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3" r:id="rId27"/>
    <p:sldId id="284" r:id="rId28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33" clrIdx="0">
    <p:extLst>
      <p:ext uri="{19B8F6BF-5375-455C-9EA6-DF929625EA0E}">
        <p15:presenceInfo xmlns:p15="http://schemas.microsoft.com/office/powerpoint/2012/main" userId="Efpremium0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476"/>
    <a:srgbClr val="D33C0E"/>
    <a:srgbClr val="581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5" autoAdjust="0"/>
    <p:restoredTop sz="86944" autoAdjust="0"/>
  </p:normalViewPr>
  <p:slideViewPr>
    <p:cSldViewPr snapToGrid="0">
      <p:cViewPr varScale="1">
        <p:scale>
          <a:sx n="75" d="100"/>
          <a:sy n="75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3-10T14:21:47.809" idx="30">
    <p:pos x="7379" y="1356"/>
    <p:text>XL_SNA_IMG_Niv2_Q10_001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9375" y="0"/>
            <a:ext cx="2974975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7C1DF-C3AC-4350-963E-5BFB3DA6C125}" type="datetimeFigureOut">
              <a:rPr lang="fr-FR" smtClean="0"/>
              <a:t>04/10/2016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1192213"/>
            <a:ext cx="5724525" cy="3221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7388" y="4591050"/>
            <a:ext cx="5492750" cy="3757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063038"/>
            <a:ext cx="2974975" cy="477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9375" y="9063038"/>
            <a:ext cx="2974975" cy="477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12046-D5D0-45FC-B67C-F67D90D646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559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Revoir le chapitre les sélections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8654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chacune des mauvaises</a:t>
            </a:r>
            <a:r>
              <a:rPr lang="fr-FR" baseline="0" dirty="0"/>
              <a:t> réponses : t'as jamais saisi ou quoi ???? Bon il n'y a pas là de mauvaise réponse pire qu'une autre. Soit les gens n'ont pas compris la question, soit ils n'ont pas vu Excel ou pas écouté le module préambule – premiers essais de saisie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691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poignée de recopie incrémentée (croix noire) augmente les dates ou</a:t>
            </a:r>
            <a:r>
              <a:rPr lang="fr-FR" baseline="0" dirty="0"/>
              <a:t> les valeurs d'une liste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174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Lorsqu'un texte commence ou finit par un nombre, la poignée de recopie incrémentée (croix noire) augmente le nombre de 1 en 1 en conservant le texte à l'identique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0809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poignée de recopie incrémentée (croix noire) recopie un texte simple à l'identique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7232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 poignée de recopie incrémentée (croix noire),</a:t>
            </a:r>
            <a:r>
              <a:rPr lang="fr-FR" baseline="0" dirty="0"/>
              <a:t> lorsque deux cellules numériques sont sélectionnées, calcule la différence entre les deux premières cellules et l'applique successivement à toutes les autres cellules sélectionnées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3542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Excel</a:t>
            </a:r>
            <a:r>
              <a:rPr lang="fr-FR" baseline="0" dirty="0"/>
              <a:t> travaille avec des références relatives, la poignée de recopie incrémentée (croix noire) suit cette règle. La formule à recopier additionne trois cellules dans la colonne B. La recopier vers la droite additionne les 3 valeurs correspondantes en colonne C puis D etc.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90836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 – vous n'additionnez pas les bonnes valeurs</a:t>
            </a:r>
          </a:p>
          <a:p>
            <a:r>
              <a:rPr lang="fr-FR" dirty="0"/>
              <a:t>2 – bravo</a:t>
            </a:r>
          </a:p>
          <a:p>
            <a:r>
              <a:rPr lang="fr-FR" dirty="0"/>
              <a:t>3 – non Excel ne cherche pas vers le bas quand il y a du numérique au-dessus. Accessoirement le fait qu'il y ait une cellule vide l'empêche d'étendre la sélection</a:t>
            </a:r>
          </a:p>
          <a:p>
            <a:r>
              <a:rPr lang="fr-FR" dirty="0"/>
              <a:t>4 – non, Excel ne propose pas de texte et pas de colonne sur la gauche ou sur la droite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1280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 – cette manip recalcule les différents sous-totaux</a:t>
            </a:r>
            <a:r>
              <a:rPr lang="fr-FR" baseline="0" dirty="0"/>
              <a:t> mais ne produit pas le total général. Il faut sélectionner la cellule résultante</a:t>
            </a:r>
          </a:p>
          <a:p>
            <a:r>
              <a:rPr lang="fr-FR" baseline="0" dirty="0"/>
              <a:t>2 – si on sélectionne toute la colonne on obtient le double du bon résultats car on additionne les détails et les sous-totaux</a:t>
            </a:r>
          </a:p>
          <a:p>
            <a:r>
              <a:rPr lang="fr-FR" baseline="0" dirty="0"/>
              <a:t>3 – eh non ! Il y a bien une touche mais ce n'est pas Maj mais Ctrl</a:t>
            </a:r>
          </a:p>
          <a:p>
            <a:r>
              <a:rPr lang="fr-FR" baseline="0" dirty="0"/>
              <a:t>4 - bravo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3406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Il n'y a ni écart type ni produit : le stagiaire n'a pas eu la curiosité d'explorer la liste ou n'a pas pris le temps de regarder ce qu'il y a.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4225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 – Attention, les deux points ":" signifient</a:t>
            </a:r>
            <a:r>
              <a:rPr lang="fr-FR" baseline="0" dirty="0"/>
              <a:t> une plage de valeur de B16 jusqu'à B11. il ne peut pas y avoir : successifs</a:t>
            </a:r>
          </a:p>
          <a:p>
            <a:r>
              <a:rPr lang="fr-FR" baseline="0" dirty="0"/>
              <a:t>2 – bravo</a:t>
            </a:r>
          </a:p>
          <a:p>
            <a:r>
              <a:rPr lang="fr-FR" baseline="0" dirty="0"/>
              <a:t>3 – une formule commence par =</a:t>
            </a:r>
          </a:p>
          <a:p>
            <a:r>
              <a:rPr lang="fr-FR" baseline="0" dirty="0"/>
              <a:t>4 – il manque les parenthèses autour de la somme. Et pourquoi se fatiguer à faire le détail du calcul alors qu'il y a une fonction moyenne tout à fait performante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874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Revoir le chapitre les sélections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3552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baseline="0" dirty="0"/>
              <a:t> – torturé du bulbe celui-là!!! Il n'y a pas de fonction variation. Il fallait que je sois torturée du neurone moi aussi pour proposer une réponse pareille</a:t>
            </a:r>
          </a:p>
          <a:p>
            <a:r>
              <a:rPr lang="fr-FR" dirty="0"/>
              <a:t>2 – le calcule de l'écart est à l'envers, il faut faire décembre – janvier et non janvier – décembre</a:t>
            </a:r>
            <a:r>
              <a:rPr lang="fr-FR" baseline="0" dirty="0"/>
              <a:t> comme c'est le cas ici</a:t>
            </a:r>
          </a:p>
          <a:p>
            <a:r>
              <a:rPr lang="fr-FR" baseline="0" dirty="0"/>
              <a:t>3 – bravo</a:t>
            </a:r>
          </a:p>
          <a:p>
            <a:r>
              <a:rPr lang="fr-FR" baseline="0" dirty="0"/>
              <a:t>4 – sans les parenthèses, </a:t>
            </a:r>
            <a:r>
              <a:rPr lang="fr-FR" baseline="0" dirty="0" err="1"/>
              <a:t>excel</a:t>
            </a:r>
            <a:r>
              <a:rPr lang="fr-FR" baseline="0" dirty="0"/>
              <a:t> va faire B2/B2 donc 1 ; puis M2-1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4259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baseline="0" dirty="0"/>
              <a:t> – bravo</a:t>
            </a:r>
          </a:p>
          <a:p>
            <a:r>
              <a:rPr lang="fr-FR" baseline="0" dirty="0"/>
              <a:t>2 – pourquoi  faire simple, quand on peut faire compliqué ! C'est vrai que cela va fonctionner mais c'est long</a:t>
            </a:r>
          </a:p>
          <a:p>
            <a:r>
              <a:rPr lang="fr-FR" baseline="0" dirty="0"/>
              <a:t>3 – n'a pas vu ou n'a rien compris à la syntaxe des fonctions. Le /12 à l'extérieur de la parenthèse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4224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 – Le pointeur n'a pas cette forme quand</a:t>
            </a:r>
            <a:r>
              <a:rPr lang="fr-FR" baseline="0" dirty="0"/>
              <a:t> la souris est posée sur les numéros de ligne : c'est impossible</a:t>
            </a:r>
            <a:endParaRPr lang="fr-FR" dirty="0"/>
          </a:p>
          <a:p>
            <a:r>
              <a:rPr lang="fr-FR" dirty="0"/>
              <a:t>2 – Non, cela sélectionne la colonne et le double-clic n'apporte rien</a:t>
            </a:r>
          </a:p>
          <a:p>
            <a:r>
              <a:rPr lang="fr-FR" dirty="0"/>
              <a:t>3</a:t>
            </a:r>
            <a:r>
              <a:rPr lang="fr-FR" baseline="0" dirty="0"/>
              <a:t> – Ca c'est dans Word ou PowerPoint que cela fonctionne</a:t>
            </a:r>
          </a:p>
          <a:p>
            <a:r>
              <a:rPr lang="fr-FR" baseline="0" dirty="0"/>
              <a:t>4 - bravo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3585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Bon là si la victime se trompe que dire ? Raté, saisissez un nombre dans une cellule Excel et essayez les différents boutons successivement…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4877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baseline="0" dirty="0"/>
              <a:t> et 2 – c'est une grosse quiche !  N'a rien écouté ! Je fais la démo que ce soit en présentiel ou je la ferai en vidéo.</a:t>
            </a:r>
          </a:p>
          <a:p>
            <a:r>
              <a:rPr lang="fr-FR" baseline="0" dirty="0"/>
              <a:t>3 – bravo</a:t>
            </a:r>
          </a:p>
          <a:p>
            <a:r>
              <a:rPr lang="fr-FR" baseline="0" dirty="0"/>
              <a:t>4 – un peu plus vicieux comme proposition, quand on joue avec le zoom, on a parfois des dièses. Mais ce n'est pas le type d'affichage qu'il faut modifier : soit la largeur de colonne si ça gène, soit le pourcentage de zoom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97058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1, 3 et 4 – no comment, c'est faux</a:t>
            </a:r>
          </a:p>
          <a:p>
            <a:r>
              <a:rPr lang="fr-FR" dirty="0"/>
              <a:t>2 - bravo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947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Revoir le chapitre les sélections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095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Revoir le chapitre les sélections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772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Revoir le chapitre les sélections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730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Revoir le chapitre les sélections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0554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Revoir préambule – premiers essais de saisie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550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Revoir préambule – premiers essais de saisie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21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Revoir préambule – premiers essais de saisie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12046-D5D0-45FC-B67C-F67D90D64617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0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838200" y="16190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03/10/2016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5.jp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Niveau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QCM</a:t>
            </a:r>
          </a:p>
          <a:p>
            <a:r>
              <a:rPr lang="fr-FR" i="1" dirty="0"/>
              <a:t>Les bonnes réponses sont soulignées</a:t>
            </a:r>
          </a:p>
        </p:txBody>
      </p:sp>
    </p:spTree>
    <p:extLst>
      <p:ext uri="{BB962C8B-B14F-4D97-AF65-F5344CB8AC3E}">
        <p14:creationId xmlns:p14="http://schemas.microsoft.com/office/powerpoint/2010/main" val="2458822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Parmi les données ci-dessous, les quelles sont comprises par Excel comme des dates?	3/9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2 - Saisir des données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04746" y="2639664"/>
            <a:ext cx="4235605" cy="3058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12.08.2016</a:t>
            </a:r>
          </a:p>
          <a:p>
            <a:pPr marL="0" indent="0">
              <a:buNone/>
            </a:pPr>
            <a:r>
              <a:rPr lang="fr-FR" dirty="0"/>
              <a:t>12/8</a:t>
            </a:r>
          </a:p>
          <a:p>
            <a:pPr marL="0" indent="0">
              <a:buNone/>
            </a:pPr>
            <a:r>
              <a:rPr lang="fr-FR" dirty="0"/>
              <a:t>12 08 2016</a:t>
            </a:r>
          </a:p>
          <a:p>
            <a:pPr marL="0" indent="0">
              <a:buNone/>
            </a:pPr>
            <a:r>
              <a:rPr lang="fr-FR" dirty="0"/>
              <a:t>12/8/2016</a:t>
            </a:r>
          </a:p>
          <a:p>
            <a:pPr marL="0" indent="0">
              <a:buNone/>
            </a:pPr>
            <a:r>
              <a:rPr lang="fr-FR" dirty="0"/>
              <a:t>12-8-16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Q9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Saisir des données valides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690733" y="3021980"/>
            <a:ext cx="3077736" cy="1628079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1658937" y="3412273"/>
            <a:ext cx="5678565" cy="156117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2564780" y="4051610"/>
            <a:ext cx="4772722" cy="397727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V="1">
            <a:off x="2163337" y="4356410"/>
            <a:ext cx="5464097" cy="50552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348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Lorsque l'on saisit un texte trop long pour la cellule, par défaut Excel :	4/9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2 - Saisir des données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04746" y="2639664"/>
            <a:ext cx="10549052" cy="30586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Renvoie à la ligne automatiquement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Tronque le texte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Renvoie un message d'erreur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Élargit automatiquement la colonne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Laisse le texte déborder sur les colonnes suivantes si elles sont vides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Saisir des données valides</a:t>
            </a:r>
          </a:p>
        </p:txBody>
      </p:sp>
    </p:spTree>
    <p:extLst>
      <p:ext uri="{BB962C8B-B14F-4D97-AF65-F5344CB8AC3E}">
        <p14:creationId xmlns:p14="http://schemas.microsoft.com/office/powerpoint/2010/main" val="3306707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Que produit en standard la poignée de recopie incrémentée lorsqu’on l’utilise sur ce type de données?	5/9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2 - Saisir des données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Q11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la recopie incrémentée</a:t>
            </a:r>
          </a:p>
        </p:txBody>
      </p:sp>
      <p:pic>
        <p:nvPicPr>
          <p:cNvPr id="1026" name="Picture 2" descr="C:\Users\EFPREM~1\AppData\Local\Temp\SNAGHTML47bccba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3293176"/>
            <a:ext cx="96202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8607" y="2830237"/>
            <a:ext cx="7628571" cy="20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8607" y="3536076"/>
            <a:ext cx="7628571" cy="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141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Que produit en standard la poignée de recopie incrémentée lorsqu’on l’utilise sur ce type de données?	6/9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2 - Saisir des données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Q12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la recopie incrémentée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513" y="3796781"/>
            <a:ext cx="1266667" cy="342857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665" y="3479000"/>
            <a:ext cx="6084000" cy="20057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665" y="4139638"/>
            <a:ext cx="6084000" cy="2084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41742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Que produit en standard la poignée de recopie incrémentée lorsqu’on l’utilise sur ce type de données?	7/9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2 - Saisir des données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Q13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la recopie incrémentée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852" y="3579000"/>
            <a:ext cx="1028571" cy="342857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905" y="3479000"/>
            <a:ext cx="2876190" cy="20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905" y="4184024"/>
            <a:ext cx="2876190" cy="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304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Que produit en standard la poignée de recopie incrémentée lorsqu’on l’utilise sur ce type de données?	8/9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2 - Saisir des données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Q14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la recopie incrémentée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25" y="3234439"/>
            <a:ext cx="1714286" cy="342857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48" y="3850428"/>
            <a:ext cx="6104762" cy="20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619" y="2749303"/>
            <a:ext cx="6104762" cy="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10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Que produit en standard la poignée de recopie incrémentée lorsqu’on l’utilise sur ce type de données?	9/9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2 - Saisir des données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Q15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la recopie incrémentée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25" y="3421034"/>
            <a:ext cx="1704762" cy="33333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48" y="2944359"/>
            <a:ext cx="6104762" cy="20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248" y="4151514"/>
            <a:ext cx="6104762" cy="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509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7588332" y="2996645"/>
            <a:ext cx="4603668" cy="2619436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/>
              <a:t> =SOMME(B3:C5)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u="sng" dirty="0"/>
              <a:t> =SOMME(B3:B5)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 =SOMME(B8:B10)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 =SOMME(A3:A5)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endParaRPr lang="fr-FR" sz="2000" dirty="0"/>
          </a:p>
          <a:p>
            <a:pPr marL="457200" indent="-457200">
              <a:buFont typeface="+mj-lt"/>
              <a:buAutoNum type="arabicPeriod"/>
            </a:pPr>
            <a:endParaRPr lang="fr-FR" sz="2000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Positionné en B6, lorsque l'on clique sur le bouton Somme automatique, Excel propose :	1/6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3 - Calculer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Calculer la somme d'une plage de données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39" y="2053982"/>
            <a:ext cx="7200000" cy="45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19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5879609" y="2263035"/>
            <a:ext cx="6078844" cy="400713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/>
              <a:t>Sélectionner B6, B11 et B17 puis cliquer sur le bouton Somme automatique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Sélectionner la cellule B17, cliquer sur le bouton Somme automatique et sélectionner la colonne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Sélectionner la cellule B17, cliquer sur le bouton Somme automatique et sélectionner les cellules à additionner en maintenant la touche Maj enfoncée</a:t>
            </a:r>
          </a:p>
          <a:p>
            <a:pPr marL="457200" indent="-457200">
              <a:buFont typeface="+mj-lt"/>
              <a:buAutoNum type="arabicPeriod"/>
            </a:pP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u="sng" dirty="0"/>
              <a:t>Sélectionner la cellule B17, cliquer sur le bouton Somme automatique et sélectionner les cellules à additionner en maintenant la touche Ctrl enfoncée</a:t>
            </a:r>
          </a:p>
          <a:p>
            <a:pPr marL="457200" indent="-457200">
              <a:buFont typeface="+mj-lt"/>
              <a:buAutoNum type="arabicPeriod"/>
            </a:pPr>
            <a:endParaRPr lang="fr-FR" sz="2000" dirty="0"/>
          </a:p>
          <a:p>
            <a:pPr marL="457200" indent="-457200">
              <a:buFont typeface="+mj-lt"/>
              <a:buAutoNum type="arabicPeriod"/>
            </a:pPr>
            <a:endParaRPr lang="fr-FR" sz="2000" dirty="0"/>
          </a:p>
          <a:p>
            <a:pPr marL="457200" indent="-457200">
              <a:buFont typeface="+mj-lt"/>
              <a:buAutoNum type="arabicPeriod"/>
            </a:pPr>
            <a:endParaRPr lang="fr-FR" sz="2000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calculer le total général de janvier (somme de total magasin1, total magasin 2 et total magasin 3) en B17, il faut :	2/6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3 - Calculer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Q17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Calculer la somme de données non contigües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27" y="2263036"/>
            <a:ext cx="5552381" cy="3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234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417621" y="2263035"/>
            <a:ext cx="7540832" cy="4007135"/>
          </a:xfrm>
        </p:spPr>
        <p:txBody>
          <a:bodyPr>
            <a:normAutofit/>
          </a:bodyPr>
          <a:lstStyle/>
          <a:p>
            <a:pPr marL="273050" indent="-273050">
              <a:buFont typeface="Wingdings" panose="05000000000000000000" pitchFamily="2" charset="2"/>
              <a:buChar char="q"/>
            </a:pPr>
            <a:endParaRPr lang="fr-FR" sz="2000" dirty="0"/>
          </a:p>
          <a:p>
            <a:pPr marL="273050" indent="-273050">
              <a:buFont typeface="Wingdings" panose="05000000000000000000" pitchFamily="2" charset="2"/>
              <a:buChar char="q"/>
            </a:pP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endParaRPr lang="fr-FR" sz="2000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liste déroulante de la fonction Somme automatique propose la fonction :	3/6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3 - Calculer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Q18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d'autres fonctions simples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25" y="3544283"/>
            <a:ext cx="2695238" cy="885714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486165"/>
              </p:ext>
            </p:extLst>
          </p:nvPr>
        </p:nvGraphicFramePr>
        <p:xfrm>
          <a:off x="3966359" y="2271989"/>
          <a:ext cx="7856159" cy="4128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6579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1094790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1094790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46556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u="none" dirty="0"/>
                        <a:t>Moyenne</a:t>
                      </a:r>
                      <a:endParaRPr lang="fr-FR" sz="2000" b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r>
                        <a:rPr lang="fr-FR" sz="2000" u="none" dirty="0"/>
                        <a:t>Max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r>
                        <a:rPr lang="fr-FR" sz="2000" u="none" dirty="0"/>
                        <a:t>Écart type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u="none" dirty="0"/>
                        <a:t>Somme</a:t>
                      </a:r>
                      <a:endParaRPr lang="fr-FR" sz="2000" b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u="none" dirty="0"/>
                        <a:t>Produit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141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979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sélectionner une cellule quel pointeur faut-il utiliser ? 	1/6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 – prendre ses repères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36625" y="2448854"/>
            <a:ext cx="6219048" cy="3152381"/>
          </a:xfrm>
          <a:prstGeom prst="rect">
            <a:avLst/>
          </a:prstGeom>
        </p:spPr>
      </p:pic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pic>
        <p:nvPicPr>
          <p:cNvPr id="1026" name="Picture 2" descr="C:\Users\EFPREM~1\AppData\Local\Temp\SNAGHTML4553b83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506" y="2598977"/>
            <a:ext cx="2286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2631281"/>
            <a:ext cx="216000" cy="21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2593048"/>
            <a:ext cx="216000" cy="2160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539" y="2605403"/>
            <a:ext cx="216000" cy="2955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3524827"/>
            <a:ext cx="216000" cy="24685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3484048"/>
            <a:ext cx="216000" cy="216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7261" y="3442221"/>
            <a:ext cx="216000" cy="25411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4298096"/>
            <a:ext cx="216000" cy="192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239" y="3554228"/>
            <a:ext cx="238095" cy="22857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4301784"/>
            <a:ext cx="216000" cy="2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597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73050" indent="-273050">
              <a:buFont typeface="Wingdings" panose="05000000000000000000" pitchFamily="2" charset="2"/>
              <a:buChar char="q"/>
            </a:pPr>
            <a:endParaRPr lang="fr-FR" sz="2000" dirty="0"/>
          </a:p>
          <a:p>
            <a:pPr marL="273050" indent="-273050">
              <a:buFont typeface="Wingdings" panose="05000000000000000000" pitchFamily="2" charset="2"/>
              <a:buChar char="q"/>
            </a:pP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endParaRPr lang="fr-FR" sz="20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>
          <a:xfrm>
            <a:off x="6457155" y="3066973"/>
            <a:ext cx="5181600" cy="310999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/>
              <a:t>=MOYENNE(B16:B11:B6)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u="sng" dirty="0"/>
              <a:t>=MOYENNE(B16;B11;B6)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MOYENNE(B16:B11:B6)=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=B16+B11+B6/3</a:t>
            </a:r>
          </a:p>
          <a:p>
            <a:pPr marL="457200" indent="-457200">
              <a:buFont typeface="+mj-lt"/>
              <a:buAutoNum type="arabicPeriod"/>
            </a:pPr>
            <a:endParaRPr lang="fr-FR" sz="2000" dirty="0"/>
          </a:p>
          <a:p>
            <a:pPr marL="457200" indent="-457200">
              <a:buFont typeface="+mj-lt"/>
              <a:buAutoNum type="arabicPeriod"/>
            </a:pPr>
            <a:endParaRPr lang="fr-FR" sz="2000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45715"/>
          </a:xfrm>
        </p:spPr>
        <p:txBody>
          <a:bodyPr/>
          <a:lstStyle/>
          <a:p>
            <a:r>
              <a:rPr lang="fr-FR" dirty="0"/>
              <a:t>La formule de calcul permettant d'obtenir la moyenne des ventes des magasins 1, 2 et 3 pour le mois de janvier s'affiche dans la barre de formule :	4/6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3 - Calculer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Q19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d'autres fonctions simples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13" y="2892732"/>
            <a:ext cx="5590476" cy="3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481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94162"/>
          </a:xfrm>
        </p:spPr>
        <p:txBody>
          <a:bodyPr/>
          <a:lstStyle/>
          <a:p>
            <a:r>
              <a:rPr lang="fr-FR" dirty="0"/>
              <a:t>Pour obtenir le pourcentage de variation qui figure en colonne O (principe de calcul ci-dessous), en O2 il faut utiliser :	5/6</a:t>
            </a:r>
            <a:br>
              <a:rPr lang="fr-FR" dirty="0"/>
            </a:br>
            <a:r>
              <a:rPr lang="fr-FR" dirty="0"/>
              <a:t>Le symbole % est fourni par une mise en forme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3 - Calculer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01272" y="3080256"/>
            <a:ext cx="5140728" cy="2923132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dirty="0"/>
              <a:t>Onglet Formules </a:t>
            </a:r>
            <a:r>
              <a:rPr lang="fr-FR" sz="2000" dirty="0">
                <a:sym typeface="Wingdings" panose="05000000000000000000" pitchFamily="2" charset="2"/>
              </a:rPr>
              <a:t> Math et trigonométrie</a:t>
            </a:r>
            <a:br>
              <a:rPr lang="fr-FR" sz="2000" dirty="0">
                <a:sym typeface="Wingdings" panose="05000000000000000000" pitchFamily="2" charset="2"/>
              </a:rPr>
            </a:br>
            <a:r>
              <a:rPr lang="fr-FR" sz="2000" dirty="0">
                <a:sym typeface="Wingdings" panose="05000000000000000000" pitchFamily="2" charset="2"/>
              </a:rPr>
              <a:t>  Variation  saisir les paramètres 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=(B2-M2)/B2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u="sng" dirty="0"/>
              <a:t>=(M2-B2)/B2</a:t>
            </a:r>
            <a:br>
              <a:rPr lang="fr-FR" sz="2000" u="sng" dirty="0"/>
            </a:br>
            <a:endParaRPr lang="fr-FR" sz="2000" u="sng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=M2-B2/B2</a:t>
            </a:r>
            <a:br>
              <a:rPr lang="fr-FR" sz="2000" dirty="0"/>
            </a:br>
            <a:endParaRPr lang="fr-FR" sz="20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Q20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Calculer avec les quatre opérations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600" y="1964702"/>
            <a:ext cx="4066667" cy="91428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700" y="3080256"/>
            <a:ext cx="6200000" cy="3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630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02915"/>
          </a:xfrm>
        </p:spPr>
        <p:txBody>
          <a:bodyPr/>
          <a:lstStyle/>
          <a:p>
            <a:r>
              <a:rPr lang="fr-FR" dirty="0"/>
              <a:t> La cellule N18 affiche une moyenne annuelle, pour qu'elle calcule une moyenne mensuelle, la solution la plus rapide est :	6/6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3 - Calculer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5809454" y="2576895"/>
            <a:ext cx="5887245" cy="344725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u="sng" dirty="0"/>
              <a:t>Cliquer dans la barre de formule et transformer =MOYENNE(N16;N11;N6) en =MOYENNE(N16;N11;N6)/12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Absolument refaire le calcul avec des données mensuelles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Cliquer dans la barre de formule et transformer =MOYENNE(N16;N11;N6) en =MOYENNE(N16;N11;N6/12)</a:t>
            </a:r>
            <a:br>
              <a:rPr lang="fr-FR" sz="2000" dirty="0"/>
            </a:br>
            <a:endParaRPr lang="fr-FR" sz="20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Q21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Corriger une formule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05" y="2457665"/>
            <a:ext cx="5076190" cy="3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646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Espace réservé du contenu 2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58026182"/>
              </p:ext>
            </p:extLst>
          </p:nvPr>
        </p:nvGraphicFramePr>
        <p:xfrm>
          <a:off x="4914900" y="2108200"/>
          <a:ext cx="7073900" cy="43430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100">
                  <a:extLst>
                    <a:ext uri="{9D8B030D-6E8A-4147-A177-3AD203B41FA5}">
                      <a16:colId xmlns:a16="http://schemas.microsoft.com/office/drawing/2014/main" val="3849012806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112271029"/>
                    </a:ext>
                  </a:extLst>
                </a:gridCol>
              </a:tblGrid>
              <a:tr h="509166">
                <a:tc>
                  <a:txBody>
                    <a:bodyPr/>
                    <a:lstStyle/>
                    <a:p>
                      <a:r>
                        <a:rPr lang="fr-FR" dirty="0"/>
                        <a:t>Bouton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563869"/>
                  </a:ext>
                </a:extLst>
              </a:tr>
              <a:tr h="94268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fr-FR" sz="2000" dirty="0"/>
                        <a:t>1 - Double-cliquer sur la lettre A avec le pointeur ci-contre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968651"/>
                  </a:ext>
                </a:extLst>
              </a:tr>
              <a:tr h="94268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/>
                        <a:t>2 - Double-cliquer sur la lettre A avec le pointeur ci-contre</a:t>
                      </a:r>
                    </a:p>
                    <a:p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34009"/>
                  </a:ext>
                </a:extLst>
              </a:tr>
              <a:tr h="94268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 – Faire glisser le pointeur ci-contre à la limite droite d'une des cellules de la colonne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349072"/>
                  </a:ext>
                </a:extLst>
              </a:tr>
              <a:tr h="94268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  <a:r>
                        <a:rPr lang="fr-FR" sz="2000" baseline="0" dirty="0"/>
                        <a:t> </a:t>
                      </a:r>
                      <a:r>
                        <a:rPr lang="fr-FR" sz="2000" u="sng" baseline="0" dirty="0"/>
                        <a:t>– Double-cliquer sur la limite droite de la colonne A avec le pointeur ci-contre</a:t>
                      </a:r>
                      <a:endParaRPr lang="fr-FR" sz="20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108513"/>
                  </a:ext>
                </a:extLst>
              </a:tr>
            </a:tbl>
          </a:graphicData>
        </a:graphic>
      </p:graphicFrame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67212"/>
          </a:xfrm>
        </p:spPr>
        <p:txBody>
          <a:bodyPr/>
          <a:lstStyle/>
          <a:p>
            <a:r>
              <a:rPr lang="fr-FR" dirty="0"/>
              <a:t>La colonne A n'est pas assez large pour afficher les intitulés complètement, pour ajuster la largeur de la colonne A au contenu le plus long, il faut :	1/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4 - 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Q22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Adapter la largeur des colonnes</a:t>
            </a:r>
          </a:p>
        </p:txBody>
      </p:sp>
      <p:sp>
        <p:nvSpPr>
          <p:cNvPr id="15" name="Espace réservé du contenu 7"/>
          <p:cNvSpPr txBox="1">
            <a:spLocks/>
          </p:cNvSpPr>
          <p:nvPr/>
        </p:nvSpPr>
        <p:spPr>
          <a:xfrm>
            <a:off x="4914900" y="2108200"/>
            <a:ext cx="6128238" cy="4572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76" y="2802105"/>
            <a:ext cx="4219048" cy="2676190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642" y="2740559"/>
            <a:ext cx="190476" cy="19047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863" y="4655088"/>
            <a:ext cx="228571" cy="228571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700" y="3642181"/>
            <a:ext cx="352833" cy="313629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279" y="5521595"/>
            <a:ext cx="228571" cy="2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0995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pPr>
              <a:tabLst>
                <a:tab pos="9423400" algn="l"/>
              </a:tabLst>
            </a:pPr>
            <a:r>
              <a:rPr lang="fr-FR" dirty="0"/>
              <a:t>Le groupe Nombre de l’onglet Accueil propose des mises en forme numériques. Que permettent les différents boutons ? :	2/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4 - 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Q23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Mettre en forme des nombres</a:t>
            </a:r>
          </a:p>
        </p:txBody>
      </p:sp>
      <p:sp>
        <p:nvSpPr>
          <p:cNvPr id="15" name="Espace réservé du contenu 7"/>
          <p:cNvSpPr txBox="1">
            <a:spLocks/>
          </p:cNvSpPr>
          <p:nvPr/>
        </p:nvSpPr>
        <p:spPr>
          <a:xfrm>
            <a:off x="4126523" y="3703452"/>
            <a:ext cx="6916615" cy="297766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De modifier le nombre de décimales</a:t>
            </a:r>
            <a:br>
              <a:rPr lang="fr-FR" dirty="0"/>
            </a:br>
            <a:endParaRPr lang="fr-FR" dirty="0"/>
          </a:p>
          <a:p>
            <a:r>
              <a:rPr lang="fr-FR" dirty="0"/>
              <a:t>De séparer les nombres par tranche de trois chiffres, d’arrondir à deux décimales et d’afficher un symbole monétaire</a:t>
            </a:r>
            <a:br>
              <a:rPr lang="fr-FR" dirty="0"/>
            </a:br>
            <a:endParaRPr lang="fr-FR" dirty="0"/>
          </a:p>
          <a:p>
            <a:r>
              <a:rPr lang="fr-FR" dirty="0"/>
              <a:t>De transformer un taux en pourcentage</a:t>
            </a:r>
            <a:br>
              <a:rPr lang="fr-FR" dirty="0"/>
            </a:br>
            <a:endParaRPr lang="fr-FR" dirty="0"/>
          </a:p>
          <a:p>
            <a:r>
              <a:rPr lang="fr-FR" dirty="0"/>
              <a:t>De séparer les nombres par tranche de trois chiffres, d’arrondir à deux décimales</a:t>
            </a: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1429544" y="3991945"/>
            <a:ext cx="2825933" cy="41593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1303155" y="4703717"/>
            <a:ext cx="2952322" cy="76872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1296194" y="5443087"/>
            <a:ext cx="2959283" cy="63672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V="1">
            <a:off x="1360305" y="3798278"/>
            <a:ext cx="2861468" cy="238486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761" y="2023610"/>
            <a:ext cx="8066667" cy="1161905"/>
          </a:xfr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78" y="3918121"/>
            <a:ext cx="323810" cy="17142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2" y="4658843"/>
            <a:ext cx="190476" cy="15238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788" y="5380517"/>
            <a:ext cx="200000" cy="133333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217" y="6083142"/>
            <a:ext cx="428571" cy="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44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50" y="2900381"/>
            <a:ext cx="5181600" cy="2176426"/>
          </a:xfrm>
        </p:spPr>
      </p:pic>
      <p:graphicFrame>
        <p:nvGraphicFramePr>
          <p:cNvPr id="11" name="Espace réservé du contenu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54111178"/>
              </p:ext>
            </p:extLst>
          </p:nvPr>
        </p:nvGraphicFramePr>
        <p:xfrm>
          <a:off x="5435600" y="2054224"/>
          <a:ext cx="5918200" cy="3851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0100">
                  <a:extLst>
                    <a:ext uri="{9D8B030D-6E8A-4147-A177-3AD203B41FA5}">
                      <a16:colId xmlns:a16="http://schemas.microsoft.com/office/drawing/2014/main" val="314149162"/>
                    </a:ext>
                  </a:extLst>
                </a:gridCol>
                <a:gridCol w="2578100">
                  <a:extLst>
                    <a:ext uri="{9D8B030D-6E8A-4147-A177-3AD203B41FA5}">
                      <a16:colId xmlns:a16="http://schemas.microsoft.com/office/drawing/2014/main" val="81787196"/>
                    </a:ext>
                  </a:extLst>
                </a:gridCol>
              </a:tblGrid>
              <a:tr h="320676">
                <a:tc>
                  <a:txBody>
                    <a:bodyPr/>
                    <a:lstStyle/>
                    <a:p>
                      <a:r>
                        <a:rPr lang="fr-FR" dirty="0"/>
                        <a:t>Problème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984407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r>
                        <a:rPr lang="fr-FR" dirty="0"/>
                        <a:t>1 – C'est un message d'erreur du à un problème de formule de calcul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Corriger la formule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023353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r>
                        <a:rPr lang="fr-FR" dirty="0"/>
                        <a:t>2 – C'est un problème de police de caractères. Ils ne sont pas compatibles avec 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Modifier la police de caractères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298022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r>
                        <a:rPr lang="fr-FR" u="sng" dirty="0"/>
                        <a:t>3 – C'est un problème de largeur de colonne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u="sng" dirty="0"/>
                        <a:t>Élargir la colonne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063609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r>
                        <a:rPr lang="fr-FR" dirty="0"/>
                        <a:t>4 – C'est un problème d'affichage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Modifier le type d'affichage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37684"/>
                  </a:ext>
                </a:extLst>
              </a:tr>
            </a:tbl>
          </a:graphicData>
        </a:graphic>
      </p:graphicFrame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Après mise en forme des numériques, le tableau affiche des #. Quel est le  problème et sa solution ?	3/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4 - 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Q24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Mettre les nombres en forme</a:t>
            </a:r>
          </a:p>
        </p:txBody>
      </p:sp>
      <p:sp>
        <p:nvSpPr>
          <p:cNvPr id="15" name="Espace réservé du contenu 7"/>
          <p:cNvSpPr txBox="1">
            <a:spLocks/>
          </p:cNvSpPr>
          <p:nvPr/>
        </p:nvSpPr>
        <p:spPr>
          <a:xfrm>
            <a:off x="4914900" y="2108200"/>
            <a:ext cx="6128238" cy="4572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59255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Après sélection de la plage de données, pour appliquer des bordures aux cellules, il faut :	4/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4 - Mettre en forme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Q25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Mettre la plage de données en forme</a:t>
            </a:r>
          </a:p>
        </p:txBody>
      </p:sp>
      <p:sp>
        <p:nvSpPr>
          <p:cNvPr id="15" name="Espace réservé du contenu 7"/>
          <p:cNvSpPr txBox="1">
            <a:spLocks/>
          </p:cNvSpPr>
          <p:nvPr/>
        </p:nvSpPr>
        <p:spPr>
          <a:xfrm>
            <a:off x="4914900" y="2108200"/>
            <a:ext cx="6128238" cy="4572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dirty="0"/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>
          <a:xfrm>
            <a:off x="838200" y="2349499"/>
            <a:ext cx="10515598" cy="38274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Onglet Insertion / Groupe Tableaux / Bordure</a:t>
            </a:r>
            <a:br>
              <a:rPr lang="fr-FR" dirty="0"/>
            </a:b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u="sng" dirty="0"/>
              <a:t>Onglet Accueil / Groupe Police / Bordure</a:t>
            </a:r>
            <a:br>
              <a:rPr lang="fr-FR" dirty="0"/>
            </a:b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Onglet Affichage / Groupe Afficher / Bordure</a:t>
            </a:r>
            <a:br>
              <a:rPr lang="fr-FR" dirty="0"/>
            </a:b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Onglet Mise en page (Disposition) / Groupe Options / Afficher Quadrillage</a:t>
            </a:r>
          </a:p>
        </p:txBody>
      </p:sp>
    </p:spTree>
    <p:extLst>
      <p:ext uri="{BB962C8B-B14F-4D97-AF65-F5344CB8AC3E}">
        <p14:creationId xmlns:p14="http://schemas.microsoft.com/office/powerpoint/2010/main" val="19270558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créer en B3 une formule qui puisse être recopiée horizontalement et verticalement il faut saisir :	4/6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4 - Calculer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09874" y="2233914"/>
            <a:ext cx="4958748" cy="3518704"/>
          </a:xfrm>
        </p:spPr>
        <p:txBody>
          <a:bodyPr>
            <a:noAutofit/>
          </a:bodyPr>
          <a:lstStyle/>
          <a:p>
            <a:r>
              <a:rPr lang="fr-FR" dirty="0"/>
              <a:t>=A3*B2</a:t>
            </a:r>
            <a:br>
              <a:rPr lang="fr-FR" dirty="0"/>
            </a:br>
            <a:endParaRPr lang="fr-FR" dirty="0"/>
          </a:p>
          <a:p>
            <a:r>
              <a:rPr lang="fr-FR" dirty="0"/>
              <a:t>=A3*$B$2</a:t>
            </a:r>
            <a:br>
              <a:rPr lang="fr-FR" dirty="0"/>
            </a:br>
            <a:endParaRPr lang="fr-FR" dirty="0"/>
          </a:p>
          <a:p>
            <a:r>
              <a:rPr lang="fr-FR" dirty="0"/>
              <a:t>=A3*$B2</a:t>
            </a:r>
            <a:br>
              <a:rPr lang="fr-FR" dirty="0"/>
            </a:br>
            <a:endParaRPr lang="fr-FR" dirty="0"/>
          </a:p>
          <a:p>
            <a:r>
              <a:rPr lang="fr-FR" u="sng" dirty="0"/>
              <a:t>=$A3*B$2</a:t>
            </a:r>
            <a:br>
              <a:rPr lang="fr-FR" dirty="0"/>
            </a:b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les références absolues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649" y="2862503"/>
            <a:ext cx="603885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00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sélectionner une plage de cellules, il faut faire glisser la souris lorsqu'elle a quelle forme de pointeur ?	2/6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 – prendre ses repères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pic>
        <p:nvPicPr>
          <p:cNvPr id="1026" name="Picture 2" descr="C:\Users\EFPREM~1\AppData\Local\Temp\SNAGHTML4553b83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506" y="2598977"/>
            <a:ext cx="2286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2631281"/>
            <a:ext cx="216000" cy="21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2593048"/>
            <a:ext cx="216000" cy="2160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539" y="2605403"/>
            <a:ext cx="216000" cy="2955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3524827"/>
            <a:ext cx="216000" cy="24685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3484048"/>
            <a:ext cx="216000" cy="216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7261" y="3442221"/>
            <a:ext cx="216000" cy="25411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4298096"/>
            <a:ext cx="216000" cy="192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239" y="3554228"/>
            <a:ext cx="238095" cy="22857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4301784"/>
            <a:ext cx="216000" cy="204000"/>
          </a:xfrm>
          <a:prstGeom prst="rect">
            <a:avLst/>
          </a:prstGeom>
        </p:spPr>
      </p:pic>
      <p:pic>
        <p:nvPicPr>
          <p:cNvPr id="21" name="Espace réservé du contenu 20"/>
          <p:cNvPicPr>
            <a:picLocks noGrp="1" noChangeAspect="1"/>
          </p:cNvPicPr>
          <p:nvPr>
            <p:ph idx="1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06" y="2079647"/>
            <a:ext cx="6238095" cy="3800000"/>
          </a:xfrm>
        </p:spPr>
      </p:pic>
    </p:spTree>
    <p:extLst>
      <p:ext uri="{BB962C8B-B14F-4D97-AF65-F5344CB8AC3E}">
        <p14:creationId xmlns:p14="http://schemas.microsoft.com/office/powerpoint/2010/main" val="74000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sélectionner des cellules de ci, de là que faut-il utiliser ?	3/6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 – prendre ses repères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pic>
        <p:nvPicPr>
          <p:cNvPr id="1026" name="Picture 2" descr="C:\Users\EFPREM~1\AppData\Local\Temp\SNAGHTML4553b83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506" y="2598977"/>
            <a:ext cx="2286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2631281"/>
            <a:ext cx="216000" cy="21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2593048"/>
            <a:ext cx="216000" cy="2160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539" y="2605403"/>
            <a:ext cx="216000" cy="2955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3524827"/>
            <a:ext cx="216000" cy="24685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3484048"/>
            <a:ext cx="216000" cy="216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7261" y="3442221"/>
            <a:ext cx="216000" cy="25411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4298096"/>
            <a:ext cx="216000" cy="192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239" y="3554228"/>
            <a:ext cx="238095" cy="22857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4301784"/>
            <a:ext cx="216000" cy="2040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7354" y="5879647"/>
            <a:ext cx="504888" cy="46800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8776" y="5879647"/>
            <a:ext cx="468000" cy="468000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469" y="5879647"/>
            <a:ext cx="752865" cy="46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027" y="5879647"/>
            <a:ext cx="595635" cy="468000"/>
          </a:xfrm>
          <a:prstGeom prst="rect">
            <a:avLst/>
          </a:prstGeom>
        </p:spPr>
      </p:pic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18" y="2593048"/>
            <a:ext cx="6219048" cy="3152381"/>
          </a:xfrm>
        </p:spPr>
      </p:pic>
    </p:spTree>
    <p:extLst>
      <p:ext uri="{BB962C8B-B14F-4D97-AF65-F5344CB8AC3E}">
        <p14:creationId xmlns:p14="http://schemas.microsoft.com/office/powerpoint/2010/main" val="422537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sélectionner une ligne, il faut utiliser : 	4/6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 – prendre ses repères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pic>
        <p:nvPicPr>
          <p:cNvPr id="1026" name="Picture 2" descr="C:\Users\EFPREM~1\AppData\Local\Temp\SNAGHTML4553b83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506" y="2598977"/>
            <a:ext cx="2286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2631281"/>
            <a:ext cx="216000" cy="216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2593048"/>
            <a:ext cx="216000" cy="2160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539" y="2605403"/>
            <a:ext cx="216000" cy="2955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3524827"/>
            <a:ext cx="216000" cy="24685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3484048"/>
            <a:ext cx="216000" cy="216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7261" y="3442221"/>
            <a:ext cx="216000" cy="25411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4298096"/>
            <a:ext cx="216000" cy="192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239" y="3554228"/>
            <a:ext cx="238095" cy="22857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4301784"/>
            <a:ext cx="216000" cy="204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69" y="2494077"/>
            <a:ext cx="6219048" cy="31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966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sélectionner une colonne, il faut utiliser :	5/6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 – prendre ses repères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pic>
        <p:nvPicPr>
          <p:cNvPr id="1026" name="Picture 2" descr="C:\Users\EFPREM~1\AppData\Local\Temp\SNAGHTML4553b83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506" y="2598977"/>
            <a:ext cx="2286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2631281"/>
            <a:ext cx="216000" cy="216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2593048"/>
            <a:ext cx="216000" cy="2160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539" y="2605403"/>
            <a:ext cx="216000" cy="2955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3524827"/>
            <a:ext cx="216000" cy="24685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3484048"/>
            <a:ext cx="216000" cy="216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7261" y="3442221"/>
            <a:ext cx="216000" cy="25411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4298096"/>
            <a:ext cx="216000" cy="19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239" y="3554228"/>
            <a:ext cx="238095" cy="22857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4301784"/>
            <a:ext cx="216000" cy="204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25" y="2446575"/>
            <a:ext cx="6219048" cy="31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217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sélectionner toute la feuille, il faut utiliser :	6/6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 – prendre ses repères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pic>
        <p:nvPicPr>
          <p:cNvPr id="1026" name="Picture 2" descr="C:\Users\EFPREM~1\AppData\Local\Temp\SNAGHTML4553b83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506" y="2598977"/>
            <a:ext cx="2286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2631281"/>
            <a:ext cx="216000" cy="216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2593048"/>
            <a:ext cx="216000" cy="2160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539" y="2605403"/>
            <a:ext cx="216000" cy="2955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3524827"/>
            <a:ext cx="216000" cy="24685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394" y="3484048"/>
            <a:ext cx="216000" cy="216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7261" y="3442221"/>
            <a:ext cx="216000" cy="25411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806" y="4298096"/>
            <a:ext cx="216000" cy="192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239" y="3554228"/>
            <a:ext cx="238095" cy="2285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250" y="4301784"/>
            <a:ext cx="216000" cy="204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69" y="2516755"/>
            <a:ext cx="6219048" cy="31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596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finaliser la saisie de données dans une cellule on peut :	1/9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2 - Saisir des données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Valider la saisie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520" y="3126942"/>
            <a:ext cx="4076190" cy="2066667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555217"/>
              </p:ext>
            </p:extLst>
          </p:nvPr>
        </p:nvGraphicFramePr>
        <p:xfrm>
          <a:off x="4772722" y="2271989"/>
          <a:ext cx="7049796" cy="4128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4956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982420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982420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46556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u="none" dirty="0"/>
                        <a:t>Appuyer sur la touche Entrée</a:t>
                      </a:r>
                      <a:endParaRPr lang="fr-FR" sz="2000" b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r>
                        <a:rPr lang="fr-FR" sz="2000" u="none" dirty="0"/>
                        <a:t>Cliquer sur le bouton « Entrer » (1)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r>
                        <a:rPr lang="fr-FR" sz="2000" u="none" dirty="0"/>
                        <a:t>Cliquer sur le bouton « Annuler » (2)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u="none" dirty="0"/>
                        <a:t>Appuyer sur une touche de direction</a:t>
                      </a:r>
                      <a:endParaRPr lang="fr-FR" sz="2000" b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  <a:tr h="7326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u="none" dirty="0"/>
                        <a:t>Appuyer sur la touche « </a:t>
                      </a:r>
                      <a:r>
                        <a:rPr lang="fr-FR" sz="2000" u="none" dirty="0" err="1"/>
                        <a:t>Échap</a:t>
                      </a:r>
                      <a:r>
                        <a:rPr lang="fr-FR" sz="2000" u="none" dirty="0"/>
                        <a:t> »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141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5621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Parmi les données ci-dessous, les quelles sont comprises par Excel comme du numérique ?	2/9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2 - Saisir des données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04746" y="2639664"/>
            <a:ext cx="4235605" cy="30586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12 rue de l'école</a:t>
            </a:r>
          </a:p>
          <a:p>
            <a:pPr marL="0" indent="0">
              <a:buNone/>
            </a:pPr>
            <a:r>
              <a:rPr lang="fr-FR" u="sng" dirty="0"/>
              <a:t>10 000</a:t>
            </a:r>
          </a:p>
          <a:p>
            <a:pPr marL="0" indent="0">
              <a:buNone/>
            </a:pPr>
            <a:r>
              <a:rPr lang="fr-FR" dirty="0"/>
              <a:t>52.25</a:t>
            </a:r>
          </a:p>
          <a:p>
            <a:pPr marL="0" indent="0">
              <a:buNone/>
            </a:pPr>
            <a:r>
              <a:rPr lang="fr-FR" dirty="0"/>
              <a:t>12.08.2016</a:t>
            </a:r>
          </a:p>
          <a:p>
            <a:pPr marL="0" indent="0">
              <a:buNone/>
            </a:pPr>
            <a:r>
              <a:rPr lang="fr-FR" u="sng" dirty="0"/>
              <a:t>100,30</a:t>
            </a:r>
          </a:p>
          <a:p>
            <a:pPr marL="0" indent="0">
              <a:buNone/>
            </a:pPr>
            <a:r>
              <a:rPr lang="fr-FR" u="sng" dirty="0"/>
              <a:t>5,5%</a:t>
            </a:r>
          </a:p>
          <a:p>
            <a:pPr marL="0" indent="0">
              <a:buNone/>
            </a:pPr>
            <a:r>
              <a:rPr lang="fr-FR" dirty="0"/>
              <a:t>01 22 33 44 55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Q8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Saisir des données valides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690733" y="3021980"/>
            <a:ext cx="3077736" cy="1628079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1906859" y="3200400"/>
            <a:ext cx="5430643" cy="36799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1906859" y="4051610"/>
            <a:ext cx="5430643" cy="43118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V="1">
            <a:off x="1658937" y="4356410"/>
            <a:ext cx="5968497" cy="47207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3977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CM_Niv1.pptx" id="{68DE0578-577E-4C38-92F2-7C17F83E5598}" vid="{32CDC701-83DD-4840-833A-4032C8892DA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QCM</Template>
  <TotalTime>8694</TotalTime>
  <Words>1773</Words>
  <Application>Microsoft Office PowerPoint</Application>
  <PresentationFormat>Grand écran</PresentationFormat>
  <Paragraphs>279</Paragraphs>
  <Slides>27</Slides>
  <Notes>25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Wingdings 2</vt:lpstr>
      <vt:lpstr>Thème Office</vt:lpstr>
      <vt:lpstr>Niveau </vt:lpstr>
      <vt:lpstr>1 – prendre ses repères</vt:lpstr>
      <vt:lpstr>1 – prendre ses repères</vt:lpstr>
      <vt:lpstr>1 – prendre ses repères</vt:lpstr>
      <vt:lpstr>1 – prendre ses repères</vt:lpstr>
      <vt:lpstr>1 – prendre ses repères</vt:lpstr>
      <vt:lpstr>1 – prendre ses repères</vt:lpstr>
      <vt:lpstr>2 - Saisir des données</vt:lpstr>
      <vt:lpstr>2 - Saisir des données</vt:lpstr>
      <vt:lpstr>2 - Saisir des données</vt:lpstr>
      <vt:lpstr>2 - Saisir des données</vt:lpstr>
      <vt:lpstr>2 - Saisir des données</vt:lpstr>
      <vt:lpstr>2 - Saisir des données</vt:lpstr>
      <vt:lpstr>2 - Saisir des données</vt:lpstr>
      <vt:lpstr>2 - Saisir des données</vt:lpstr>
      <vt:lpstr>2 - Saisir des données</vt:lpstr>
      <vt:lpstr>3 - Calculer</vt:lpstr>
      <vt:lpstr>3 - Calculer</vt:lpstr>
      <vt:lpstr>3 - Calculer</vt:lpstr>
      <vt:lpstr>3 - Calculer</vt:lpstr>
      <vt:lpstr>3 - Calculer</vt:lpstr>
      <vt:lpstr>3 - Calculer</vt:lpstr>
      <vt:lpstr>4 - Mettre en forme</vt:lpstr>
      <vt:lpstr>4 - Mettre en forme</vt:lpstr>
      <vt:lpstr>4 - Mettre en forme</vt:lpstr>
      <vt:lpstr>4 - Mettre en forme</vt:lpstr>
      <vt:lpstr>4 - Calculer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</dc:title>
  <dc:creator>Françoise Pervier</dc:creator>
  <cp:lastModifiedBy>Françoise Pervier</cp:lastModifiedBy>
  <cp:revision>52</cp:revision>
  <cp:lastPrinted>2016-03-07T14:30:10Z</cp:lastPrinted>
  <dcterms:created xsi:type="dcterms:W3CDTF">2016-09-30T15:39:40Z</dcterms:created>
  <dcterms:modified xsi:type="dcterms:W3CDTF">2016-10-06T16:37:12Z</dcterms:modified>
</cp:coreProperties>
</file>