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ppt/comments/comment18.xml" ContentType="application/vnd.openxmlformats-officedocument.presentationml.comments+xml"/>
  <Override PartName="/ppt/comments/comment19.xml" ContentType="application/vnd.openxmlformats-officedocument.presentationml.comments+xml"/>
  <Override PartName="/ppt/comments/comment20.xml" ContentType="application/vnd.openxmlformats-officedocument.presentationml.comments+xml"/>
  <Override PartName="/ppt/comments/comment21.xml" ContentType="application/vnd.openxmlformats-officedocument.presentationml.comments+xml"/>
  <Override PartName="/ppt/comments/comment2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65938" cy="95408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fpremium01" initials="E" lastIdx="26" clrIdx="0">
    <p:extLst>
      <p:ext uri="{19B8F6BF-5375-455C-9EA6-DF929625EA0E}">
        <p15:presenceInfo xmlns:p15="http://schemas.microsoft.com/office/powerpoint/2012/main" userId="Efpremium0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0:09:15.210" idx="1">
    <p:pos x="10" y="10"/>
    <p:text>XL_SNA_IMG_Niv1_Q1_001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8T15:56:19.414" idx="19">
    <p:pos x="7242" y="1601"/>
    <p:text>XL_SNA_IMG_Niv1_Q12_001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8T15:56:41.137" idx="20">
    <p:pos x="7464" y="1402"/>
    <p:text>XL_SNA_IMG_Niv1_Q13_001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8T15:56:41.137" idx="20">
    <p:pos x="6179" y="2473"/>
    <p:text>XL_SNA_IMG_Niv1_Q14_001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8T15:56:41.137" idx="20">
    <p:pos x="6637" y="1277"/>
    <p:text>XL_SNA_IMG_Niv1_Q15_001</p:text>
    <p:extLst mod="1">
      <p:ext uri="{C676402C-5697-4E1C-873F-D02D1690AC5C}">
        <p15:threadingInfo xmlns:p15="http://schemas.microsoft.com/office/powerpoint/2012/main" timeZoneBias="-60"/>
      </p:ext>
    </p:extLst>
  </p:cm>
  <p:cm authorId="1" dt="2016-03-09T09:12:05.047" idx="21">
    <p:pos x="645" y="2225"/>
    <p:text>XL_SNA_IMG_Niv1_Q15_002</p:text>
    <p:extLst>
      <p:ext uri="{C676402C-5697-4E1C-873F-D02D1690AC5C}">
        <p15:threadingInfo xmlns:p15="http://schemas.microsoft.com/office/powerpoint/2012/main" timeZoneBias="-60"/>
      </p:ext>
    </p:extLst>
  </p:cm>
  <p:cm authorId="1" dt="2016-03-09T09:12:11.293" idx="22">
    <p:pos x="667" y="2705"/>
    <p:text>XL_SNA_IMG_Niv1_Q15_003</p:text>
    <p:extLst>
      <p:ext uri="{C676402C-5697-4E1C-873F-D02D1690AC5C}">
        <p15:threadingInfo xmlns:p15="http://schemas.microsoft.com/office/powerpoint/2012/main" timeZoneBias="-60"/>
      </p:ext>
    </p:extLst>
  </p:cm>
  <p:cm authorId="1" dt="2016-03-09T09:12:19.107" idx="23">
    <p:pos x="675" y="3193"/>
    <p:text>XL_SNA_IMG_Niv1_Q15_004</p:text>
    <p:extLst>
      <p:ext uri="{C676402C-5697-4E1C-873F-D02D1690AC5C}">
        <p15:threadingInfo xmlns:p15="http://schemas.microsoft.com/office/powerpoint/2012/main" timeZoneBias="-60"/>
      </p:ext>
    </p:extLst>
  </p:cm>
  <p:cm authorId="1" dt="2016-03-09T09:12:29.595" idx="24">
    <p:pos x="675" y="3628"/>
    <p:text>XL_SNA_IMG_Niv1_Q15_005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8T15:56:41.137" idx="20">
    <p:pos x="7361" y="1646"/>
    <p:text>XL_SNA_IMG_Niv1_Q16_001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9T10:03:54.314" idx="25">
    <p:pos x="7460" y="1469"/>
    <p:text>Image non enregistrée, c'est un copier / coller d'Internet, je ne sais pas s'il y a des droits. Vous devez bien avoir ça en stock??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9T10:03:54.314" idx="25">
    <p:pos x="7165" y="2820"/>
    <p:text>XL_SNA_IMG_Niv1_Q19_001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9T11:30:18.812" idx="26">
    <p:pos x="7291" y="1413"/>
    <p:text>XL_SNA_IMG_Niv1_Q22_001
ou toute autre illustration qui vous plaira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9T11:30:18.812" idx="26">
    <p:pos x="7326" y="2881"/>
    <p:text>XL_SNA_IMG_Niv1_Q23_001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9T11:30:18.812" idx="26">
    <p:pos x="7237" y="1382"/>
    <p:text>XL_SNA_VID_Niv1_Q24_001
à démarrer à la cinquième seconde. le curseur se ballade avant. la diapo 26 comporte l'animation pour cette vidéo, si vous avez un meilleur outil de capture.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0:10:16.574" idx="2">
    <p:pos x="7277" y="1162"/>
    <p:text>XL_SNA_VID_Niv1_Q2_001</p:text>
    <p:extLst>
      <p:ext uri="{C676402C-5697-4E1C-873F-D02D1690AC5C}">
        <p15:threadingInfo xmlns:p15="http://schemas.microsoft.com/office/powerpoint/2012/main" timeZoneBias="-60"/>
      </p:ext>
    </p:extLst>
  </p:cm>
  <p:cm authorId="1" dt="2016-03-07T10:10:52.881" idx="3">
    <p:pos x="7277" y="1787"/>
    <p:text>XL_SNA_VID_Niv1_Q2_002</p:text>
    <p:extLst>
      <p:ext uri="{C676402C-5697-4E1C-873F-D02D1690AC5C}">
        <p15:threadingInfo xmlns:p15="http://schemas.microsoft.com/office/powerpoint/2012/main" timeZoneBias="-60"/>
      </p:ext>
    </p:extLst>
  </p:cm>
  <p:cm authorId="1" dt="2016-03-07T10:11:06.866" idx="4">
    <p:pos x="7277" y="2351"/>
    <p:text>XL_SNA_VID_Niv1_Q2_003</p:text>
    <p:extLst>
      <p:ext uri="{C676402C-5697-4E1C-873F-D02D1690AC5C}">
        <p15:threadingInfo xmlns:p15="http://schemas.microsoft.com/office/powerpoint/2012/main" timeZoneBias="-60"/>
      </p:ext>
    </p:extLst>
  </p:cm>
  <p:cm authorId="1" dt="2016-03-07T10:11:18.866" idx="5">
    <p:pos x="7253" y="3037"/>
    <p:text>XL_SNA_VID_Niv1_Q2_004</p:text>
    <p:extLst>
      <p:ext uri="{C676402C-5697-4E1C-873F-D02D1690AC5C}">
        <p15:threadingInfo xmlns:p15="http://schemas.microsoft.com/office/powerpoint/2012/main" timeZoneBias="-60"/>
      </p:ext>
    </p:extLst>
  </p:cm>
  <p:cm authorId="1" dt="2016-03-07T10:11:27.521" idx="6">
    <p:pos x="7279" y="3602"/>
    <p:text>XL_SNA_VID_Niv1_Q2_005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9T11:30:18.812" idx="26">
    <p:pos x="7237" y="1382"/>
    <p:text>XL_SNA_IMG_Niv1_Q25_001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9T11:30:18.812" idx="26">
    <p:pos x="7237" y="1382"/>
    <p:text>XL_SNA_IMG_Niv1_Q26_001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9T11:30:18.812" idx="26">
    <p:pos x="7370" y="983"/>
    <p:text>XL_SNA_IMG_Niv1_Q27_001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0:12:09.009" idx="7">
    <p:pos x="1140" y="1428"/>
    <p:text>XL_SNA_IMG_Niv1_Q3_001</p:text>
    <p:extLst>
      <p:ext uri="{C676402C-5697-4E1C-873F-D02D1690AC5C}">
        <p15:threadingInfo xmlns:p15="http://schemas.microsoft.com/office/powerpoint/2012/main" timeZoneBias="-60"/>
      </p:ext>
    </p:extLst>
  </p:cm>
  <p:cm authorId="1" dt="2016-03-07T10:12:34.640" idx="8">
    <p:pos x="1125" y="1849"/>
    <p:text>XL_SNA_IMG_Niv1_Q3_002</p:text>
    <p:extLst>
      <p:ext uri="{C676402C-5697-4E1C-873F-D02D1690AC5C}">
        <p15:threadingInfo xmlns:p15="http://schemas.microsoft.com/office/powerpoint/2012/main" timeZoneBias="-60"/>
      </p:ext>
    </p:extLst>
  </p:cm>
  <p:cm authorId="1" dt="2016-03-07T10:12:46.896" idx="9">
    <p:pos x="1140" y="2344"/>
    <p:text>XL_SNA_IMG_Niv1_Q3_003</p:text>
    <p:extLst>
      <p:ext uri="{C676402C-5697-4E1C-873F-D02D1690AC5C}">
        <p15:threadingInfo xmlns:p15="http://schemas.microsoft.com/office/powerpoint/2012/main" timeZoneBias="-60"/>
      </p:ext>
    </p:extLst>
  </p:cm>
  <p:cm authorId="1" dt="2016-03-07T10:13:56.514" idx="10">
    <p:pos x="1139" y="2820"/>
    <p:text>XL_SNA_IMG_Niv1_Q3_004</p:text>
    <p:extLst>
      <p:ext uri="{C676402C-5697-4E1C-873F-D02D1690AC5C}">
        <p15:threadingInfo xmlns:p15="http://schemas.microsoft.com/office/powerpoint/2012/main" timeZoneBias="-60"/>
      </p:ext>
    </p:extLst>
  </p:cm>
  <p:cm authorId="1" dt="2016-03-07T10:14:17.859" idx="11">
    <p:pos x="1125" y="3289"/>
    <p:text>XL_SNA_IMG_Niv1_Q3_005</p:text>
    <p:extLst>
      <p:ext uri="{C676402C-5697-4E1C-873F-D02D1690AC5C}">
        <p15:threadingInfo xmlns:p15="http://schemas.microsoft.com/office/powerpoint/2012/main" timeZoneBias="-60"/>
      </p:ext>
    </p:extLst>
  </p:cm>
  <p:cm authorId="1" dt="2016-03-07T10:14:33.173" idx="12">
    <p:pos x="1134" y="3783"/>
    <p:text>XL_SNA_IMG_Niv1_Q3_006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1:58:31.274" idx="13">
    <p:pos x="7325" y="1939"/>
    <p:text>XL_SNA_IMG_Niv1_Q4_001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3:01:37.854" idx="14">
    <p:pos x="524" y="1419"/>
    <p:text>XL_SNA_IMG_Niv1_Q7_001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6:36:32.995" idx="15">
    <p:pos x="1914" y="1507"/>
    <p:text>XL_SNA_IMG_Niv1_Q8_001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8:57:52.783" idx="17">
    <p:pos x="5356" y="1657"/>
    <p:text>XL_SNA_IMG_Niv1_Q9_001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8T15:55:48.421" idx="18">
    <p:pos x="6161" y="2846"/>
    <p:text>XL_SNA_IMG_Niv1_Q10_001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8T15:56:19.414" idx="19">
    <p:pos x="7479" y="1499"/>
    <p:text>XL_SNA_IMG_Niv1_Q11_001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52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6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81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5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385763"/>
          </a:xfrm>
          <a:ln>
            <a:solidFill>
              <a:schemeClr val="tx1"/>
            </a:solidFill>
          </a:ln>
        </p:spPr>
        <p:txBody>
          <a:bodyPr anchor="b">
            <a:noAutofit/>
          </a:bodyPr>
          <a:lstStyle>
            <a:lvl1pPr marL="0" indent="0">
              <a:buNone/>
              <a:tabLst>
                <a:tab pos="8967788" algn="l"/>
              </a:tabLst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248" y="130955"/>
            <a:ext cx="8164551" cy="67193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838200" y="161900"/>
            <a:ext cx="20722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800" dirty="0">
                <a:latin typeface="+mj-lt"/>
              </a:rPr>
              <a:t>Thématique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936625" y="797002"/>
            <a:ext cx="623888" cy="385763"/>
          </a:xfrm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1560513" y="794588"/>
            <a:ext cx="9793285" cy="385763"/>
          </a:xfrm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2118731" y="1212551"/>
            <a:ext cx="1338147" cy="21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18000" rtlCol="0">
            <a:spAutoFit/>
          </a:bodyPr>
          <a:lstStyle/>
          <a:p>
            <a:r>
              <a:rPr lang="fr-FR" sz="1200" dirty="0"/>
              <a:t>Libellé question</a:t>
            </a:r>
          </a:p>
        </p:txBody>
      </p:sp>
    </p:spTree>
    <p:extLst>
      <p:ext uri="{BB962C8B-B14F-4D97-AF65-F5344CB8AC3E}">
        <p14:creationId xmlns:p14="http://schemas.microsoft.com/office/powerpoint/2010/main" val="38641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85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texte 15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385763"/>
          </a:xfrm>
          <a:ln>
            <a:solidFill>
              <a:schemeClr val="tx1"/>
            </a:solidFill>
          </a:ln>
        </p:spPr>
        <p:txBody>
          <a:bodyPr anchor="b">
            <a:noAutofit/>
          </a:bodyPr>
          <a:lstStyle>
            <a:lvl1pPr marL="0" indent="0">
              <a:buNone/>
              <a:tabLst>
                <a:tab pos="8967788" algn="l"/>
              </a:tabLst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3189248" y="130955"/>
            <a:ext cx="8164551" cy="67193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838200" y="165380"/>
            <a:ext cx="20722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800" dirty="0">
                <a:latin typeface="+mj-lt"/>
              </a:rPr>
              <a:t>Thématique</a:t>
            </a:r>
          </a:p>
        </p:txBody>
      </p:sp>
      <p:sp>
        <p:nvSpPr>
          <p:cNvPr id="23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936625" y="797002"/>
            <a:ext cx="623888" cy="385763"/>
          </a:xfrm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1560513" y="794588"/>
            <a:ext cx="9793285" cy="385763"/>
          </a:xfrm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2118731" y="1212551"/>
            <a:ext cx="1338147" cy="21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18000" rtlCol="0">
            <a:spAutoFit/>
          </a:bodyPr>
          <a:lstStyle/>
          <a:p>
            <a:r>
              <a:rPr lang="fr-FR" sz="1200" dirty="0"/>
              <a:t>Libellé question</a:t>
            </a:r>
          </a:p>
        </p:txBody>
      </p:sp>
    </p:spTree>
    <p:extLst>
      <p:ext uri="{BB962C8B-B14F-4D97-AF65-F5344CB8AC3E}">
        <p14:creationId xmlns:p14="http://schemas.microsoft.com/office/powerpoint/2010/main" val="413371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94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66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02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13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8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264767"/>
            <a:ext cx="10515600" cy="671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A35DB-508C-4AF7-BD84-75D769740F61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71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comments" Target="../comments/comment13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4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5.xm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6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7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8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.mp4"/><Relationship Id="rId1" Type="http://schemas.openxmlformats.org/officeDocument/2006/relationships/video" Target="NULL" TargetMode="External"/><Relationship Id="rId5" Type="http://schemas.openxmlformats.org/officeDocument/2006/relationships/comments" Target="../comments/comment19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0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1.xm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2.xm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3.png"/><Relationship Id="rId18" Type="http://schemas.openxmlformats.org/officeDocument/2006/relationships/image" Target="../media/image8.jpg"/><Relationship Id="rId3" Type="http://schemas.microsoft.com/office/2007/relationships/media" Target="../media/media2.mp4"/><Relationship Id="rId21" Type="http://schemas.openxmlformats.org/officeDocument/2006/relationships/image" Target="../media/image11.jpg"/><Relationship Id="rId7" Type="http://schemas.microsoft.com/office/2007/relationships/media" Target="../media/media4.mp4"/><Relationship Id="rId12" Type="http://schemas.openxmlformats.org/officeDocument/2006/relationships/image" Target="../media/image2.png"/><Relationship Id="rId17" Type="http://schemas.openxmlformats.org/officeDocument/2006/relationships/image" Target="../media/image7.jpg"/><Relationship Id="rId25" Type="http://schemas.openxmlformats.org/officeDocument/2006/relationships/comments" Target="../comments/comment2.xml"/><Relationship Id="rId2" Type="http://schemas.openxmlformats.org/officeDocument/2006/relationships/video" Target="../media/media1.mp4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slideLayout" Target="../slideLayouts/slideLayout4.xml"/><Relationship Id="rId24" Type="http://schemas.openxmlformats.org/officeDocument/2006/relationships/image" Target="../media/image14.jpg"/><Relationship Id="rId5" Type="http://schemas.microsoft.com/office/2007/relationships/media" Target="../media/media3.mp4"/><Relationship Id="rId15" Type="http://schemas.openxmlformats.org/officeDocument/2006/relationships/image" Target="../media/image5.png"/><Relationship Id="rId23" Type="http://schemas.openxmlformats.org/officeDocument/2006/relationships/image" Target="../media/image13.jpeg"/><Relationship Id="rId10" Type="http://schemas.openxmlformats.org/officeDocument/2006/relationships/video" Target="../media/media5.mp4"/><Relationship Id="rId19" Type="http://schemas.openxmlformats.org/officeDocument/2006/relationships/image" Target="../media/image9.jpg"/><Relationship Id="rId4" Type="http://schemas.openxmlformats.org/officeDocument/2006/relationships/video" Target="../media/media2.mp4"/><Relationship Id="rId9" Type="http://schemas.microsoft.com/office/2007/relationships/media" Target="../media/media5.mp4"/><Relationship Id="rId14" Type="http://schemas.openxmlformats.org/officeDocument/2006/relationships/image" Target="../media/image4.png"/><Relationship Id="rId2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Niveau 1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QCM</a:t>
            </a:r>
          </a:p>
          <a:p>
            <a:r>
              <a:rPr lang="fr-FR" i="1" dirty="0"/>
              <a:t>Les bonnes réponses sont soulignées</a:t>
            </a:r>
          </a:p>
        </p:txBody>
      </p:sp>
    </p:spTree>
    <p:extLst>
      <p:ext uri="{BB962C8B-B14F-4D97-AF65-F5344CB8AC3E}">
        <p14:creationId xmlns:p14="http://schemas.microsoft.com/office/powerpoint/2010/main" val="245882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838200" y="2053981"/>
            <a:ext cx="3604846" cy="4122981"/>
          </a:xfrm>
        </p:spPr>
        <p:txBody>
          <a:bodyPr>
            <a:normAutofit/>
          </a:bodyPr>
          <a:lstStyle/>
          <a:p>
            <a:r>
              <a:rPr lang="fr-FR" sz="2000" dirty="0"/>
              <a:t>De faire un copier / coller de valeurs au-dessus</a:t>
            </a:r>
            <a:br>
              <a:rPr lang="fr-FR" sz="2000" dirty="0"/>
            </a:br>
            <a:endParaRPr lang="fr-FR" sz="2000" dirty="0"/>
          </a:p>
          <a:p>
            <a:r>
              <a:rPr lang="fr-FR" sz="2000" u="sng" dirty="0"/>
              <a:t>Des fonctions courantes comme la moyenne, le minimum, le maximum et un comptage</a:t>
            </a:r>
            <a:br>
              <a:rPr lang="fr-FR" sz="2000" u="sng" dirty="0"/>
            </a:br>
            <a:endParaRPr lang="fr-FR" sz="2000" u="sng" dirty="0"/>
          </a:p>
          <a:p>
            <a:r>
              <a:rPr lang="fr-FR" sz="2000" dirty="0"/>
              <a:t>De corriger les options de la fonction somme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De recopier la formule de calcul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La liste déroulante à droite du bouton « Somme automatique » propose :	2/6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Q9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Utiliser les fonctions de base</a:t>
            </a:r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32" y="2977662"/>
            <a:ext cx="7138612" cy="2703802"/>
          </a:xfrm>
        </p:spPr>
      </p:pic>
    </p:spTree>
    <p:extLst>
      <p:ext uri="{BB962C8B-B14F-4D97-AF65-F5344CB8AC3E}">
        <p14:creationId xmlns:p14="http://schemas.microsoft.com/office/powerpoint/2010/main" val="4025681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La cellule O3 qui calcule l’écart entre le mois de décembre et le mois de juin contient la formule :	3/6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838200" y="2053982"/>
            <a:ext cx="4246756" cy="1358292"/>
          </a:xfrm>
        </p:spPr>
        <p:txBody>
          <a:bodyPr>
            <a:noAutofit/>
          </a:bodyPr>
          <a:lstStyle/>
          <a:p>
            <a:r>
              <a:rPr lang="fr-FR" dirty="0"/>
              <a:t>G3-M3=</a:t>
            </a:r>
            <a:br>
              <a:rPr lang="fr-FR" dirty="0"/>
            </a:br>
            <a:endParaRPr lang="fr-FR" dirty="0"/>
          </a:p>
          <a:p>
            <a:r>
              <a:rPr lang="fr-FR" u="sng" dirty="0"/>
              <a:t>=G3-M3</a:t>
            </a:r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Q10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Connaître les contraintes de saisie d’une formule de calcul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86" y="3953107"/>
            <a:ext cx="7141427" cy="2678035"/>
          </a:xfrm>
          <a:prstGeom prst="rect">
            <a:avLst/>
          </a:prstGeom>
        </p:spPr>
      </p:pic>
      <p:sp>
        <p:nvSpPr>
          <p:cNvPr id="11" name="Espace réservé du contenu 7"/>
          <p:cNvSpPr txBox="1">
            <a:spLocks/>
          </p:cNvSpPr>
          <p:nvPr/>
        </p:nvSpPr>
        <p:spPr>
          <a:xfrm>
            <a:off x="6915614" y="2053982"/>
            <a:ext cx="4246756" cy="1358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SOMME(G3-M3)=</a:t>
            </a:r>
            <a:br>
              <a:rPr lang="fr-FR" dirty="0"/>
            </a:br>
            <a:endParaRPr lang="fr-FR" dirty="0"/>
          </a:p>
          <a:p>
            <a:r>
              <a:rPr lang="fr-FR" dirty="0"/>
              <a:t>=DIFFERENCE(G3;M3)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906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calculer le solde en cellule F3 (Solde ligne au-dessus - Débit de la ligne + Crédit de la ligne), la bonne formule est :	4/6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936625" y="2331683"/>
            <a:ext cx="4246756" cy="3666594"/>
          </a:xfrm>
        </p:spPr>
        <p:txBody>
          <a:bodyPr>
            <a:noAutofit/>
          </a:bodyPr>
          <a:lstStyle/>
          <a:p>
            <a:r>
              <a:rPr lang="fr-FR" dirty="0"/>
              <a:t>F2-D3+E3=</a:t>
            </a:r>
            <a:br>
              <a:rPr lang="fr-FR" dirty="0"/>
            </a:br>
            <a:endParaRPr lang="fr-FR" dirty="0"/>
          </a:p>
          <a:p>
            <a:r>
              <a:rPr lang="fr-FR" dirty="0"/>
              <a:t>F2-D3+E3+</a:t>
            </a:r>
            <a:br>
              <a:rPr lang="fr-FR" dirty="0"/>
            </a:br>
            <a:endParaRPr lang="fr-FR" dirty="0"/>
          </a:p>
          <a:p>
            <a:r>
              <a:rPr lang="fr-FR" u="sng" dirty="0"/>
              <a:t>= F2-D3+E3</a:t>
            </a:r>
            <a:br>
              <a:rPr lang="fr-FR" dirty="0"/>
            </a:br>
            <a:endParaRPr lang="fr-FR" dirty="0"/>
          </a:p>
          <a:p>
            <a:r>
              <a:rPr lang="fr-FR" dirty="0"/>
              <a:t>= F2-D3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Q11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Connaître les contraintes de saisie d’une formule de calcul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2" y="2379043"/>
            <a:ext cx="63341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30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527526"/>
          </a:xfrm>
        </p:spPr>
        <p:txBody>
          <a:bodyPr/>
          <a:lstStyle/>
          <a:p>
            <a:r>
              <a:rPr lang="fr-FR" dirty="0"/>
              <a:t>La cellule F7 affiche la somme des quatre trimestres et de tous les clients. Qu’affichera la cellule F7 si l’on vide le contenu de toutes ces cellules (plage en vert) :	5/6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936625" y="2331683"/>
            <a:ext cx="4246756" cy="3666594"/>
          </a:xfrm>
        </p:spPr>
        <p:txBody>
          <a:bodyPr>
            <a:noAutofit/>
          </a:bodyPr>
          <a:lstStyle/>
          <a:p>
            <a:r>
              <a:rPr lang="fr-FR" dirty="0"/>
              <a:t>#DIV/0!</a:t>
            </a:r>
            <a:br>
              <a:rPr lang="fr-FR" dirty="0"/>
            </a:br>
            <a:endParaRPr lang="fr-FR" dirty="0"/>
          </a:p>
          <a:p>
            <a:r>
              <a:rPr lang="fr-FR" u="sng" dirty="0"/>
              <a:t>0</a:t>
            </a:r>
            <a:br>
              <a:rPr lang="fr-FR" dirty="0"/>
            </a:br>
            <a:endParaRPr lang="fr-FR" dirty="0"/>
          </a:p>
          <a:p>
            <a:r>
              <a:rPr lang="fr-FR" dirty="0"/>
              <a:t>#REF!</a:t>
            </a:r>
            <a:br>
              <a:rPr lang="fr-FR" dirty="0"/>
            </a:br>
            <a:endParaRPr lang="fr-FR" dirty="0"/>
          </a:p>
          <a:p>
            <a:r>
              <a:rPr lang="fr-FR" dirty="0"/>
              <a:t>8 390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Q12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Recalculer automatiquement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3" y="2195745"/>
            <a:ext cx="70770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23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419699"/>
          </a:xfrm>
        </p:spPr>
        <p:txBody>
          <a:bodyPr/>
          <a:lstStyle/>
          <a:p>
            <a:r>
              <a:rPr lang="fr-FR" dirty="0"/>
              <a:t>Pour pouvoir recopier cette formule vers le bas et calculer à chaque ligne le pourcentage du total, comment modifier la formule actuelle :	6/6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936625" y="2331683"/>
            <a:ext cx="5397268" cy="366659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C’est impossible, il faut la recréer à chaque ligne</a:t>
            </a:r>
            <a:br>
              <a:rPr lang="fr-FR" dirty="0"/>
            </a:br>
            <a:endParaRPr lang="fr-FR" dirty="0"/>
          </a:p>
          <a:p>
            <a:r>
              <a:rPr lang="fr-FR" dirty="0"/>
              <a:t>Onglet Affichage </a:t>
            </a:r>
            <a:r>
              <a:rPr lang="fr-FR" dirty="0">
                <a:sym typeface="Wingdings" panose="05000000000000000000" pitchFamily="2" charset="2"/>
              </a:rPr>
              <a:t>Figer les volets</a:t>
            </a:r>
            <a:br>
              <a:rPr lang="fr-FR" dirty="0"/>
            </a:br>
            <a:endParaRPr lang="fr-FR" dirty="0"/>
          </a:p>
          <a:p>
            <a:r>
              <a:rPr lang="fr-FR" u="sng" dirty="0"/>
              <a:t>Transformer F7 en F$7</a:t>
            </a:r>
            <a:br>
              <a:rPr lang="fr-FR" dirty="0"/>
            </a:br>
            <a:endParaRPr lang="fr-FR" dirty="0"/>
          </a:p>
          <a:p>
            <a:r>
              <a:rPr lang="fr-FR" dirty="0"/>
              <a:t>Elle se recopie très bien telle qu’elle est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Q13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Construire et calculer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62" y="2225680"/>
            <a:ext cx="5377260" cy="28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8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419699"/>
          </a:xfrm>
        </p:spPr>
        <p:txBody>
          <a:bodyPr/>
          <a:lstStyle/>
          <a:p>
            <a:r>
              <a:rPr lang="fr-FR" dirty="0"/>
              <a:t>Pour modifier la mise en forme de la plage sélectionner, on peut utiliser :	1/2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forme</a:t>
            </a: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19" y="3670184"/>
            <a:ext cx="7695858" cy="2909035"/>
          </a:xfrm>
        </p:spPr>
      </p:pic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Q14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Mettre en forme des cellules</a:t>
            </a:r>
          </a:p>
        </p:txBody>
      </p:sp>
      <p:sp>
        <p:nvSpPr>
          <p:cNvPr id="10" name="Espace réservé du contenu 7"/>
          <p:cNvSpPr txBox="1">
            <a:spLocks/>
          </p:cNvSpPr>
          <p:nvPr/>
        </p:nvSpPr>
        <p:spPr>
          <a:xfrm>
            <a:off x="690441" y="2149644"/>
            <a:ext cx="5397268" cy="1308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/>
              <a:t>Un clic droit dans la sélection et les commandes de la mini-barre d’outils</a:t>
            </a:r>
            <a:br>
              <a:rPr lang="fr-FR" dirty="0"/>
            </a:br>
            <a:endParaRPr lang="fr-FR" dirty="0"/>
          </a:p>
          <a:p>
            <a:r>
              <a:rPr lang="fr-FR" dirty="0"/>
              <a:t>Les commandes de l’onglet Affichage</a:t>
            </a:r>
          </a:p>
        </p:txBody>
      </p:sp>
      <p:sp>
        <p:nvSpPr>
          <p:cNvPr id="11" name="Espace réservé du contenu 7"/>
          <p:cNvSpPr txBox="1">
            <a:spLocks/>
          </p:cNvSpPr>
          <p:nvPr/>
        </p:nvSpPr>
        <p:spPr>
          <a:xfrm>
            <a:off x="6235456" y="2149645"/>
            <a:ext cx="5397268" cy="13086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/>
              <a:t>Les commandes de l’onglet Accueil</a:t>
            </a:r>
            <a:br>
              <a:rPr lang="fr-FR" u="sng" dirty="0"/>
            </a:br>
            <a:endParaRPr lang="fr-FR" u="sng" dirty="0"/>
          </a:p>
          <a:p>
            <a:r>
              <a:rPr lang="fr-FR" dirty="0"/>
              <a:t>Les commandes de l’onglet Mise en page </a:t>
            </a:r>
            <a:r>
              <a:rPr lang="fr-FR" dirty="0">
                <a:sym typeface="Wingdings" panose="05000000000000000000" pitchFamily="2" charset="2"/>
              </a:rPr>
              <a:t> Thèmes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0547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125415" y="1424285"/>
            <a:ext cx="9917723" cy="419699"/>
          </a:xfrm>
        </p:spPr>
        <p:txBody>
          <a:bodyPr/>
          <a:lstStyle/>
          <a:p>
            <a:r>
              <a:rPr lang="fr-FR" dirty="0"/>
              <a:t>Le groupe Nombre de l’onglet Accueil propose des mises en forme numériques. Que permettent les différents boutons ? :	2/2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forme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Q15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Mettre en forme des nombres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34" y="2087918"/>
            <a:ext cx="8609162" cy="1371600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94" y="3891932"/>
            <a:ext cx="361950" cy="2000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94" y="4568335"/>
            <a:ext cx="238125" cy="2000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94" y="5375725"/>
            <a:ext cx="238125" cy="2000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94" y="6083102"/>
            <a:ext cx="457200" cy="200025"/>
          </a:xfrm>
          <a:prstGeom prst="rect">
            <a:avLst/>
          </a:prstGeom>
        </p:spPr>
      </p:pic>
      <p:sp>
        <p:nvSpPr>
          <p:cNvPr id="15" name="Espace réservé du contenu 7"/>
          <p:cNvSpPr txBox="1">
            <a:spLocks/>
          </p:cNvSpPr>
          <p:nvPr/>
        </p:nvSpPr>
        <p:spPr>
          <a:xfrm>
            <a:off x="4126523" y="3703452"/>
            <a:ext cx="6916615" cy="2977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De modifier le nombre de décimales</a:t>
            </a:r>
            <a:br>
              <a:rPr lang="fr-FR" dirty="0"/>
            </a:br>
            <a:endParaRPr lang="fr-FR" dirty="0"/>
          </a:p>
          <a:p>
            <a:r>
              <a:rPr lang="fr-FR" dirty="0"/>
              <a:t>De séparer les nombres par tranche de trois chiffres, d’arrondir à deux décimales et d’afficher un symbole monétaire</a:t>
            </a:r>
            <a:br>
              <a:rPr lang="fr-FR" dirty="0"/>
            </a:br>
            <a:endParaRPr lang="fr-FR" dirty="0"/>
          </a:p>
          <a:p>
            <a:r>
              <a:rPr lang="fr-FR" dirty="0"/>
              <a:t>De transformer un taux en pourcentage</a:t>
            </a:r>
            <a:br>
              <a:rPr lang="fr-FR" dirty="0"/>
            </a:br>
            <a:endParaRPr lang="fr-FR" dirty="0"/>
          </a:p>
          <a:p>
            <a:r>
              <a:rPr lang="fr-FR" dirty="0"/>
              <a:t>De séparer les nombres par tranche de trois chiffres, d’arrondir à deux décimales</a:t>
            </a:r>
          </a:p>
        </p:txBody>
      </p:sp>
      <p:cxnSp>
        <p:nvCxnSpPr>
          <p:cNvPr id="17" name="Connecteur droit avec flèche 16"/>
          <p:cNvCxnSpPr>
            <a:stCxn id="8" idx="3"/>
          </p:cNvCxnSpPr>
          <p:nvPr/>
        </p:nvCxnSpPr>
        <p:spPr>
          <a:xfrm>
            <a:off x="1429544" y="3991945"/>
            <a:ext cx="2825933" cy="4159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1303155" y="4703717"/>
            <a:ext cx="2952322" cy="7687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1296194" y="5443087"/>
            <a:ext cx="2959283" cy="6367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1519665" y="3798277"/>
            <a:ext cx="2702108" cy="23488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99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125415" y="1424285"/>
            <a:ext cx="9917723" cy="419699"/>
          </a:xfrm>
        </p:spPr>
        <p:txBody>
          <a:bodyPr/>
          <a:lstStyle/>
          <a:p>
            <a:r>
              <a:rPr lang="fr-FR" dirty="0"/>
              <a:t>Pour modifier l’orientation de l’impression il faut utiliser :	1/3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page et imprimer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Q16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Modifier la mise en page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44" y="2687943"/>
            <a:ext cx="5210175" cy="2486025"/>
          </a:xfrm>
        </p:spPr>
      </p:pic>
      <p:sp>
        <p:nvSpPr>
          <p:cNvPr id="21" name="Espace réservé du contenu 7"/>
          <p:cNvSpPr txBox="1">
            <a:spLocks/>
          </p:cNvSpPr>
          <p:nvPr/>
        </p:nvSpPr>
        <p:spPr>
          <a:xfrm>
            <a:off x="936625" y="2331683"/>
            <a:ext cx="5397268" cy="366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1089025" y="2484083"/>
            <a:ext cx="5397268" cy="3666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L’onglet Affichage </a:t>
            </a:r>
            <a:r>
              <a:rPr lang="fr-FR" dirty="0">
                <a:sym typeface="Wingdings" panose="05000000000000000000" pitchFamily="2" charset="2"/>
              </a:rPr>
              <a:t> commande Orientation</a:t>
            </a:r>
            <a:br>
              <a:rPr lang="fr-FR" dirty="0">
                <a:sym typeface="Wingdings" panose="05000000000000000000" pitchFamily="2" charset="2"/>
              </a:rPr>
            </a:br>
            <a:endParaRPr lang="fr-FR" dirty="0">
              <a:sym typeface="Wingdings" panose="05000000000000000000" pitchFamily="2" charset="2"/>
            </a:endParaRPr>
          </a:p>
          <a:p>
            <a:r>
              <a:rPr lang="fr-FR" u="sng" dirty="0"/>
              <a:t>L’onglet Mise en page </a:t>
            </a:r>
            <a:r>
              <a:rPr lang="fr-FR" u="sng" dirty="0">
                <a:sym typeface="Wingdings" panose="05000000000000000000" pitchFamily="2" charset="2"/>
              </a:rPr>
              <a:t> commande Orientation</a:t>
            </a:r>
            <a:br>
              <a:rPr lang="fr-FR" u="sng" dirty="0">
                <a:sym typeface="Wingdings" panose="05000000000000000000" pitchFamily="2" charset="2"/>
              </a:rPr>
            </a:br>
            <a:endParaRPr lang="fr-FR" u="sng" dirty="0">
              <a:sym typeface="Wingdings" panose="05000000000000000000" pitchFamily="2" charset="2"/>
            </a:endParaRPr>
          </a:p>
          <a:p>
            <a:r>
              <a:rPr lang="fr-FR" u="sng" dirty="0"/>
              <a:t>L’onglet Fichier </a:t>
            </a:r>
            <a:r>
              <a:rPr lang="fr-FR" u="sng" dirty="0">
                <a:sym typeface="Wingdings" panose="05000000000000000000" pitchFamily="2" charset="2"/>
              </a:rPr>
              <a:t> commande Impression  Orientation</a:t>
            </a:r>
            <a:br>
              <a:rPr lang="fr-FR" dirty="0">
                <a:sym typeface="Wingdings" panose="05000000000000000000" pitchFamily="2" charset="2"/>
              </a:rPr>
            </a:b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Clic droit  Orientation</a:t>
            </a:r>
            <a:br>
              <a:rPr lang="fr-FR" dirty="0">
                <a:sym typeface="Wingdings" panose="05000000000000000000" pitchFamily="2" charset="2"/>
              </a:rPr>
            </a:br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0251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125415" y="1424285"/>
            <a:ext cx="9917723" cy="419699"/>
          </a:xfrm>
        </p:spPr>
        <p:txBody>
          <a:bodyPr/>
          <a:lstStyle/>
          <a:p>
            <a:r>
              <a:rPr lang="fr-FR" dirty="0"/>
              <a:t>Pour que la feuille de calcul tienne sur une page il faut utiliser :	2/3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page et imprimer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Q17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Modifier la mise en page</a:t>
            </a:r>
          </a:p>
        </p:txBody>
      </p:sp>
      <p:sp>
        <p:nvSpPr>
          <p:cNvPr id="21" name="Espace réservé du contenu 7"/>
          <p:cNvSpPr txBox="1">
            <a:spLocks/>
          </p:cNvSpPr>
          <p:nvPr/>
        </p:nvSpPr>
        <p:spPr>
          <a:xfrm>
            <a:off x="936625" y="2331683"/>
            <a:ext cx="5397268" cy="366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1089024" y="2085504"/>
            <a:ext cx="9954113" cy="40651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L’onglet Affichage </a:t>
            </a:r>
            <a:r>
              <a:rPr lang="fr-FR" dirty="0">
                <a:sym typeface="Wingdings" panose="05000000000000000000" pitchFamily="2" charset="2"/>
              </a:rPr>
              <a:t> commande Réorganiser</a:t>
            </a:r>
            <a:br>
              <a:rPr lang="fr-FR" dirty="0">
                <a:sym typeface="Wingdings" panose="05000000000000000000" pitchFamily="2" charset="2"/>
              </a:rPr>
            </a:br>
            <a:endParaRPr lang="fr-FR" dirty="0">
              <a:sym typeface="Wingdings" panose="05000000000000000000" pitchFamily="2" charset="2"/>
            </a:endParaRPr>
          </a:p>
          <a:p>
            <a:r>
              <a:rPr lang="fr-FR" u="sng" dirty="0"/>
              <a:t>L’onglet Mise en page </a:t>
            </a:r>
            <a:r>
              <a:rPr lang="fr-FR" u="sng" dirty="0">
                <a:sym typeface="Wingdings" panose="05000000000000000000" pitchFamily="2" charset="2"/>
              </a:rPr>
              <a:t> commande Mise à l’échelle</a:t>
            </a:r>
            <a:br>
              <a:rPr lang="fr-FR" u="sng" dirty="0">
                <a:sym typeface="Wingdings" panose="05000000000000000000" pitchFamily="2" charset="2"/>
              </a:rPr>
            </a:br>
            <a:endParaRPr lang="fr-FR" u="sng" dirty="0">
              <a:sym typeface="Wingdings" panose="05000000000000000000" pitchFamily="2" charset="2"/>
            </a:endParaRPr>
          </a:p>
          <a:p>
            <a:r>
              <a:rPr lang="fr-FR" dirty="0"/>
              <a:t>L’onglet Affichage </a:t>
            </a:r>
            <a:r>
              <a:rPr lang="fr-FR" dirty="0">
                <a:sym typeface="Wingdings" panose="05000000000000000000" pitchFamily="2" charset="2"/>
              </a:rPr>
              <a:t> commande Zoom</a:t>
            </a:r>
            <a:br>
              <a:rPr lang="fr-FR" dirty="0">
                <a:sym typeface="Wingdings" panose="05000000000000000000" pitchFamily="2" charset="2"/>
              </a:rPr>
            </a:b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Barre d’état  Zoom</a:t>
            </a:r>
            <a:br>
              <a:rPr lang="fr-FR" dirty="0">
                <a:sym typeface="Wingdings" panose="05000000000000000000" pitchFamily="2" charset="2"/>
              </a:rPr>
            </a:b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Diminuer la taille de la police et ajuster les lignes et les colonnes</a:t>
            </a:r>
            <a:br>
              <a:rPr lang="fr-FR" dirty="0">
                <a:sym typeface="Wingdings" panose="05000000000000000000" pitchFamily="2" charset="2"/>
              </a:rPr>
            </a:br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2965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125415" y="1424285"/>
            <a:ext cx="9917723" cy="419699"/>
          </a:xfrm>
        </p:spPr>
        <p:txBody>
          <a:bodyPr/>
          <a:lstStyle/>
          <a:p>
            <a:r>
              <a:rPr lang="fr-FR" dirty="0"/>
              <a:t>Pour imprimer une plage de données, il faut utiliser :	3/3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page et imprimer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Q18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Imprimer</a:t>
            </a:r>
          </a:p>
        </p:txBody>
      </p:sp>
      <p:sp>
        <p:nvSpPr>
          <p:cNvPr id="21" name="Espace réservé du contenu 7"/>
          <p:cNvSpPr txBox="1">
            <a:spLocks/>
          </p:cNvSpPr>
          <p:nvPr/>
        </p:nvSpPr>
        <p:spPr>
          <a:xfrm>
            <a:off x="936625" y="2331683"/>
            <a:ext cx="5397268" cy="366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1107219" y="2226180"/>
            <a:ext cx="9954113" cy="4065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/>
              <a:t>La combinaison de touches Ctrl + P</a:t>
            </a:r>
            <a:br>
              <a:rPr lang="fr-FR" u="sng" dirty="0">
                <a:sym typeface="Wingdings" panose="05000000000000000000" pitchFamily="2" charset="2"/>
              </a:rPr>
            </a:br>
            <a:endParaRPr lang="fr-FR" u="sng" dirty="0">
              <a:sym typeface="Wingdings" panose="05000000000000000000" pitchFamily="2" charset="2"/>
            </a:endParaRPr>
          </a:p>
          <a:p>
            <a:r>
              <a:rPr lang="fr-FR" dirty="0"/>
              <a:t>L’onglet Mise en page </a:t>
            </a:r>
            <a:r>
              <a:rPr lang="fr-FR" dirty="0">
                <a:sym typeface="Wingdings" panose="05000000000000000000" pitchFamily="2" charset="2"/>
              </a:rPr>
              <a:t> case à cocher Imprimer</a:t>
            </a:r>
            <a:br>
              <a:rPr lang="fr-FR" u="sng" dirty="0">
                <a:sym typeface="Wingdings" panose="05000000000000000000" pitchFamily="2" charset="2"/>
              </a:rPr>
            </a:br>
            <a:endParaRPr lang="fr-FR" u="sng" dirty="0">
              <a:sym typeface="Wingdings" panose="05000000000000000000" pitchFamily="2" charset="2"/>
            </a:endParaRPr>
          </a:p>
          <a:p>
            <a:r>
              <a:rPr lang="fr-FR" u="sng" dirty="0"/>
              <a:t>L’onglet Fichier </a:t>
            </a:r>
            <a:r>
              <a:rPr lang="fr-FR" u="sng" dirty="0">
                <a:sym typeface="Wingdings" panose="05000000000000000000" pitchFamily="2" charset="2"/>
              </a:rPr>
              <a:t> commande Imprimer</a:t>
            </a:r>
            <a:br>
              <a:rPr lang="fr-FR" dirty="0">
                <a:sym typeface="Wingdings" panose="05000000000000000000" pitchFamily="2" charset="2"/>
              </a:rPr>
            </a:b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Clic droit  commande Imprimer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482" y="2331683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Poser les étiquettes sur la partie correspondante de le fenêtre Excel	1/3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Prendre ses repères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205831"/>
            <a:ext cx="9525000" cy="3590925"/>
          </a:xfr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Les différentes parties de l’écran de démarrage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994853" y="6337115"/>
            <a:ext cx="204979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Barre d’outil accès rapide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96606" y="6337115"/>
            <a:ext cx="99043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Ruban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091905" y="6337115"/>
            <a:ext cx="172843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Feuille de calcul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25208" y="6337115"/>
            <a:ext cx="256477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Barre de défilement (ascenseur)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70751" y="6337115"/>
            <a:ext cx="132099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Barre d’état</a:t>
            </a:r>
          </a:p>
        </p:txBody>
      </p:sp>
    </p:spTree>
    <p:extLst>
      <p:ext uri="{BB962C8B-B14F-4D97-AF65-F5344CB8AC3E}">
        <p14:creationId xmlns:p14="http://schemas.microsoft.com/office/powerpoint/2010/main" val="321803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167E-6 2.22222E-6 L -0.52552 -0.6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48933 -0.474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6" y="-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00156 -0.261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13776 -0.1564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8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17526 -0.25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25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16055 -0.128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125415" y="1424285"/>
            <a:ext cx="9917723" cy="419699"/>
          </a:xfrm>
        </p:spPr>
        <p:txBody>
          <a:bodyPr/>
          <a:lstStyle/>
          <a:p>
            <a:r>
              <a:rPr lang="fr-FR" dirty="0"/>
              <a:t>Pour ajouter une feuille au classeur :	1/3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les feuilles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Q19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Ajouter une feuille</a:t>
            </a:r>
          </a:p>
        </p:txBody>
      </p:sp>
      <p:sp>
        <p:nvSpPr>
          <p:cNvPr id="21" name="Espace réservé du contenu 7"/>
          <p:cNvSpPr txBox="1">
            <a:spLocks/>
          </p:cNvSpPr>
          <p:nvPr/>
        </p:nvSpPr>
        <p:spPr>
          <a:xfrm>
            <a:off x="936625" y="2331683"/>
            <a:ext cx="5397268" cy="366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1107219" y="2226180"/>
            <a:ext cx="7579581" cy="4065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Onglet Insertion </a:t>
            </a:r>
            <a:r>
              <a:rPr lang="fr-FR" dirty="0">
                <a:sym typeface="Wingdings" panose="05000000000000000000" pitchFamily="2" charset="2"/>
              </a:rPr>
              <a:t> Feuille</a:t>
            </a:r>
            <a:br>
              <a:rPr lang="fr-FR" u="sng" dirty="0">
                <a:sym typeface="Wingdings" panose="05000000000000000000" pitchFamily="2" charset="2"/>
              </a:rPr>
            </a:br>
            <a:endParaRPr lang="fr-FR" u="sng" dirty="0">
              <a:sym typeface="Wingdings" panose="05000000000000000000" pitchFamily="2" charset="2"/>
            </a:endParaRPr>
          </a:p>
          <a:p>
            <a:r>
              <a:rPr lang="fr-FR" u="sng" dirty="0">
                <a:sym typeface="Wingdings" panose="05000000000000000000" pitchFamily="2" charset="2"/>
              </a:rPr>
              <a:t>Onglet Accueil  </a:t>
            </a:r>
            <a:r>
              <a:rPr lang="fr-FR" u="sng" dirty="0"/>
              <a:t> Insérer </a:t>
            </a:r>
            <a:r>
              <a:rPr lang="fr-FR" u="sng" dirty="0">
                <a:sym typeface="Wingdings" panose="05000000000000000000" pitchFamily="2" charset="2"/>
              </a:rPr>
              <a:t> Insérer une feuille</a:t>
            </a:r>
            <a:br>
              <a:rPr lang="fr-FR" u="sng" dirty="0">
                <a:sym typeface="Wingdings" panose="05000000000000000000" pitchFamily="2" charset="2"/>
              </a:rPr>
            </a:br>
            <a:endParaRPr lang="fr-FR" u="sng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Onglet Affichage  Nouvelle fenêtre</a:t>
            </a:r>
            <a:br>
              <a:rPr lang="fr-FR" u="sng" dirty="0">
                <a:sym typeface="Wingdings" panose="05000000000000000000" pitchFamily="2" charset="2"/>
              </a:rPr>
            </a:br>
            <a:endParaRPr lang="fr-FR" u="sng" dirty="0">
              <a:sym typeface="Wingdings" panose="05000000000000000000" pitchFamily="2" charset="2"/>
            </a:endParaRPr>
          </a:p>
          <a:p>
            <a:r>
              <a:rPr lang="fr-FR" u="sng" dirty="0">
                <a:sym typeface="Wingdings" panose="05000000000000000000" pitchFamily="2" charset="2"/>
              </a:rPr>
              <a:t>Bouton Nouvelle feuille</a:t>
            </a:r>
            <a:endParaRPr lang="fr-FR" dirty="0">
              <a:sym typeface="Wingdings" panose="05000000000000000000" pitchFamily="2" charset="2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836" y="4756934"/>
            <a:ext cx="4615962" cy="170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93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125415" y="1424285"/>
            <a:ext cx="9917723" cy="419699"/>
          </a:xfrm>
        </p:spPr>
        <p:txBody>
          <a:bodyPr/>
          <a:lstStyle/>
          <a:p>
            <a:r>
              <a:rPr lang="fr-FR" dirty="0"/>
              <a:t>Pour supprimer une feuille du classeur :	2/3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les feuilles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Q20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Supprimer une feuille</a:t>
            </a:r>
          </a:p>
        </p:txBody>
      </p:sp>
      <p:sp>
        <p:nvSpPr>
          <p:cNvPr id="21" name="Espace réservé du contenu 7"/>
          <p:cNvSpPr txBox="1">
            <a:spLocks/>
          </p:cNvSpPr>
          <p:nvPr/>
        </p:nvSpPr>
        <p:spPr>
          <a:xfrm>
            <a:off x="936625" y="2331683"/>
            <a:ext cx="5397268" cy="366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1107219" y="2226180"/>
            <a:ext cx="10088319" cy="4065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Onglet Affichage </a:t>
            </a:r>
            <a:r>
              <a:rPr lang="fr-FR" dirty="0">
                <a:sym typeface="Wingdings" panose="05000000000000000000" pitchFamily="2" charset="2"/>
              </a:rPr>
              <a:t> Masquer</a:t>
            </a:r>
            <a:br>
              <a:rPr lang="fr-FR" u="sng" dirty="0">
                <a:sym typeface="Wingdings" panose="05000000000000000000" pitchFamily="2" charset="2"/>
              </a:rPr>
            </a:br>
            <a:endParaRPr lang="fr-FR" u="sng" dirty="0">
              <a:sym typeface="Wingdings" panose="05000000000000000000" pitchFamily="2" charset="2"/>
            </a:endParaRPr>
          </a:p>
          <a:p>
            <a:r>
              <a:rPr lang="fr-FR" u="sng" dirty="0">
                <a:sym typeface="Wingdings" panose="05000000000000000000" pitchFamily="2" charset="2"/>
              </a:rPr>
              <a:t>Clic droit sur le nom de la feuille  Supprimer</a:t>
            </a:r>
            <a:br>
              <a:rPr lang="fr-FR" u="sng" dirty="0">
                <a:sym typeface="Wingdings" panose="05000000000000000000" pitchFamily="2" charset="2"/>
              </a:rPr>
            </a:br>
            <a:endParaRPr lang="fr-FR" u="sng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Onglet Accueil  Supprimer  Supprimer la feuille</a:t>
            </a:r>
            <a:br>
              <a:rPr lang="fr-FR" u="sng" dirty="0">
                <a:sym typeface="Wingdings" panose="05000000000000000000" pitchFamily="2" charset="2"/>
              </a:rPr>
            </a:br>
            <a:endParaRPr lang="fr-FR" u="sng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Onglet Révision  Supprimer</a:t>
            </a:r>
          </a:p>
        </p:txBody>
      </p:sp>
    </p:spTree>
    <p:extLst>
      <p:ext uri="{BB962C8B-B14F-4D97-AF65-F5344CB8AC3E}">
        <p14:creationId xmlns:p14="http://schemas.microsoft.com/office/powerpoint/2010/main" val="3423504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125415" y="1424285"/>
            <a:ext cx="9917723" cy="419699"/>
          </a:xfrm>
        </p:spPr>
        <p:txBody>
          <a:bodyPr/>
          <a:lstStyle/>
          <a:p>
            <a:r>
              <a:rPr lang="fr-FR" dirty="0"/>
              <a:t>Pour travailler avec toutes les feuilles :	3/3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les feuilles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Q21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Travailler avec plusieurs feuilles</a:t>
            </a:r>
          </a:p>
        </p:txBody>
      </p:sp>
      <p:sp>
        <p:nvSpPr>
          <p:cNvPr id="21" name="Espace réservé du contenu 7"/>
          <p:cNvSpPr txBox="1">
            <a:spLocks/>
          </p:cNvSpPr>
          <p:nvPr/>
        </p:nvSpPr>
        <p:spPr>
          <a:xfrm>
            <a:off x="936625" y="2331683"/>
            <a:ext cx="5397268" cy="366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1107219" y="2226180"/>
            <a:ext cx="10088319" cy="4065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Onglet Affichage </a:t>
            </a:r>
            <a:r>
              <a:rPr lang="fr-FR" dirty="0">
                <a:sym typeface="Wingdings" panose="05000000000000000000" pitchFamily="2" charset="2"/>
              </a:rPr>
              <a:t> Réorganiser tout</a:t>
            </a:r>
            <a:br>
              <a:rPr lang="fr-FR" dirty="0">
                <a:sym typeface="Wingdings" panose="05000000000000000000" pitchFamily="2" charset="2"/>
              </a:rPr>
            </a:b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Onglet Données  Consolider</a:t>
            </a:r>
            <a:br>
              <a:rPr lang="fr-FR" dirty="0">
                <a:sym typeface="Wingdings" panose="05000000000000000000" pitchFamily="2" charset="2"/>
              </a:rPr>
            </a:br>
            <a:endParaRPr lang="fr-FR" u="sng" dirty="0">
              <a:sym typeface="Wingdings" panose="05000000000000000000" pitchFamily="2" charset="2"/>
            </a:endParaRPr>
          </a:p>
          <a:p>
            <a:r>
              <a:rPr lang="fr-FR" u="sng" dirty="0">
                <a:sym typeface="Wingdings" panose="05000000000000000000" pitchFamily="2" charset="2"/>
              </a:rPr>
              <a:t>Clic droit sur le nom d’une feuille  Sélectionner toutes les feuilles</a:t>
            </a:r>
            <a:br>
              <a:rPr lang="fr-FR" u="sng" dirty="0">
                <a:sym typeface="Wingdings" panose="05000000000000000000" pitchFamily="2" charset="2"/>
              </a:rPr>
            </a:br>
            <a:endParaRPr lang="fr-FR" u="sng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Onglet Accueil  Rechercher et sélectionner  Sélectionner toutes les feuilles</a:t>
            </a:r>
            <a:br>
              <a:rPr lang="fr-FR" u="sng" dirty="0">
                <a:sym typeface="Wingdings" panose="05000000000000000000" pitchFamily="2" charset="2"/>
              </a:rPr>
            </a:br>
            <a:endParaRPr lang="fr-FR" u="sng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361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125415" y="1424285"/>
            <a:ext cx="9917723" cy="419699"/>
          </a:xfrm>
        </p:spPr>
        <p:txBody>
          <a:bodyPr/>
          <a:lstStyle/>
          <a:p>
            <a:r>
              <a:rPr lang="fr-FR" dirty="0"/>
              <a:t>Pour insérer un graphique dans un classeur, après sélection des données à illustrer :	1/3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Illustrer par un graphique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Q22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Créer un graphique</a:t>
            </a:r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1107219" y="2226180"/>
            <a:ext cx="6442157" cy="4065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u="sng" dirty="0"/>
              <a:t>Touche F11</a:t>
            </a:r>
            <a:br>
              <a:rPr lang="fr-FR" sz="2000" dirty="0">
                <a:sym typeface="Wingdings" panose="05000000000000000000" pitchFamily="2" charset="2"/>
              </a:rPr>
            </a:br>
            <a:endParaRPr lang="fr-FR" sz="2000" dirty="0">
              <a:sym typeface="Wingdings" panose="05000000000000000000" pitchFamily="2" charset="2"/>
            </a:endParaRPr>
          </a:p>
          <a:p>
            <a:r>
              <a:rPr lang="fr-FR" sz="2000" u="sng" dirty="0">
                <a:sym typeface="Wingdings" panose="05000000000000000000" pitchFamily="2" charset="2"/>
              </a:rPr>
              <a:t>Onglet Insertion  Graphiques  choisir le graphique</a:t>
            </a:r>
            <a:br>
              <a:rPr lang="fr-FR" sz="2000" dirty="0">
                <a:sym typeface="Wingdings" panose="05000000000000000000" pitchFamily="2" charset="2"/>
              </a:rPr>
            </a:br>
            <a:endParaRPr lang="fr-FR" sz="2000" u="sng" dirty="0">
              <a:sym typeface="Wingdings" panose="05000000000000000000" pitchFamily="2" charset="2"/>
            </a:endParaRPr>
          </a:p>
          <a:p>
            <a:r>
              <a:rPr lang="fr-FR" sz="2000" dirty="0">
                <a:sym typeface="Wingdings" panose="05000000000000000000" pitchFamily="2" charset="2"/>
              </a:rPr>
              <a:t>Clic droit sur la sélection Insérer  Insérer un graphique</a:t>
            </a:r>
            <a:br>
              <a:rPr lang="fr-FR" sz="2000" u="sng" dirty="0">
                <a:sym typeface="Wingdings" panose="05000000000000000000" pitchFamily="2" charset="2"/>
              </a:rPr>
            </a:br>
            <a:endParaRPr lang="fr-FR" sz="2000" u="sng" dirty="0">
              <a:sym typeface="Wingdings" panose="05000000000000000000" pitchFamily="2" charset="2"/>
            </a:endParaRPr>
          </a:p>
          <a:p>
            <a:r>
              <a:rPr lang="fr-FR" sz="2000" dirty="0">
                <a:sym typeface="Wingdings" panose="05000000000000000000" pitchFamily="2" charset="2"/>
              </a:rPr>
              <a:t>Onglet Accueil  Insérer Graphique</a:t>
            </a:r>
            <a:br>
              <a:rPr lang="fr-FR" sz="2000" u="sng" dirty="0">
                <a:sym typeface="Wingdings" panose="05000000000000000000" pitchFamily="2" charset="2"/>
              </a:rPr>
            </a:br>
            <a:endParaRPr lang="fr-FR" sz="2000" u="sng" dirty="0">
              <a:sym typeface="Wingdings" panose="05000000000000000000" pitchFamily="2" charset="2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75" y="2653991"/>
            <a:ext cx="4764075" cy="24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47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125415" y="1424285"/>
            <a:ext cx="9917723" cy="419699"/>
          </a:xfrm>
        </p:spPr>
        <p:txBody>
          <a:bodyPr/>
          <a:lstStyle/>
          <a:p>
            <a:r>
              <a:rPr lang="fr-FR" dirty="0"/>
              <a:t>Pour modifier le type de graphique :	2/3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Illustrer par un graphique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Q23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Modifier un graphique</a:t>
            </a:r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1107219" y="2226180"/>
            <a:ext cx="10246579" cy="2724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Onglet Format </a:t>
            </a:r>
            <a:r>
              <a:rPr lang="fr-FR" sz="2000" dirty="0">
                <a:sym typeface="Wingdings" panose="05000000000000000000" pitchFamily="2" charset="2"/>
              </a:rPr>
              <a:t> Mise en forme de la sélection</a:t>
            </a:r>
            <a:br>
              <a:rPr lang="fr-FR" sz="2000" dirty="0">
                <a:sym typeface="Wingdings" panose="05000000000000000000" pitchFamily="2" charset="2"/>
              </a:rPr>
            </a:br>
            <a:endParaRPr lang="fr-FR" sz="2000" dirty="0">
              <a:sym typeface="Wingdings" panose="05000000000000000000" pitchFamily="2" charset="2"/>
            </a:endParaRPr>
          </a:p>
          <a:p>
            <a:r>
              <a:rPr lang="fr-FR" sz="2000" dirty="0">
                <a:sym typeface="Wingdings" panose="05000000000000000000" pitchFamily="2" charset="2"/>
              </a:rPr>
              <a:t>Onglet Création  Disposition rapide</a:t>
            </a:r>
            <a:br>
              <a:rPr lang="fr-FR" sz="2000" dirty="0">
                <a:sym typeface="Wingdings" panose="05000000000000000000" pitchFamily="2" charset="2"/>
              </a:rPr>
            </a:br>
            <a:endParaRPr lang="fr-FR" sz="2000" u="sng" dirty="0">
              <a:sym typeface="Wingdings" panose="05000000000000000000" pitchFamily="2" charset="2"/>
            </a:endParaRPr>
          </a:p>
          <a:p>
            <a:r>
              <a:rPr lang="fr-FR" sz="2000" dirty="0">
                <a:sym typeface="Wingdings" panose="05000000000000000000" pitchFamily="2" charset="2"/>
              </a:rPr>
              <a:t>Onglet Accueil  Format  Modifier le type de graphique</a:t>
            </a:r>
            <a:br>
              <a:rPr lang="fr-FR" sz="2000" u="sng" dirty="0">
                <a:sym typeface="Wingdings" panose="05000000000000000000" pitchFamily="2" charset="2"/>
              </a:rPr>
            </a:br>
            <a:endParaRPr lang="fr-FR" sz="2000" u="sng" dirty="0">
              <a:sym typeface="Wingdings" panose="05000000000000000000" pitchFamily="2" charset="2"/>
            </a:endParaRPr>
          </a:p>
          <a:p>
            <a:r>
              <a:rPr lang="fr-FR" sz="2000" u="sng" dirty="0">
                <a:sym typeface="Wingdings" panose="05000000000000000000" pitchFamily="2" charset="2"/>
              </a:rPr>
              <a:t>Onglet Création  Modifier le type de graphique</a:t>
            </a:r>
            <a:br>
              <a:rPr lang="fr-FR" sz="2000" u="sng" dirty="0">
                <a:sym typeface="Wingdings" panose="05000000000000000000" pitchFamily="2" charset="2"/>
              </a:rPr>
            </a:br>
            <a:endParaRPr lang="fr-FR" sz="2000" u="sng" dirty="0">
              <a:sym typeface="Wingdings" panose="05000000000000000000" pitchFamily="2" charset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55" y="4712677"/>
            <a:ext cx="706708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63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125415" y="1424285"/>
            <a:ext cx="9917723" cy="419699"/>
          </a:xfrm>
        </p:spPr>
        <p:txBody>
          <a:bodyPr/>
          <a:lstStyle/>
          <a:p>
            <a:r>
              <a:rPr lang="fr-FR" dirty="0"/>
              <a:t>Pour ajouter des valeurs au graphique :	3/3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Illustrer par un graphique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Q24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Enrichir le graphique</a:t>
            </a:r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870703" y="2859226"/>
            <a:ext cx="4637089" cy="27249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Onglet Format </a:t>
            </a:r>
            <a:r>
              <a:rPr lang="fr-FR" sz="2000" dirty="0">
                <a:sym typeface="Wingdings" panose="05000000000000000000" pitchFamily="2" charset="2"/>
              </a:rPr>
              <a:t></a:t>
            </a:r>
            <a:r>
              <a:rPr lang="fr-FR" sz="2000" dirty="0"/>
              <a:t> Insérer des formes</a:t>
            </a:r>
            <a:br>
              <a:rPr lang="fr-FR" sz="2000" dirty="0"/>
            </a:br>
            <a:endParaRPr lang="fr-FR" sz="2000" dirty="0"/>
          </a:p>
          <a:p>
            <a:r>
              <a:rPr lang="fr-FR" sz="2000" u="sng" dirty="0">
                <a:sym typeface="Wingdings" panose="05000000000000000000" pitchFamily="2" charset="2"/>
              </a:rPr>
              <a:t>Onglet Création  Disposition rapide</a:t>
            </a:r>
            <a:br>
              <a:rPr lang="fr-FR" sz="2000" u="sng" dirty="0">
                <a:sym typeface="Wingdings" panose="05000000000000000000" pitchFamily="2" charset="2"/>
              </a:rPr>
            </a:br>
            <a:endParaRPr lang="fr-FR" sz="2000" u="sng" dirty="0">
              <a:sym typeface="Wingdings" panose="05000000000000000000" pitchFamily="2" charset="2"/>
            </a:endParaRPr>
          </a:p>
          <a:p>
            <a:r>
              <a:rPr lang="fr-FR" sz="2000" dirty="0">
                <a:sym typeface="Wingdings" panose="05000000000000000000" pitchFamily="2" charset="2"/>
              </a:rPr>
              <a:t>Onglet Insertion  Zone de texte</a:t>
            </a:r>
            <a:br>
              <a:rPr lang="fr-FR" sz="2000" dirty="0">
                <a:sym typeface="Wingdings" panose="05000000000000000000" pitchFamily="2" charset="2"/>
              </a:rPr>
            </a:br>
            <a:endParaRPr lang="fr-FR" sz="2000" dirty="0">
              <a:sym typeface="Wingdings" panose="05000000000000000000" pitchFamily="2" charset="2"/>
            </a:endParaRPr>
          </a:p>
          <a:p>
            <a:r>
              <a:rPr lang="fr-FR" sz="2000" dirty="0">
                <a:sym typeface="Wingdings" panose="05000000000000000000" pitchFamily="2" charset="2"/>
              </a:rPr>
              <a:t>Onglet Accueil  Insérer  Etiquettes de données</a:t>
            </a:r>
            <a:br>
              <a:rPr lang="fr-FR" sz="2000" dirty="0">
                <a:sym typeface="Wingdings" panose="05000000000000000000" pitchFamily="2" charset="2"/>
              </a:rPr>
            </a:br>
            <a:endParaRPr lang="fr-FR" sz="2000" dirty="0">
              <a:sym typeface="Wingdings" panose="05000000000000000000" pitchFamily="2" charset="2"/>
            </a:endParaRPr>
          </a:p>
        </p:txBody>
      </p:sp>
      <p:pic>
        <p:nvPicPr>
          <p:cNvPr id="2" name="XL_SNA_VID_Niv1_Q24_00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49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46520" y="2557786"/>
            <a:ext cx="6181358" cy="404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571" y="571857"/>
            <a:ext cx="8742857" cy="57142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571" y="586143"/>
            <a:ext cx="8742857" cy="5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125415" y="1424285"/>
            <a:ext cx="9917723" cy="419699"/>
          </a:xfrm>
        </p:spPr>
        <p:txBody>
          <a:bodyPr/>
          <a:lstStyle/>
          <a:p>
            <a:r>
              <a:rPr lang="fr-FR" dirty="0"/>
              <a:t>Pour trier la plage de données ci-dessous : 	1/3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une liste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Q25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Trier</a:t>
            </a:r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423746" y="5107259"/>
            <a:ext cx="5653669" cy="12692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Onglet Affichage / Réorganiser</a:t>
            </a:r>
            <a:br>
              <a:rPr lang="fr-FR" sz="2000" dirty="0"/>
            </a:br>
            <a:endParaRPr lang="fr-FR" sz="2000" dirty="0"/>
          </a:p>
          <a:p>
            <a:r>
              <a:rPr lang="fr-FR" sz="2000" u="sng" dirty="0">
                <a:sym typeface="Wingdings" panose="05000000000000000000" pitchFamily="2" charset="2"/>
              </a:rPr>
              <a:t>Onglet Accueil  Trier et filtrer  Choisir le sens du tri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857375"/>
            <a:ext cx="9525000" cy="3143250"/>
          </a:xfrm>
          <a:prstGeom prst="rect">
            <a:avLst/>
          </a:prstGeom>
        </p:spPr>
      </p:pic>
      <p:sp>
        <p:nvSpPr>
          <p:cNvPr id="10" name="Espace réservé du contenu 7"/>
          <p:cNvSpPr txBox="1">
            <a:spLocks/>
          </p:cNvSpPr>
          <p:nvPr/>
        </p:nvSpPr>
        <p:spPr>
          <a:xfrm>
            <a:off x="6077415" y="5107258"/>
            <a:ext cx="5731725" cy="1269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u="sng" dirty="0"/>
              <a:t>Clic droit </a:t>
            </a:r>
            <a:r>
              <a:rPr lang="fr-FR" sz="2000" u="sng" dirty="0">
                <a:sym typeface="Wingdings" panose="05000000000000000000" pitchFamily="2" charset="2"/>
              </a:rPr>
              <a:t> Trier  choisir le sens du tri</a:t>
            </a:r>
            <a:b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u="sng" dirty="0">
                <a:sym typeface="Wingdings" panose="05000000000000000000" pitchFamily="2" charset="2"/>
              </a:rPr>
              <a:t>Onglet Données  Choisir le sens du tri</a:t>
            </a:r>
          </a:p>
        </p:txBody>
      </p:sp>
    </p:spTree>
    <p:extLst>
      <p:ext uri="{BB962C8B-B14F-4D97-AF65-F5344CB8AC3E}">
        <p14:creationId xmlns:p14="http://schemas.microsoft.com/office/powerpoint/2010/main" val="804397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125415" y="1424285"/>
            <a:ext cx="9917723" cy="419699"/>
          </a:xfrm>
        </p:spPr>
        <p:txBody>
          <a:bodyPr/>
          <a:lstStyle/>
          <a:p>
            <a:r>
              <a:rPr lang="fr-FR" dirty="0"/>
              <a:t>Pour activer les filtres (triangle liste dans chaque colonne) : 	2/3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une liste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Q26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Filtrer</a:t>
            </a:r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423746" y="5107259"/>
            <a:ext cx="5653669" cy="1269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Onglet Insertion / Filtrer</a:t>
            </a:r>
            <a:br>
              <a:rPr lang="fr-FR" sz="2000" dirty="0"/>
            </a:br>
            <a:endParaRPr lang="fr-FR" sz="2000" dirty="0"/>
          </a:p>
          <a:p>
            <a:r>
              <a:rPr lang="fr-FR" sz="2000" u="sng" dirty="0">
                <a:sym typeface="Wingdings" panose="05000000000000000000" pitchFamily="2" charset="2"/>
              </a:rPr>
              <a:t>Onglet Accueil  Trier et filtrer  Filtrer</a:t>
            </a:r>
          </a:p>
        </p:txBody>
      </p:sp>
      <p:sp>
        <p:nvSpPr>
          <p:cNvPr id="10" name="Espace réservé du contenu 7"/>
          <p:cNvSpPr txBox="1">
            <a:spLocks/>
          </p:cNvSpPr>
          <p:nvPr/>
        </p:nvSpPr>
        <p:spPr>
          <a:xfrm>
            <a:off x="6077415" y="5107258"/>
            <a:ext cx="5731725" cy="1269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Onglet Affichage </a:t>
            </a:r>
            <a:r>
              <a:rPr lang="fr-FR" sz="2000" dirty="0">
                <a:sym typeface="Wingdings" panose="05000000000000000000" pitchFamily="2" charset="2"/>
              </a:rPr>
              <a:t> Filtre</a:t>
            </a:r>
            <a:b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u="sng" dirty="0">
                <a:sym typeface="Wingdings" panose="05000000000000000000" pitchFamily="2" charset="2"/>
              </a:rPr>
              <a:t>Onglet Données  Filtrer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895475"/>
            <a:ext cx="95250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61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125415" y="1424285"/>
            <a:ext cx="9917723" cy="419699"/>
          </a:xfrm>
        </p:spPr>
        <p:txBody>
          <a:bodyPr/>
          <a:lstStyle/>
          <a:p>
            <a:r>
              <a:rPr lang="fr-FR" dirty="0"/>
              <a:t>Dans la liste ci-dessous, pour filtrer sur les personnes habitant Paris, il faut: 	3/3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une liste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Q27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Filtrer</a:t>
            </a:r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810608" y="2100845"/>
            <a:ext cx="3339361" cy="2636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Trier par Ville et masquer les lignes qui ne contiennent pas Paris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>
                <a:sym typeface="Wingdings" panose="05000000000000000000" pitchFamily="2" charset="2"/>
              </a:rPr>
              <a:t>Sélectionner les lignes contenant Paris  onglet Affichage  Afficher</a:t>
            </a:r>
          </a:p>
        </p:txBody>
      </p:sp>
      <p:sp>
        <p:nvSpPr>
          <p:cNvPr id="10" name="Espace réservé du contenu 7"/>
          <p:cNvSpPr txBox="1">
            <a:spLocks/>
          </p:cNvSpPr>
          <p:nvPr/>
        </p:nvSpPr>
        <p:spPr>
          <a:xfrm>
            <a:off x="810608" y="4771512"/>
            <a:ext cx="10889023" cy="1612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u="sng" dirty="0"/>
              <a:t>Cliquer sur le filtre de la colonne Ville </a:t>
            </a:r>
            <a:r>
              <a:rPr lang="fr-FR" sz="2000" u="sng" dirty="0">
                <a:sym typeface="Wingdings" panose="05000000000000000000" pitchFamily="2" charset="2"/>
              </a:rPr>
              <a:t> décocher Afficher tout  cocher Paris</a:t>
            </a:r>
            <a:b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dirty="0">
                <a:sym typeface="Wingdings" panose="05000000000000000000" pitchFamily="2" charset="2"/>
              </a:rPr>
              <a:t>Onglet Données  Filtrer  dans la boite de dialogue saisir Paris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72" y="1877974"/>
            <a:ext cx="7674014" cy="285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Comment sélectionner :	2/3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Prendre ses repères</a:t>
            </a:r>
            <a:endParaRPr lang="fr-FR" sz="160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Les sélections</a:t>
            </a:r>
          </a:p>
        </p:txBody>
      </p:sp>
      <p:pic>
        <p:nvPicPr>
          <p:cNvPr id="7" name="XL_SNA_VID_Niv1_Q2_00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85031" y="3060165"/>
            <a:ext cx="894883" cy="133968"/>
          </a:xfrm>
          <a:prstGeom prst="rect">
            <a:avLst/>
          </a:prstGeom>
        </p:spPr>
      </p:pic>
      <p:pic>
        <p:nvPicPr>
          <p:cNvPr id="8" name="XL_SNA_VID_Niv1_Q2_00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88972" y="4011231"/>
            <a:ext cx="895706" cy="136603"/>
          </a:xfrm>
          <a:prstGeom prst="rect">
            <a:avLst/>
          </a:prstGeom>
        </p:spPr>
      </p:pic>
      <p:pic>
        <p:nvPicPr>
          <p:cNvPr id="9" name="XL_SNA_VID_Niv1_Q2_00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85031" y="4956053"/>
            <a:ext cx="894883" cy="134749"/>
          </a:xfrm>
          <a:prstGeom prst="rect">
            <a:avLst/>
          </a:prstGeom>
        </p:spPr>
      </p:pic>
      <p:pic>
        <p:nvPicPr>
          <p:cNvPr id="10" name="XL_SNA_VID_Niv1_Q2_005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85031" y="5854351"/>
            <a:ext cx="894883" cy="125424"/>
          </a:xfrm>
          <a:prstGeom prst="rect">
            <a:avLst/>
          </a:prstGeom>
        </p:spPr>
      </p:pic>
      <p:pic>
        <p:nvPicPr>
          <p:cNvPr id="14" name="XL_SNA_VID_Niv1_Q2_001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85030" y="2121187"/>
            <a:ext cx="894883" cy="134502"/>
          </a:xfrm>
          <a:prstGeom prst="rect">
            <a:avLst/>
          </a:prstGeom>
        </p:spPr>
      </p:pic>
      <p:sp>
        <p:nvSpPr>
          <p:cNvPr id="15" name="Espace réservé du contenu 3"/>
          <p:cNvSpPr>
            <a:spLocks noGrp="1"/>
          </p:cNvSpPr>
          <p:nvPr>
            <p:ph sz="half" idx="2"/>
          </p:nvPr>
        </p:nvSpPr>
        <p:spPr>
          <a:xfrm>
            <a:off x="592360" y="2186929"/>
            <a:ext cx="3488986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2000" dirty="0"/>
              <a:t>la cellule D4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les cellules B1 à G5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la colonne F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la colonne C et la ligne 3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la totalité de la feuille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56" y="3524241"/>
            <a:ext cx="233177" cy="23317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23" y="3508950"/>
            <a:ext cx="263758" cy="26375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65" y="3547176"/>
            <a:ext cx="256112" cy="18730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71" y="3520433"/>
            <a:ext cx="225504" cy="24079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78" y="3483667"/>
            <a:ext cx="400050" cy="31432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88" y="3486854"/>
            <a:ext cx="495399" cy="30795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67" y="3485042"/>
            <a:ext cx="336131" cy="31157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4" y="4235520"/>
            <a:ext cx="233177" cy="233177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21" y="4220229"/>
            <a:ext cx="263758" cy="263758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63" y="4258455"/>
            <a:ext cx="256112" cy="18730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69" y="4231712"/>
            <a:ext cx="225504" cy="240792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3" y="2789996"/>
            <a:ext cx="233177" cy="233177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65" y="2774705"/>
            <a:ext cx="263758" cy="263758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18" y="2812931"/>
            <a:ext cx="256112" cy="187306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218" y="2786188"/>
            <a:ext cx="225504" cy="240792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2" y="5008933"/>
            <a:ext cx="233177" cy="23317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09" y="4993642"/>
            <a:ext cx="263758" cy="263758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51" y="5031868"/>
            <a:ext cx="256112" cy="187306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57" y="5005125"/>
            <a:ext cx="225504" cy="240792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64" y="4968359"/>
            <a:ext cx="400050" cy="314325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74" y="4971546"/>
            <a:ext cx="495399" cy="307951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53" y="4969734"/>
            <a:ext cx="336131" cy="311574"/>
          </a:xfrm>
          <a:prstGeom prst="rect">
            <a:avLst/>
          </a:prstGeom>
        </p:spPr>
      </p:pic>
      <p:sp>
        <p:nvSpPr>
          <p:cNvPr id="42" name="Espace réservé du contenu 3"/>
          <p:cNvSpPr>
            <a:spLocks noGrp="1"/>
          </p:cNvSpPr>
          <p:nvPr>
            <p:ph sz="half" idx="2"/>
          </p:nvPr>
        </p:nvSpPr>
        <p:spPr>
          <a:xfrm>
            <a:off x="4437517" y="2176439"/>
            <a:ext cx="7405077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2000" dirty="0"/>
              <a:t>Cliquer en D4 avec ___________________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Cliquer en B1 avec ___________ puis en G5 avec ___________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Cliquer sur la lettre F avec __________________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Cliquer sur la lettre C avec ___________ puis sur le 3 avec _______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Cliquer sur ________________</a:t>
            </a: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87" y="3499054"/>
            <a:ext cx="233177" cy="233177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60" y="3516387"/>
            <a:ext cx="263758" cy="263758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02" y="3554613"/>
            <a:ext cx="256112" cy="187306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08" y="3527870"/>
            <a:ext cx="225504" cy="240792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15" y="3491104"/>
            <a:ext cx="400050" cy="314325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25" y="3494291"/>
            <a:ext cx="495399" cy="307951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04" y="3492479"/>
            <a:ext cx="336131" cy="311574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" y="5005219"/>
            <a:ext cx="233177" cy="233177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6" y="4989928"/>
            <a:ext cx="263758" cy="263758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88" y="5028154"/>
            <a:ext cx="256112" cy="187306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94" y="5001411"/>
            <a:ext cx="225504" cy="240792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301" y="4964645"/>
            <a:ext cx="400050" cy="314325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11" y="4967832"/>
            <a:ext cx="495399" cy="307951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90" y="4966020"/>
            <a:ext cx="336131" cy="311574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" y="5841330"/>
            <a:ext cx="233177" cy="233177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17" y="5826039"/>
            <a:ext cx="263758" cy="263758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01" y="5864265"/>
            <a:ext cx="256112" cy="18730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36" y="5837522"/>
            <a:ext cx="225504" cy="240792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301" y="5800756"/>
            <a:ext cx="400050" cy="314325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40" y="5803943"/>
            <a:ext cx="495399" cy="307951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74" y="5829396"/>
            <a:ext cx="321305" cy="2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-1.11111E-6 L 0.56055 -0.044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-3.33333E-6 L 0.53984 -0.0409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92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-4.44444E-6 L 0.50911 -0.05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6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2.96296E-6 L 0.81953 -0.0398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7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-7.40741E-7 L 0.54675 -0.046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7 7.40741E-7 L 0.5349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7.40741E-7 L 0.64557 -0.046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9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7.40741E-7 L 0.77083 -0.0479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2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1.11022E-16 L 0.36537 -0.068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3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:\Users\PSFLOR~1\AppData\Local\Temp\SNAGHTMLc6a3aee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0849" y="2990742"/>
            <a:ext cx="152381" cy="2190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097097"/>
            <a:ext cx="5181600" cy="4351338"/>
          </a:xfrm>
        </p:spPr>
        <p:txBody>
          <a:bodyPr>
            <a:normAutofit/>
          </a:bodyPr>
          <a:lstStyle/>
          <a:p>
            <a:r>
              <a:rPr lang="fr-FR" sz="2000"/>
              <a:t>Sélectionner une ligne</a:t>
            </a:r>
            <a:br>
              <a:rPr lang="fr-FR" sz="2000"/>
            </a:br>
            <a:endParaRPr lang="fr-FR" sz="2000"/>
          </a:p>
          <a:p>
            <a:r>
              <a:rPr lang="fr-FR" sz="2000"/>
              <a:t>Modifier le contenu d’une cellule</a:t>
            </a:r>
            <a:br>
              <a:rPr lang="fr-FR" sz="2000"/>
            </a:br>
            <a:endParaRPr lang="fr-FR" sz="2000"/>
          </a:p>
          <a:p>
            <a:r>
              <a:rPr lang="fr-FR" sz="2000"/>
              <a:t>Sélectionner une cellule/ une plage de cellules</a:t>
            </a:r>
            <a:br>
              <a:rPr lang="fr-FR" sz="2000"/>
            </a:br>
            <a:endParaRPr lang="fr-FR" sz="2000"/>
          </a:p>
          <a:p>
            <a:r>
              <a:rPr lang="fr-FR" sz="2000"/>
              <a:t>Recopier (copie, recopie incrémentée) le contenu d’une cellule</a:t>
            </a:r>
            <a:br>
              <a:rPr lang="fr-FR" sz="2000"/>
            </a:br>
            <a:endParaRPr lang="fr-FR" sz="2000"/>
          </a:p>
          <a:p>
            <a:r>
              <a:rPr lang="fr-FR" sz="2000"/>
              <a:t>Activer une commande</a:t>
            </a:r>
            <a:br>
              <a:rPr lang="fr-FR" sz="2000"/>
            </a:br>
            <a:endParaRPr lang="fr-FR" sz="2000"/>
          </a:p>
          <a:p>
            <a:r>
              <a:rPr lang="fr-FR" sz="2000"/>
              <a:t>Sélectionner une colonne</a:t>
            </a:r>
            <a:endParaRPr lang="fr-FR" sz="2000" dirty="0"/>
          </a:p>
        </p:txBody>
      </p:sp>
      <p:sp>
        <p:nvSpPr>
          <p:cNvPr id="1033" name="Espace réservé du texte 103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À quelle action correspondent les formes du pointeur de souris ci-dessous ?	3/3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Prendre ses repères</a:t>
            </a:r>
          </a:p>
        </p:txBody>
      </p:sp>
      <p:sp>
        <p:nvSpPr>
          <p:cNvPr id="1031" name="Espace réservé du texte 10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Q3</a:t>
            </a:r>
          </a:p>
        </p:txBody>
      </p:sp>
      <p:sp>
        <p:nvSpPr>
          <p:cNvPr id="1032" name="Espace réservé du texte 103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 pointeur de souris</a:t>
            </a:r>
          </a:p>
        </p:txBody>
      </p:sp>
      <p:pic>
        <p:nvPicPr>
          <p:cNvPr id="1026" name="Picture 2" descr="C:\Users\EFPREM~1\AppData\Local\Temp\SNAGHTMLf69ab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02" y="227140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FPREM~1\AppData\Local\Temp\SNAGHTMLf6a92e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02" y="37542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C:\Users\PSFLOR~1\AppData\Local\Temp\SNAGHTMLc6e699c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72" y="4522345"/>
            <a:ext cx="258058" cy="2818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" name="Picture 20" descr="C:\Users\PSFLOR~1\AppData\Local\Temp\SNAGHTMLc6db29d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83" y="5267509"/>
            <a:ext cx="209209" cy="280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" name="Image 10" descr="C:\Users\PSFLOR~1\AppData\Local\Temp\SNAGHTML5402b0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249" y="6011612"/>
            <a:ext cx="219075" cy="259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cteur droit avec flèche 6"/>
          <p:cNvCxnSpPr>
            <a:stCxn id="1026" idx="3"/>
          </p:cNvCxnSpPr>
          <p:nvPr/>
        </p:nvCxnSpPr>
        <p:spPr>
          <a:xfrm>
            <a:off x="2606602" y="2423808"/>
            <a:ext cx="3668887" cy="1150471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590707" y="3097662"/>
            <a:ext cx="3684782" cy="1454067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028" idx="3"/>
          </p:cNvCxnSpPr>
          <p:nvPr/>
        </p:nvCxnSpPr>
        <p:spPr>
          <a:xfrm>
            <a:off x="2606602" y="3906644"/>
            <a:ext cx="3651134" cy="1545950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9" idx="3"/>
          </p:cNvCxnSpPr>
          <p:nvPr/>
        </p:nvCxnSpPr>
        <p:spPr>
          <a:xfrm flipV="1">
            <a:off x="2583230" y="2251021"/>
            <a:ext cx="3636876" cy="2412256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0" idx="3"/>
          </p:cNvCxnSpPr>
          <p:nvPr/>
        </p:nvCxnSpPr>
        <p:spPr>
          <a:xfrm>
            <a:off x="2530392" y="5407909"/>
            <a:ext cx="3697191" cy="753433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1" idx="3"/>
          </p:cNvCxnSpPr>
          <p:nvPr/>
        </p:nvCxnSpPr>
        <p:spPr>
          <a:xfrm flipV="1">
            <a:off x="2535324" y="2902919"/>
            <a:ext cx="3692259" cy="3238233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9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finaliser la saisie de données dans une cellule, il faut :	1/4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Saisir des données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838201" y="2227384"/>
            <a:ext cx="6699738" cy="4312563"/>
          </a:xfrm>
        </p:spPr>
        <p:txBody>
          <a:bodyPr/>
          <a:lstStyle/>
          <a:p>
            <a:r>
              <a:rPr lang="fr-FR" u="sng" dirty="0"/>
              <a:t>Appuyer sur la touche Entrée</a:t>
            </a:r>
            <a:br>
              <a:rPr lang="fr-FR" dirty="0"/>
            </a:br>
            <a:endParaRPr lang="fr-FR" dirty="0"/>
          </a:p>
          <a:p>
            <a:r>
              <a:rPr lang="fr-FR" u="sng" dirty="0"/>
              <a:t>Cliquer sur le bouton « Entrer » (1)</a:t>
            </a:r>
            <a:br>
              <a:rPr lang="fr-FR" dirty="0"/>
            </a:br>
            <a:endParaRPr lang="fr-FR" dirty="0"/>
          </a:p>
          <a:p>
            <a:r>
              <a:rPr lang="fr-FR" dirty="0"/>
              <a:t>Cliquer sur le bouton « Annuler » (2)</a:t>
            </a:r>
            <a:br>
              <a:rPr lang="fr-FR" dirty="0"/>
            </a:br>
            <a:endParaRPr lang="fr-FR" dirty="0"/>
          </a:p>
          <a:p>
            <a:r>
              <a:rPr lang="fr-FR" u="sng" dirty="0"/>
              <a:t>Appuyer sur une touche de direction</a:t>
            </a:r>
            <a:br>
              <a:rPr lang="fr-FR" u="sng" dirty="0"/>
            </a:br>
            <a:endParaRPr lang="fr-FR" u="sng" dirty="0"/>
          </a:p>
          <a:p>
            <a:r>
              <a:rPr lang="fr-FR" dirty="0"/>
              <a:t>Appuyer sur la touche « </a:t>
            </a:r>
            <a:r>
              <a:rPr lang="fr-FR" dirty="0" err="1"/>
              <a:t>Échap</a:t>
            </a:r>
            <a:r>
              <a:rPr lang="fr-FR" dirty="0"/>
              <a:t> »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Q4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Valider la saisie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939" y="2854667"/>
            <a:ext cx="4076190" cy="2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0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qu’une date soit reconnue comme telle après validation, sous quel format faut-il la saisir ?	2/4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Saisir des données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033954" y="2297150"/>
            <a:ext cx="4124093" cy="389096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20 04 2016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r>
              <a:rPr lang="fr-FR" dirty="0"/>
              <a:t>20.06.2016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r>
              <a:rPr lang="fr-FR" u="sng" dirty="0"/>
              <a:t>20/7/16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r>
              <a:rPr lang="fr-FR" u="sng" dirty="0"/>
              <a:t>20-9-2016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Q5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Saisir une date</a:t>
            </a:r>
          </a:p>
        </p:txBody>
      </p:sp>
    </p:spTree>
    <p:extLst>
      <p:ext uri="{BB962C8B-B14F-4D97-AF65-F5344CB8AC3E}">
        <p14:creationId xmlns:p14="http://schemas.microsoft.com/office/powerpoint/2010/main" val="39855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771292" y="2227069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dirty="0"/>
              <a:t>Bonjour Monsieur</a:t>
            </a:r>
            <a:br>
              <a:rPr lang="fr-FR" sz="2000" dirty="0"/>
            </a:br>
            <a:endParaRPr lang="fr-FR" sz="2000" dirty="0"/>
          </a:p>
          <a:p>
            <a:pPr marL="0" indent="0">
              <a:buNone/>
            </a:pPr>
            <a:r>
              <a:rPr lang="fr-FR" sz="2000" dirty="0"/>
              <a:t>12  rue des fleurs</a:t>
            </a:r>
            <a:br>
              <a:rPr lang="fr-FR" sz="2000" dirty="0"/>
            </a:br>
            <a:endParaRPr lang="fr-FR" sz="2000" dirty="0"/>
          </a:p>
          <a:p>
            <a:pPr marL="0" indent="0">
              <a:buNone/>
            </a:pPr>
            <a:r>
              <a:rPr lang="fr-FR" sz="2000" dirty="0"/>
              <a:t>5,5</a:t>
            </a:r>
            <a:br>
              <a:rPr lang="fr-FR" sz="2000" dirty="0"/>
            </a:br>
            <a:endParaRPr lang="fr-FR" sz="2000" dirty="0"/>
          </a:p>
          <a:p>
            <a:pPr marL="0" indent="0">
              <a:buNone/>
            </a:pPr>
            <a:r>
              <a:rPr lang="fr-FR" sz="2000" dirty="0"/>
              <a:t>19.23</a:t>
            </a:r>
            <a:br>
              <a:rPr lang="fr-FR" sz="2000" dirty="0"/>
            </a:br>
            <a:endParaRPr lang="fr-FR" sz="2000" dirty="0"/>
          </a:p>
          <a:p>
            <a:pPr marL="0" indent="0">
              <a:buNone/>
            </a:pPr>
            <a:r>
              <a:rPr lang="fr-FR" sz="2000" dirty="0"/>
              <a:t>29.03.2017</a:t>
            </a:r>
            <a:br>
              <a:rPr lang="fr-FR" sz="2000" dirty="0"/>
            </a:br>
            <a:endParaRPr lang="fr-FR" sz="2000" dirty="0"/>
          </a:p>
          <a:p>
            <a:pPr marL="0" indent="0">
              <a:buNone/>
            </a:pPr>
            <a:r>
              <a:rPr lang="fr-FR" sz="2000" dirty="0"/>
              <a:t>31/03/2017</a:t>
            </a:r>
            <a:br>
              <a:rPr lang="fr-FR" sz="2000" dirty="0"/>
            </a:br>
            <a:endParaRPr lang="fr-FR" sz="2000" dirty="0"/>
          </a:p>
          <a:p>
            <a:pPr marL="0" indent="0">
              <a:buNone/>
            </a:pPr>
            <a:r>
              <a:rPr lang="fr-FR" sz="2000" dirty="0"/>
              <a:t>782+27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Texte</a:t>
            </a:r>
            <a:br>
              <a:rPr lang="fr-FR" dirty="0"/>
            </a:br>
            <a:endParaRPr lang="fr-FR" dirty="0"/>
          </a:p>
          <a:p>
            <a:r>
              <a:rPr lang="fr-FR" dirty="0"/>
              <a:t>Nombre</a:t>
            </a:r>
            <a:br>
              <a:rPr lang="fr-FR" dirty="0"/>
            </a:br>
            <a:endParaRPr lang="fr-FR" dirty="0"/>
          </a:p>
          <a:p>
            <a:r>
              <a:rPr lang="fr-FR" dirty="0"/>
              <a:t>Date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Après validation de la saisie, les entrées ci-dessous sont interprétées par Excel comme : 	3/4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Saisir des données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Q6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Saisir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743200" y="2375210"/>
            <a:ext cx="3512634" cy="635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659566" y="3010829"/>
            <a:ext cx="3512634" cy="423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368812" y="3620429"/>
            <a:ext cx="4887022" cy="2746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1538868" y="3111950"/>
            <a:ext cx="4644483" cy="10831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2056006" y="3203408"/>
            <a:ext cx="4127345" cy="16647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2104792" y="4868200"/>
            <a:ext cx="4078559" cy="5943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1801849" y="3242603"/>
            <a:ext cx="4430288" cy="28201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27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7" y="2664374"/>
            <a:ext cx="6744629" cy="2272396"/>
          </a:xfrm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7426712" y="2364059"/>
            <a:ext cx="3927088" cy="3812904"/>
          </a:xfrm>
        </p:spPr>
        <p:txBody>
          <a:bodyPr>
            <a:normAutofit/>
          </a:bodyPr>
          <a:lstStyle/>
          <a:p>
            <a:r>
              <a:rPr lang="fr-FR" sz="2000" dirty="0"/>
              <a:t>Saisir les différents noms de mois dans les différentes cellules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Utiliser la fonctionnalité copier / coller</a:t>
            </a:r>
            <a:br>
              <a:rPr lang="fr-FR" sz="2000" dirty="0"/>
            </a:br>
            <a:endParaRPr lang="fr-FR" sz="2000" dirty="0"/>
          </a:p>
          <a:p>
            <a:r>
              <a:rPr lang="fr-FR" sz="2000" u="sng" dirty="0"/>
              <a:t>Saisir Janvier dans la première cellule et utiliser la poignée de recopie incrémentée (croix noire)</a:t>
            </a:r>
            <a:br>
              <a:rPr lang="fr-FR" sz="2000" u="sng" dirty="0"/>
            </a:br>
            <a:endParaRPr lang="fr-FR" sz="2000" u="sng" dirty="0"/>
          </a:p>
          <a:p>
            <a:r>
              <a:rPr lang="fr-FR" sz="2000" dirty="0"/>
              <a:t>Insérer la fonction MOIS à partir de Formule / Date et heure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10270466" cy="385763"/>
          </a:xfrm>
        </p:spPr>
        <p:txBody>
          <a:bodyPr/>
          <a:lstStyle/>
          <a:p>
            <a:r>
              <a:rPr lang="fr-FR" dirty="0"/>
              <a:t>Un tableau doit comporter les libellés ci-dessous en intitulés de colonne. Pour les saisir de la façon la plus rapide possible il faut :      4/4  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931840" y="93741"/>
            <a:ext cx="8164551" cy="671938"/>
          </a:xfrm>
        </p:spPr>
        <p:txBody>
          <a:bodyPr/>
          <a:lstStyle/>
          <a:p>
            <a:r>
              <a:rPr lang="fr-FR" dirty="0"/>
              <a:t>Saisir des données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Q7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Utiliser la poignée de recopie incrémentée</a:t>
            </a:r>
          </a:p>
        </p:txBody>
      </p:sp>
    </p:spTree>
    <p:extLst>
      <p:ext uri="{BB962C8B-B14F-4D97-AF65-F5344CB8AC3E}">
        <p14:creationId xmlns:p14="http://schemas.microsoft.com/office/powerpoint/2010/main" val="3590487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/>
          <p:cNvSpPr>
            <a:spLocks noGrp="1"/>
          </p:cNvSpPr>
          <p:nvPr>
            <p:ph sz="half" idx="2"/>
          </p:nvPr>
        </p:nvSpPr>
        <p:spPr>
          <a:xfrm>
            <a:off x="6172200" y="2430966"/>
            <a:ext cx="5181600" cy="3222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u="sng" dirty="0"/>
              <a:t>Cliquer sur le bouton Somme [1], sélectionner les cellules ou accepter la sélection et valider.</a:t>
            </a:r>
            <a:br>
              <a:rPr lang="fr-FR" sz="2000" dirty="0"/>
            </a:br>
            <a:endParaRPr lang="fr-FR" sz="2000" dirty="0"/>
          </a:p>
          <a:p>
            <a:pPr marL="0" indent="0">
              <a:buNone/>
            </a:pPr>
            <a:r>
              <a:rPr lang="fr-FR" sz="2000" dirty="0"/>
              <a:t>Cliquer sur le bouton Insérer [2], choisir Somme, sélectionner les données et valider.</a:t>
            </a:r>
            <a:br>
              <a:rPr lang="fr-FR" sz="2000" dirty="0"/>
            </a:br>
            <a:endParaRPr lang="fr-FR" sz="2000" dirty="0"/>
          </a:p>
          <a:p>
            <a:pPr marL="0" indent="0">
              <a:buNone/>
            </a:pPr>
            <a:r>
              <a:rPr lang="fr-FR" sz="2000" dirty="0"/>
              <a:t>Taper 123+456+753= et valider.</a:t>
            </a:r>
            <a:br>
              <a:rPr lang="fr-FR" sz="2000" dirty="0"/>
            </a:br>
            <a:endParaRPr lang="fr-FR" sz="2000" dirty="0"/>
          </a:p>
          <a:p>
            <a:pPr marL="0" indent="0">
              <a:buNone/>
            </a:pPr>
            <a:r>
              <a:rPr lang="fr-FR" sz="2000" u="sng" dirty="0"/>
              <a:t>Taper =somme(b2:b4) et valider.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additionner les valeurs saisie pour les trois clients au premier trimestre dans la cellule B5, il faut :	1/6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Q8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Utiliser les fonctions de base</a:t>
            </a:r>
          </a:p>
        </p:txBody>
      </p:sp>
      <p:pic>
        <p:nvPicPr>
          <p:cNvPr id="19" name="Espace réservé du contenu 1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6" y="2928203"/>
            <a:ext cx="5882994" cy="2228227"/>
          </a:xfrm>
        </p:spPr>
      </p:pic>
    </p:spTree>
    <p:extLst>
      <p:ext uri="{BB962C8B-B14F-4D97-AF65-F5344CB8AC3E}">
        <p14:creationId xmlns:p14="http://schemas.microsoft.com/office/powerpoint/2010/main" val="31846308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867</Words>
  <Application>Microsoft Office PowerPoint</Application>
  <PresentationFormat>Grand écran</PresentationFormat>
  <Paragraphs>238</Paragraphs>
  <Slides>29</Slides>
  <Notes>0</Notes>
  <HiddenSlides>0</HiddenSlides>
  <MMClips>6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Thème Office</vt:lpstr>
      <vt:lpstr>Niveau 1</vt:lpstr>
      <vt:lpstr>Prendre ses repères</vt:lpstr>
      <vt:lpstr>Prendre ses repères</vt:lpstr>
      <vt:lpstr>Prendre ses repères</vt:lpstr>
      <vt:lpstr>Saisir des données</vt:lpstr>
      <vt:lpstr>Saisir des données </vt:lpstr>
      <vt:lpstr>Saisir des données</vt:lpstr>
      <vt:lpstr>Saisir des données</vt:lpstr>
      <vt:lpstr>Calculer</vt:lpstr>
      <vt:lpstr>Calculer</vt:lpstr>
      <vt:lpstr>Calculer</vt:lpstr>
      <vt:lpstr>Calculer</vt:lpstr>
      <vt:lpstr>Calculer</vt:lpstr>
      <vt:lpstr>Calculer</vt:lpstr>
      <vt:lpstr>Mettre en forme</vt:lpstr>
      <vt:lpstr>Mettre en forme</vt:lpstr>
      <vt:lpstr>Mettre en page et imprimer</vt:lpstr>
      <vt:lpstr>Mettre en page et imprimer</vt:lpstr>
      <vt:lpstr>Mettre en page et imprimer</vt:lpstr>
      <vt:lpstr>Gérer les feuilles</vt:lpstr>
      <vt:lpstr>Gérer les feuilles</vt:lpstr>
      <vt:lpstr>Gérer les feuilles</vt:lpstr>
      <vt:lpstr>Illustrer par un graphique</vt:lpstr>
      <vt:lpstr>Illustrer par un graphique</vt:lpstr>
      <vt:lpstr>Illustrer par un graphique</vt:lpstr>
      <vt:lpstr>Présentation PowerPoint</vt:lpstr>
      <vt:lpstr>Gérer une liste</vt:lpstr>
      <vt:lpstr>Gérer une liste</vt:lpstr>
      <vt:lpstr>Gérer une liste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Niveau 1</dc:title>
  <dc:creator>Efpremium01</dc:creator>
  <cp:lastModifiedBy>Efpremium01</cp:lastModifiedBy>
  <cp:revision>104</cp:revision>
  <cp:lastPrinted>2016-03-07T14:30:10Z</cp:lastPrinted>
  <dcterms:created xsi:type="dcterms:W3CDTF">2016-03-07T07:34:20Z</dcterms:created>
  <dcterms:modified xsi:type="dcterms:W3CDTF">2016-03-14T09:46:48Z</dcterms:modified>
</cp:coreProperties>
</file>