
<file path=[Content_Types].xml><?xml version="1.0" encoding="utf-8"?>
<Types xmlns="http://schemas.openxmlformats.org/package/2006/content-types">
  <Default Extension="bin" ContentType="application/vnd.ms-office.activeX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comments/comment2.xml" ContentType="application/vnd.openxmlformats-officedocument.presentationml.comments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ppt/comments/comment7.xml" ContentType="application/vnd.openxmlformats-officedocument.presentationml.comments+xml"/>
  <Override PartName="/ppt/comments/comment8.xml" ContentType="application/vnd.openxmlformats-officedocument.presentationml.comments+xml"/>
  <Override PartName="/ppt/comments/comment9.xml" ContentType="application/vnd.openxmlformats-officedocument.presentationml.comments+xml"/>
  <Override PartName="/ppt/comments/comment10.xml" ContentType="application/vnd.openxmlformats-officedocument.presentationml.comments+xml"/>
  <Override PartName="/ppt/comments/comment11.xml" ContentType="application/vnd.openxmlformats-officedocument.presentationml.comments+xml"/>
  <Override PartName="/ppt/activeX/activeX31.xml" ContentType="application/vnd.ms-office.activeX+xml"/>
  <Override PartName="/ppt/activeX/activeX32.xml" ContentType="application/vnd.ms-office.activeX+xml"/>
  <Override PartName="/ppt/activeX/activeX33.xml" ContentType="application/vnd.ms-office.activeX+xml"/>
  <Override PartName="/ppt/activeX/activeX34.xml" ContentType="application/vnd.ms-office.activeX+xml"/>
  <Override PartName="/ppt/activeX/activeX35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ppt/activeX/activeX38.xml" ContentType="application/vnd.ms-office.activeX+xml"/>
  <Override PartName="/ppt/comments/comment12.xml" ContentType="application/vnd.openxmlformats-officedocument.presentationml.comments+xml"/>
  <Override PartName="/ppt/comments/comment13.xml" ContentType="application/vnd.openxmlformats-officedocument.presentationml.comments+xml"/>
  <Override PartName="/ppt/activeX/activeX39.xml" ContentType="application/vnd.ms-office.activeX+xml"/>
  <Override PartName="/ppt/activeX/activeX40.xml" ContentType="application/vnd.ms-office.activeX+xml"/>
  <Override PartName="/ppt/activeX/activeX41.xml" ContentType="application/vnd.ms-office.activeX+xml"/>
  <Override PartName="/ppt/activeX/activeX42.xml" ContentType="application/vnd.ms-office.activeX+xml"/>
  <Override PartName="/ppt/activeX/activeX43.xml" ContentType="application/vnd.ms-office.activeX+xml"/>
  <Override PartName="/ppt/activeX/activeX44.xml" ContentType="application/vnd.ms-office.activeX+xml"/>
  <Override PartName="/ppt/activeX/activeX45.xml" ContentType="application/vnd.ms-office.activeX+xml"/>
  <Override PartName="/ppt/activeX/activeX46.xml" ContentType="application/vnd.ms-office.activeX+xml"/>
  <Override PartName="/ppt/activeX/activeX47.xml" ContentType="application/vnd.ms-office.activeX+xml"/>
  <Override PartName="/ppt/activeX/activeX48.xml" ContentType="application/vnd.ms-office.activeX+xml"/>
  <Override PartName="/ppt/activeX/activeX49.xml" ContentType="application/vnd.ms-office.activeX+xml"/>
  <Override PartName="/ppt/activeX/activeX50.xml" ContentType="application/vnd.ms-office.activeX+xml"/>
  <Override PartName="/ppt/comments/comment14.xml" ContentType="application/vnd.openxmlformats-officedocument.presentationml.comments+xml"/>
  <Override PartName="/ppt/activeX/activeX51.xml" ContentType="application/vnd.ms-office.activeX+xml"/>
  <Override PartName="/ppt/activeX/activeX52.xml" ContentType="application/vnd.ms-office.activeX+xml"/>
  <Override PartName="/ppt/activeX/activeX53.xml" ContentType="application/vnd.ms-office.activeX+xml"/>
  <Override PartName="/ppt/activeX/activeX54.xml" ContentType="application/vnd.ms-office.activeX+xml"/>
  <Override PartName="/ppt/activeX/activeX55.xml" ContentType="application/vnd.ms-office.activeX+xml"/>
  <Override PartName="/ppt/activeX/activeX56.xml" ContentType="application/vnd.ms-office.activeX+xml"/>
  <Override PartName="/ppt/activeX/activeX57.xml" ContentType="application/vnd.ms-office.activeX+xml"/>
  <Override PartName="/ppt/activeX/activeX58.xml" ContentType="application/vnd.ms-office.activeX+xml"/>
  <Override PartName="/ppt/activeX/activeX59.xml" ContentType="application/vnd.ms-office.activeX+xml"/>
  <Override PartName="/ppt/activeX/activeX60.xml" ContentType="application/vnd.ms-office.activeX+xml"/>
  <Override PartName="/ppt/activeX/activeX61.xml" ContentType="application/vnd.ms-office.activeX+xml"/>
  <Override PartName="/ppt/activeX/activeX62.xml" ContentType="application/vnd.ms-office.activeX+xml"/>
  <Override PartName="/ppt/comments/comment15.xml" ContentType="application/vnd.openxmlformats-officedocument.presentationml.comments+xml"/>
  <Override PartName="/ppt/comments/comment16.xml" ContentType="application/vnd.openxmlformats-officedocument.presentationml.comments+xml"/>
  <Override PartName="/ppt/activeX/activeX63.xml" ContentType="application/vnd.ms-office.activeX+xml"/>
  <Override PartName="/ppt/activeX/activeX64.xml" ContentType="application/vnd.ms-office.activeX+xml"/>
  <Override PartName="/ppt/activeX/activeX65.xml" ContentType="application/vnd.ms-office.activeX+xml"/>
  <Override PartName="/ppt/activeX/activeX66.xml" ContentType="application/vnd.ms-office.activeX+xml"/>
  <Override PartName="/ppt/activeX/activeX67.xml" ContentType="application/vnd.ms-office.activeX+xml"/>
  <Override PartName="/ppt/activeX/activeX68.xml" ContentType="application/vnd.ms-office.activeX+xml"/>
  <Override PartName="/ppt/activeX/activeX69.xml" ContentType="application/vnd.ms-office.activeX+xml"/>
  <Override PartName="/ppt/activeX/activeX70.xml" ContentType="application/vnd.ms-office.activeX+xml"/>
  <Override PartName="/ppt/activeX/activeX71.xml" ContentType="application/vnd.ms-office.activeX+xml"/>
  <Override PartName="/ppt/activeX/activeX72.xml" ContentType="application/vnd.ms-office.activeX+xml"/>
  <Override PartName="/ppt/activeX/activeX73.xml" ContentType="application/vnd.ms-office.activeX+xml"/>
  <Override PartName="/ppt/activeX/activeX74.xml" ContentType="application/vnd.ms-office.activeX+xml"/>
  <Override PartName="/ppt/comments/comment17.xml" ContentType="application/vnd.openxmlformats-officedocument.presentationml.comments+xml"/>
  <Override PartName="/ppt/comments/comment18.xml" ContentType="application/vnd.openxmlformats-officedocument.presentationml.comments+xml"/>
  <Override PartName="/ppt/comments/comment19.xml" ContentType="application/vnd.openxmlformats-officedocument.presentationml.comments+xml"/>
  <Override PartName="/ppt/comments/comment20.xml" ContentType="application/vnd.openxmlformats-officedocument.presentationml.comments+xml"/>
  <Override PartName="/ppt/comments/comment21.xml" ContentType="application/vnd.openxmlformats-officedocument.presentationml.comments+xml"/>
  <Override PartName="/ppt/comments/comment22.xml" ContentType="application/vnd.openxmlformats-officedocument.presentationml.comments+xml"/>
  <Override PartName="/ppt/comments/comment23.xml" ContentType="application/vnd.openxmlformats-officedocument.presentationml.comments+xml"/>
  <Override PartName="/ppt/comments/comment24.xml" ContentType="application/vnd.openxmlformats-officedocument.presentationml.comments+xml"/>
  <Override PartName="/ppt/comments/comment25.xml" ContentType="application/vnd.openxmlformats-officedocument.presentationml.comments+xml"/>
  <Override PartName="/ppt/comments/comment26.xml" ContentType="application/vnd.openxmlformats-officedocument.presentationml.comments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65938" cy="9540875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fpremium01" initials="E" lastIdx="43" clrIdx="0">
    <p:extLst>
      <p:ext uri="{19B8F6BF-5375-455C-9EA6-DF929625EA0E}">
        <p15:presenceInfo xmlns:p15="http://schemas.microsoft.com/office/powerpoint/2012/main" userId="Efpremium0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38" Type="http://schemas.microsoft.com/office/2006/relationships/vbaProject" Target="vbaProject.bin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_rels/activeX43.xml.rels><?xml version="1.0" encoding="UTF-8" standalone="yes"?>
<Relationships xmlns="http://schemas.openxmlformats.org/package/2006/relationships"><Relationship Id="rId1" Type="http://schemas.microsoft.com/office/2006/relationships/activeXControlBinary" Target="activeX43.bin"/></Relationships>
</file>

<file path=ppt/activeX/_rels/activeX44.xml.rels><?xml version="1.0" encoding="UTF-8" standalone="yes"?>
<Relationships xmlns="http://schemas.openxmlformats.org/package/2006/relationships"><Relationship Id="rId1" Type="http://schemas.microsoft.com/office/2006/relationships/activeXControlBinary" Target="activeX44.bin"/></Relationships>
</file>

<file path=ppt/activeX/_rels/activeX45.xml.rels><?xml version="1.0" encoding="UTF-8" standalone="yes"?>
<Relationships xmlns="http://schemas.openxmlformats.org/package/2006/relationships"><Relationship Id="rId1" Type="http://schemas.microsoft.com/office/2006/relationships/activeXControlBinary" Target="activeX45.bin"/></Relationships>
</file>

<file path=ppt/activeX/_rels/activeX46.xml.rels><?xml version="1.0" encoding="UTF-8" standalone="yes"?>
<Relationships xmlns="http://schemas.openxmlformats.org/package/2006/relationships"><Relationship Id="rId1" Type="http://schemas.microsoft.com/office/2006/relationships/activeXControlBinary" Target="activeX46.bin"/></Relationships>
</file>

<file path=ppt/activeX/_rels/activeX47.xml.rels><?xml version="1.0" encoding="UTF-8" standalone="yes"?>
<Relationships xmlns="http://schemas.openxmlformats.org/package/2006/relationships"><Relationship Id="rId1" Type="http://schemas.microsoft.com/office/2006/relationships/activeXControlBinary" Target="activeX47.bin"/></Relationships>
</file>

<file path=ppt/activeX/_rels/activeX48.xml.rels><?xml version="1.0" encoding="UTF-8" standalone="yes"?>
<Relationships xmlns="http://schemas.openxmlformats.org/package/2006/relationships"><Relationship Id="rId1" Type="http://schemas.microsoft.com/office/2006/relationships/activeXControlBinary" Target="activeX48.bin"/></Relationships>
</file>

<file path=ppt/activeX/_rels/activeX49.xml.rels><?xml version="1.0" encoding="UTF-8" standalone="yes"?>
<Relationships xmlns="http://schemas.openxmlformats.org/package/2006/relationships"><Relationship Id="rId1" Type="http://schemas.microsoft.com/office/2006/relationships/activeXControlBinary" Target="activeX49.bin"/></Relationships>
</file>

<file path=ppt/activeX/_rels/activeX50.xml.rels><?xml version="1.0" encoding="UTF-8" standalone="yes"?>
<Relationships xmlns="http://schemas.openxmlformats.org/package/2006/relationships"><Relationship Id="rId1" Type="http://schemas.microsoft.com/office/2006/relationships/activeXControlBinary" Target="activeX50.bin"/></Relationships>
</file>

<file path=ppt/activeX/_rels/activeX51.xml.rels><?xml version="1.0" encoding="UTF-8" standalone="yes"?>
<Relationships xmlns="http://schemas.openxmlformats.org/package/2006/relationships"><Relationship Id="rId1" Type="http://schemas.microsoft.com/office/2006/relationships/activeXControlBinary" Target="activeX51.bin"/></Relationships>
</file>

<file path=ppt/activeX/_rels/activeX52.xml.rels><?xml version="1.0" encoding="UTF-8" standalone="yes"?>
<Relationships xmlns="http://schemas.openxmlformats.org/package/2006/relationships"><Relationship Id="rId1" Type="http://schemas.microsoft.com/office/2006/relationships/activeXControlBinary" Target="activeX52.bin"/></Relationships>
</file>

<file path=ppt/activeX/_rels/activeX53.xml.rels><?xml version="1.0" encoding="UTF-8" standalone="yes"?>
<Relationships xmlns="http://schemas.openxmlformats.org/package/2006/relationships"><Relationship Id="rId1" Type="http://schemas.microsoft.com/office/2006/relationships/activeXControlBinary" Target="activeX53.bin"/></Relationships>
</file>

<file path=ppt/activeX/_rels/activeX54.xml.rels><?xml version="1.0" encoding="UTF-8" standalone="yes"?>
<Relationships xmlns="http://schemas.openxmlformats.org/package/2006/relationships"><Relationship Id="rId1" Type="http://schemas.microsoft.com/office/2006/relationships/activeXControlBinary" Target="activeX54.bin"/></Relationships>
</file>

<file path=ppt/activeX/_rels/activeX55.xml.rels><?xml version="1.0" encoding="UTF-8" standalone="yes"?>
<Relationships xmlns="http://schemas.openxmlformats.org/package/2006/relationships"><Relationship Id="rId1" Type="http://schemas.microsoft.com/office/2006/relationships/activeXControlBinary" Target="activeX55.bin"/></Relationships>
</file>

<file path=ppt/activeX/_rels/activeX56.xml.rels><?xml version="1.0" encoding="UTF-8" standalone="yes"?>
<Relationships xmlns="http://schemas.openxmlformats.org/package/2006/relationships"><Relationship Id="rId1" Type="http://schemas.microsoft.com/office/2006/relationships/activeXControlBinary" Target="activeX56.bin"/></Relationships>
</file>

<file path=ppt/activeX/_rels/activeX57.xml.rels><?xml version="1.0" encoding="UTF-8" standalone="yes"?>
<Relationships xmlns="http://schemas.openxmlformats.org/package/2006/relationships"><Relationship Id="rId1" Type="http://schemas.microsoft.com/office/2006/relationships/activeXControlBinary" Target="activeX57.bin"/></Relationships>
</file>

<file path=ppt/activeX/_rels/activeX58.xml.rels><?xml version="1.0" encoding="UTF-8" standalone="yes"?>
<Relationships xmlns="http://schemas.openxmlformats.org/package/2006/relationships"><Relationship Id="rId1" Type="http://schemas.microsoft.com/office/2006/relationships/activeXControlBinary" Target="activeX58.bin"/></Relationships>
</file>

<file path=ppt/activeX/_rels/activeX59.xml.rels><?xml version="1.0" encoding="UTF-8" standalone="yes"?>
<Relationships xmlns="http://schemas.openxmlformats.org/package/2006/relationships"><Relationship Id="rId1" Type="http://schemas.microsoft.com/office/2006/relationships/activeXControlBinary" Target="activeX59.bin"/></Relationships>
</file>

<file path=ppt/activeX/_rels/activeX60.xml.rels><?xml version="1.0" encoding="UTF-8" standalone="yes"?>
<Relationships xmlns="http://schemas.openxmlformats.org/package/2006/relationships"><Relationship Id="rId1" Type="http://schemas.microsoft.com/office/2006/relationships/activeXControlBinary" Target="activeX60.bin"/></Relationships>
</file>

<file path=ppt/activeX/_rels/activeX61.xml.rels><?xml version="1.0" encoding="UTF-8" standalone="yes"?>
<Relationships xmlns="http://schemas.openxmlformats.org/package/2006/relationships"><Relationship Id="rId1" Type="http://schemas.microsoft.com/office/2006/relationships/activeXControlBinary" Target="activeX61.bin"/></Relationships>
</file>

<file path=ppt/activeX/_rels/activeX62.xml.rels><?xml version="1.0" encoding="UTF-8" standalone="yes"?>
<Relationships xmlns="http://schemas.openxmlformats.org/package/2006/relationships"><Relationship Id="rId1" Type="http://schemas.microsoft.com/office/2006/relationships/activeXControlBinary" Target="activeX62.bin"/></Relationships>
</file>

<file path=ppt/activeX/_rels/activeX63.xml.rels><?xml version="1.0" encoding="UTF-8" standalone="yes"?>
<Relationships xmlns="http://schemas.openxmlformats.org/package/2006/relationships"><Relationship Id="rId1" Type="http://schemas.microsoft.com/office/2006/relationships/activeXControlBinary" Target="activeX63.bin"/></Relationships>
</file>

<file path=ppt/activeX/_rels/activeX64.xml.rels><?xml version="1.0" encoding="UTF-8" standalone="yes"?>
<Relationships xmlns="http://schemas.openxmlformats.org/package/2006/relationships"><Relationship Id="rId1" Type="http://schemas.microsoft.com/office/2006/relationships/activeXControlBinary" Target="activeX64.bin"/></Relationships>
</file>

<file path=ppt/activeX/_rels/activeX65.xml.rels><?xml version="1.0" encoding="UTF-8" standalone="yes"?>
<Relationships xmlns="http://schemas.openxmlformats.org/package/2006/relationships"><Relationship Id="rId1" Type="http://schemas.microsoft.com/office/2006/relationships/activeXControlBinary" Target="activeX65.bin"/></Relationships>
</file>

<file path=ppt/activeX/_rels/activeX66.xml.rels><?xml version="1.0" encoding="UTF-8" standalone="yes"?>
<Relationships xmlns="http://schemas.openxmlformats.org/package/2006/relationships"><Relationship Id="rId1" Type="http://schemas.microsoft.com/office/2006/relationships/activeXControlBinary" Target="activeX66.bin"/></Relationships>
</file>

<file path=ppt/activeX/_rels/activeX67.xml.rels><?xml version="1.0" encoding="UTF-8" standalone="yes"?>
<Relationships xmlns="http://schemas.openxmlformats.org/package/2006/relationships"><Relationship Id="rId1" Type="http://schemas.microsoft.com/office/2006/relationships/activeXControlBinary" Target="activeX67.bin"/></Relationships>
</file>

<file path=ppt/activeX/_rels/activeX68.xml.rels><?xml version="1.0" encoding="UTF-8" standalone="yes"?>
<Relationships xmlns="http://schemas.openxmlformats.org/package/2006/relationships"><Relationship Id="rId1" Type="http://schemas.microsoft.com/office/2006/relationships/activeXControlBinary" Target="activeX68.bin"/></Relationships>
</file>

<file path=ppt/activeX/_rels/activeX69.xml.rels><?xml version="1.0" encoding="UTF-8" standalone="yes"?>
<Relationships xmlns="http://schemas.openxmlformats.org/package/2006/relationships"><Relationship Id="rId1" Type="http://schemas.microsoft.com/office/2006/relationships/activeXControlBinary" Target="activeX69.bin"/></Relationships>
</file>

<file path=ppt/activeX/_rels/activeX70.xml.rels><?xml version="1.0" encoding="UTF-8" standalone="yes"?>
<Relationships xmlns="http://schemas.openxmlformats.org/package/2006/relationships"><Relationship Id="rId1" Type="http://schemas.microsoft.com/office/2006/relationships/activeXControlBinary" Target="activeX70.bin"/></Relationships>
</file>

<file path=ppt/activeX/_rels/activeX71.xml.rels><?xml version="1.0" encoding="UTF-8" standalone="yes"?>
<Relationships xmlns="http://schemas.openxmlformats.org/package/2006/relationships"><Relationship Id="rId1" Type="http://schemas.microsoft.com/office/2006/relationships/activeXControlBinary" Target="activeX71.bin"/></Relationships>
</file>

<file path=ppt/activeX/_rels/activeX72.xml.rels><?xml version="1.0" encoding="UTF-8" standalone="yes"?>
<Relationships xmlns="http://schemas.openxmlformats.org/package/2006/relationships"><Relationship Id="rId1" Type="http://schemas.microsoft.com/office/2006/relationships/activeXControlBinary" Target="activeX72.bin"/></Relationships>
</file>

<file path=ppt/activeX/_rels/activeX73.xml.rels><?xml version="1.0" encoding="UTF-8" standalone="yes"?>
<Relationships xmlns="http://schemas.openxmlformats.org/package/2006/relationships"><Relationship Id="rId1" Type="http://schemas.microsoft.com/office/2006/relationships/activeXControlBinary" Target="activeX73.bin"/></Relationships>
</file>

<file path=ppt/activeX/_rels/activeX74.xml.rels><?xml version="1.0" encoding="UTF-8" standalone="yes"?>
<Relationships xmlns="http://schemas.openxmlformats.org/package/2006/relationships"><Relationship Id="rId1" Type="http://schemas.microsoft.com/office/2006/relationships/activeXControlBinary" Target="activeX74.bin"/></Relationships>
</file>

<file path=ppt/activeX/activeX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7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7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7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7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7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09T18:02:29.793" idx="27">
    <p:pos x="7342" y="2506"/>
    <p:text>XL_SNA_IMG_Niv2_Q1_001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09T18:02:29.793" idx="27">
    <p:pos x="7122" y="1318"/>
    <p:text>XL_SNA_IMG_Niv2_Q3_001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0T09:40:55.847" idx="28">
    <p:pos x="7363" y="1489"/>
    <p:text>XL_SNA_IMG_Niv2_Q4_001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09T18:02:29.793" idx="27">
    <p:pos x="6788" y="1262"/>
    <p:text>XL_SNA_IMG_Niv2_Q5_q01
XL_SNA_IMG_Niv2_Q5_rf11
XL_SNA_IMG_Niv2_Q5_rv1
Les images correspondant aux questions sont appelées XL_SNA_IMG_Niv2_Q5_q0 (1 à 7)
De même les réponses vraies sont appelées XL_SNA_IMG_Niv2_Q5_rv (1 à 7
et les réponses fausses XL_SNA_IMG_Niv2_Q5_rf (1 à 7)</p:text>
    <p:extLst mod="1">
      <p:ext uri="{C676402C-5697-4E1C-873F-D02D1690AC5C}">
        <p15:threadingInfo xmlns:p15="http://schemas.microsoft.com/office/powerpoint/2012/main" timeZoneBias="-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0T11:59:01.510" idx="29">
    <p:pos x="7188" y="1773"/>
    <p:text>XL_SNA_IMG_Niv2_Q6_001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0T14:21:47.809" idx="30">
    <p:pos x="7379" y="1356"/>
    <p:text>XL_SNA_IMG_Niv2_Q7_001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0T14:21:47.809" idx="30">
    <p:pos x="7379" y="1356"/>
    <p:text>XL_SNA_IMG_Niv2_Q8_001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0T14:21:47.809" idx="30">
    <p:pos x="6898" y="1349"/>
    <p:text>XL_SNA_IMG_Niv2_Q9_001</p:text>
    <p:extLst>
      <p:ext uri="{C676402C-5697-4E1C-873F-D02D1690AC5C}">
        <p15:threadingInfo xmlns:p15="http://schemas.microsoft.com/office/powerpoint/2012/main" timeZoneBias="-60"/>
      </p:ext>
    </p:extLst>
  </p:cm>
  <p:cm authorId="1" dt="2016-03-10T16:14:39.443" idx="31">
    <p:pos x="7433" y="2248"/>
    <p:text>XL_SNA_IMG_Niv2_Q9_002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0T14:21:47.809" idx="30">
    <p:pos x="7379" y="1356"/>
    <p:text>XL_SNA_IMG_Niv2_Q10_001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0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0T17:16:06.458" idx="32">
    <p:pos x="7320" y="1231"/>
    <p:text>XL_SNA_IMG_Niv2_Q12_001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0T17:43:04.355" idx="33">
    <p:pos x="7285" y="2340"/>
    <p:text>XL_SNA_IMG_Niv2_Q12_001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0T17:43:04.355" idx="33">
    <p:pos x="7394" y="1494"/>
    <p:text>XL_SNA_IMG_Niv2_Q14_001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0T17:43:04.355" idx="33">
    <p:pos x="7446" y="2413"/>
    <p:text>XL_SNA_IMG_Niv2_Q15_001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4T11:09:02.286" idx="35">
    <p:pos x="7454" y="1359"/>
    <p:text>XL_SNA_IMG_Niv2_Q16_001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4T11:08:34.356" idx="34">
    <p:pos x="7301" y="1468"/>
    <p:text>XL_SNA_IMG_Niv2_Q17_001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4T12:26:08.307" idx="36">
    <p:pos x="7352" y="2350"/>
    <p:text>XL_SNA_IMG_Niv2_Q20_001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4T15:08:51.968" idx="39">
    <p:pos x="6842" y="1133"/>
    <p:text>XL_SNA_IMG_Niv2_Q21_001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4T15:08:34.907" idx="38">
    <p:pos x="7462" y="1410"/>
    <p:text>XL_SNA_IMG_Niv2_Q22_001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4T15:08:24.559" idx="37">
    <p:pos x="7308" y="1527"/>
    <p:text>XL_SNA_IMG_Niv2_Q23_001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0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4T15:08:24.559" idx="37">
    <p:pos x="7308" y="1527"/>
    <p:text>XL_SNA_IMG_Niv2_Q24_001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4T15:08:24.559" idx="37">
    <p:pos x="7330" y="1520"/>
    <p:text>XL_SNA_IMG_Niv2_Q25_001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4T15:08:24.559" idx="37">
    <p:pos x="7170" y="1877"/>
    <p:text>XL_SNA_IMG_Niv2_Q26_001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4T17:05:41.995" idx="40">
    <p:pos x="7097" y="2766"/>
    <p:text>XL_SNA_IMG_Niv2_Q27_001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4T17:05:41.995" idx="40">
    <p:pos x="6929" y="2999"/>
    <p:text>XL_SNA_IMG_Niv2_Q28_001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4T17:05:41.995" idx="40">
    <p:pos x="7396" y="1001"/>
    <p:text>XL_SNA_IMG_Niv2_Q29_001</p:text>
    <p:extLst>
      <p:ext uri="{C676402C-5697-4E1C-873F-D02D1690AC5C}">
        <p15:threadingInfo xmlns:p15="http://schemas.microsoft.com/office/powerpoint/2012/main" timeZoneBias="-60"/>
      </p:ext>
    </p:extLst>
  </p:cm>
  <p:cm authorId="1" dt="2016-03-14T17:46:49.753" idx="41">
    <p:pos x="848" y="2533"/>
    <p:text>XL_SNA_IMG_Niv2_Q29_002</p:text>
    <p:extLst>
      <p:ext uri="{C676402C-5697-4E1C-873F-D02D1690AC5C}">
        <p15:threadingInfo xmlns:p15="http://schemas.microsoft.com/office/powerpoint/2012/main" timeZoneBias="-60"/>
      </p:ext>
    </p:extLst>
  </p:cm>
  <p:cm authorId="1" dt="2016-03-14T17:47:10.828" idx="42">
    <p:pos x="7585" y="3073"/>
    <p:text>XL_SNA_IMG_Niv2_Q29_003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4T17:05:41.995" idx="40">
    <p:pos x="7301" y="2737"/>
    <p:text>XL_SNA_IMG_Niv2_Q30_001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3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3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A35DB-508C-4AF7-BD84-75D769740F61}" type="datetimeFigureOut">
              <a:rPr lang="fr-FR" smtClean="0"/>
              <a:t>06/09/2016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0C764-B954-442A-BD67-ACE7CE6B56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5232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Espace réservé du texte 15"/>
          <p:cNvSpPr>
            <a:spLocks noGrp="1"/>
          </p:cNvSpPr>
          <p:nvPr>
            <p:ph type="body" sz="quarter" idx="15"/>
          </p:nvPr>
        </p:nvSpPr>
        <p:spPr>
          <a:xfrm>
            <a:off x="1658937" y="1424285"/>
            <a:ext cx="9694861" cy="385763"/>
          </a:xfrm>
          <a:ln>
            <a:solidFill>
              <a:schemeClr val="tx1"/>
            </a:solidFill>
          </a:ln>
        </p:spPr>
        <p:txBody>
          <a:bodyPr anchor="b">
            <a:noAutofit/>
          </a:bodyPr>
          <a:lstStyle>
            <a:lvl1pPr marL="0" indent="0">
              <a:buNone/>
              <a:tabLst>
                <a:tab pos="8967788" algn="l"/>
              </a:tabLst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189248" y="130955"/>
            <a:ext cx="8164551" cy="671938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A35DB-508C-4AF7-BD84-75D769740F61}" type="datetimeFigureOut">
              <a:rPr lang="fr-FR" smtClean="0"/>
              <a:t>06/09/2016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0C764-B954-442A-BD67-ACE7CE6B5623}" type="slidenum">
              <a:rPr lang="fr-FR" smtClean="0"/>
              <a:t>‹N°›</a:t>
            </a:fld>
            <a:endParaRPr lang="fr-FR"/>
          </a:p>
        </p:txBody>
      </p:sp>
      <p:sp>
        <p:nvSpPr>
          <p:cNvPr id="10" name="ZoneTexte 9"/>
          <p:cNvSpPr txBox="1"/>
          <p:nvPr userDrawn="1"/>
        </p:nvSpPr>
        <p:spPr>
          <a:xfrm>
            <a:off x="838200" y="161900"/>
            <a:ext cx="207226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fr-FR" sz="2800" dirty="0">
                <a:latin typeface="+mj-lt"/>
              </a:rPr>
              <a:t>Thématique</a:t>
            </a:r>
          </a:p>
        </p:txBody>
      </p:sp>
      <p:sp>
        <p:nvSpPr>
          <p:cNvPr id="16" name="Espace réservé du texte 15"/>
          <p:cNvSpPr>
            <a:spLocks noGrp="1"/>
          </p:cNvSpPr>
          <p:nvPr>
            <p:ph type="body" sz="quarter" idx="13"/>
          </p:nvPr>
        </p:nvSpPr>
        <p:spPr>
          <a:xfrm>
            <a:off x="936625" y="797002"/>
            <a:ext cx="623888" cy="385763"/>
          </a:xfrm>
          <a:ln>
            <a:noFill/>
          </a:ln>
        </p:spPr>
        <p:txBody>
          <a:bodyPr anchor="ctr">
            <a:no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17" name="Espace réservé du texte 15"/>
          <p:cNvSpPr>
            <a:spLocks noGrp="1"/>
          </p:cNvSpPr>
          <p:nvPr>
            <p:ph type="body" sz="quarter" idx="14"/>
          </p:nvPr>
        </p:nvSpPr>
        <p:spPr>
          <a:xfrm>
            <a:off x="1560513" y="794588"/>
            <a:ext cx="9793285" cy="385763"/>
          </a:xfrm>
          <a:ln>
            <a:noFill/>
          </a:ln>
        </p:spPr>
        <p:txBody>
          <a:bodyPr anchor="ctr">
            <a:no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9" name="ZoneTexte 8"/>
          <p:cNvSpPr txBox="1"/>
          <p:nvPr userDrawn="1"/>
        </p:nvSpPr>
        <p:spPr>
          <a:xfrm>
            <a:off x="2118731" y="1212551"/>
            <a:ext cx="1338147" cy="216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tIns="18000" rtlCol="0">
            <a:spAutoFit/>
          </a:bodyPr>
          <a:lstStyle/>
          <a:p>
            <a:r>
              <a:rPr lang="fr-FR" sz="1200" dirty="0"/>
              <a:t>Libellé question</a:t>
            </a:r>
          </a:p>
        </p:txBody>
      </p:sp>
    </p:spTree>
    <p:extLst>
      <p:ext uri="{BB962C8B-B14F-4D97-AF65-F5344CB8AC3E}">
        <p14:creationId xmlns:p14="http://schemas.microsoft.com/office/powerpoint/2010/main" val="3864128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A35DB-508C-4AF7-BD84-75D769740F61}" type="datetimeFigureOut">
              <a:rPr lang="fr-FR" smtClean="0"/>
              <a:t>06/09/2016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0C764-B954-442A-BD67-ACE7CE6B56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2853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A35DB-508C-4AF7-BD84-75D769740F61}" type="datetimeFigureOut">
              <a:rPr lang="fr-FR" smtClean="0"/>
              <a:t>06/09/2016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0C764-B954-442A-BD67-ACE7CE6B5623}" type="slidenum">
              <a:rPr lang="fr-FR" smtClean="0"/>
              <a:t>‹N°›</a:t>
            </a:fld>
            <a:endParaRPr lang="fr-FR"/>
          </a:p>
        </p:txBody>
      </p:sp>
      <p:sp>
        <p:nvSpPr>
          <p:cNvPr id="19" name="Espace réservé du texte 15"/>
          <p:cNvSpPr>
            <a:spLocks noGrp="1"/>
          </p:cNvSpPr>
          <p:nvPr>
            <p:ph type="body" sz="quarter" idx="15"/>
          </p:nvPr>
        </p:nvSpPr>
        <p:spPr>
          <a:xfrm>
            <a:off x="1658937" y="1424285"/>
            <a:ext cx="9694861" cy="385763"/>
          </a:xfrm>
          <a:ln>
            <a:solidFill>
              <a:schemeClr val="tx1"/>
            </a:solidFill>
          </a:ln>
        </p:spPr>
        <p:txBody>
          <a:bodyPr anchor="b">
            <a:noAutofit/>
          </a:bodyPr>
          <a:lstStyle>
            <a:lvl1pPr marL="0" indent="0">
              <a:buNone/>
              <a:tabLst>
                <a:tab pos="8967788" algn="l"/>
              </a:tabLst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0" name="Titre 1"/>
          <p:cNvSpPr>
            <a:spLocks noGrp="1"/>
          </p:cNvSpPr>
          <p:nvPr>
            <p:ph type="title"/>
          </p:nvPr>
        </p:nvSpPr>
        <p:spPr>
          <a:xfrm>
            <a:off x="3189248" y="130955"/>
            <a:ext cx="8164551" cy="671938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22" name="ZoneTexte 21"/>
          <p:cNvSpPr txBox="1"/>
          <p:nvPr userDrawn="1"/>
        </p:nvSpPr>
        <p:spPr>
          <a:xfrm>
            <a:off x="838200" y="165380"/>
            <a:ext cx="207226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fr-FR" sz="2800" dirty="0">
                <a:latin typeface="+mj-lt"/>
              </a:rPr>
              <a:t>Thématique</a:t>
            </a:r>
          </a:p>
        </p:txBody>
      </p:sp>
      <p:sp>
        <p:nvSpPr>
          <p:cNvPr id="23" name="Espace réservé du texte 15"/>
          <p:cNvSpPr>
            <a:spLocks noGrp="1"/>
          </p:cNvSpPr>
          <p:nvPr>
            <p:ph type="body" sz="quarter" idx="13"/>
          </p:nvPr>
        </p:nvSpPr>
        <p:spPr>
          <a:xfrm>
            <a:off x="936625" y="797002"/>
            <a:ext cx="623888" cy="385763"/>
          </a:xfrm>
          <a:ln>
            <a:noFill/>
          </a:ln>
        </p:spPr>
        <p:txBody>
          <a:bodyPr anchor="ctr">
            <a:no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4" name="Espace réservé du texte 15"/>
          <p:cNvSpPr>
            <a:spLocks noGrp="1"/>
          </p:cNvSpPr>
          <p:nvPr>
            <p:ph type="body" sz="quarter" idx="14"/>
          </p:nvPr>
        </p:nvSpPr>
        <p:spPr>
          <a:xfrm>
            <a:off x="1560513" y="794588"/>
            <a:ext cx="9793285" cy="385763"/>
          </a:xfrm>
        </p:spPr>
        <p:txBody>
          <a:bodyPr anchor="ctr">
            <a:no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5" name="ZoneTexte 24"/>
          <p:cNvSpPr txBox="1"/>
          <p:nvPr userDrawn="1"/>
        </p:nvSpPr>
        <p:spPr>
          <a:xfrm>
            <a:off x="2118731" y="1212551"/>
            <a:ext cx="1338147" cy="216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tIns="18000" rtlCol="0">
            <a:spAutoFit/>
          </a:bodyPr>
          <a:lstStyle/>
          <a:p>
            <a:r>
              <a:rPr lang="fr-FR" sz="1200" dirty="0"/>
              <a:t>Libellé question</a:t>
            </a:r>
          </a:p>
        </p:txBody>
      </p:sp>
    </p:spTree>
    <p:extLst>
      <p:ext uri="{BB962C8B-B14F-4D97-AF65-F5344CB8AC3E}">
        <p14:creationId xmlns:p14="http://schemas.microsoft.com/office/powerpoint/2010/main" val="4133715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A35DB-508C-4AF7-BD84-75D769740F61}" type="datetimeFigureOut">
              <a:rPr lang="fr-FR" smtClean="0"/>
              <a:t>06/09/2016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0C764-B954-442A-BD67-ACE7CE6B56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0949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A35DB-508C-4AF7-BD84-75D769740F61}" type="datetimeFigureOut">
              <a:rPr lang="fr-FR" smtClean="0"/>
              <a:t>06/09/2016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0C764-B954-442A-BD67-ACE7CE6B56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662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A35DB-508C-4AF7-BD84-75D769740F61}" type="datetimeFigureOut">
              <a:rPr lang="fr-FR" smtClean="0"/>
              <a:t>06/09/2016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0C764-B954-442A-BD67-ACE7CE6B56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5029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A35DB-508C-4AF7-BD84-75D769740F61}" type="datetimeFigureOut">
              <a:rPr lang="fr-FR" smtClean="0"/>
              <a:t>06/09/2016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0C764-B954-442A-BD67-ACE7CE6B56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4139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A35DB-508C-4AF7-BD84-75D769740F61}" type="datetimeFigureOut">
              <a:rPr lang="fr-FR" smtClean="0"/>
              <a:t>06/09/2016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0C764-B954-442A-BD67-ACE7CE6B56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1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A35DB-508C-4AF7-BD84-75D769740F61}" type="datetimeFigureOut">
              <a:rPr lang="fr-FR" smtClean="0"/>
              <a:t>06/09/2016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0C764-B954-442A-BD67-ACE7CE6B56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560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A35DB-508C-4AF7-BD84-75D769740F61}" type="datetimeFigureOut">
              <a:rPr lang="fr-FR" smtClean="0"/>
              <a:t>06/09/2016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0C764-B954-442A-BD67-ACE7CE6B56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1817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264767"/>
            <a:ext cx="10515600" cy="671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1A35DB-508C-4AF7-BD84-75D769740F61}" type="datetimeFigureOut">
              <a:rPr lang="fr-FR" smtClean="0"/>
              <a:t>06/09/2016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0C764-B954-442A-BD67-ACE7CE6B56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3718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7.xml"/><Relationship Id="rId13" Type="http://schemas.openxmlformats.org/officeDocument/2006/relationships/image" Target="../media/image2.wmf"/><Relationship Id="rId3" Type="http://schemas.openxmlformats.org/officeDocument/2006/relationships/control" Target="../activeX/activeX2.xml"/><Relationship Id="rId7" Type="http://schemas.openxmlformats.org/officeDocument/2006/relationships/control" Target="../activeX/activeX6.xml"/><Relationship Id="rId12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control" Target="../activeX/activeX5.xml"/><Relationship Id="rId11" Type="http://schemas.openxmlformats.org/officeDocument/2006/relationships/control" Target="../activeX/activeX10.xml"/><Relationship Id="rId5" Type="http://schemas.openxmlformats.org/officeDocument/2006/relationships/control" Target="../activeX/activeX4.xml"/><Relationship Id="rId10" Type="http://schemas.openxmlformats.org/officeDocument/2006/relationships/control" Target="../activeX/activeX9.xml"/><Relationship Id="rId4" Type="http://schemas.openxmlformats.org/officeDocument/2006/relationships/control" Target="../activeX/activeX3.xml"/><Relationship Id="rId9" Type="http://schemas.openxmlformats.org/officeDocument/2006/relationships/control" Target="../activeX/activeX8.xml"/><Relationship Id="rId1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7.xml"/><Relationship Id="rId13" Type="http://schemas.openxmlformats.org/officeDocument/2006/relationships/image" Target="../media/image5.jpg"/><Relationship Id="rId3" Type="http://schemas.openxmlformats.org/officeDocument/2006/relationships/control" Target="../activeX/activeX12.xml"/><Relationship Id="rId7" Type="http://schemas.openxmlformats.org/officeDocument/2006/relationships/control" Target="../activeX/activeX16.xml"/><Relationship Id="rId12" Type="http://schemas.openxmlformats.org/officeDocument/2006/relationships/slideLayout" Target="../slideLayouts/slideLayout2.xml"/><Relationship Id="rId2" Type="http://schemas.openxmlformats.org/officeDocument/2006/relationships/control" Target="../activeX/activeX11.xml"/><Relationship Id="rId16" Type="http://schemas.openxmlformats.org/officeDocument/2006/relationships/comments" Target="../comments/comment3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15.xml"/><Relationship Id="rId11" Type="http://schemas.openxmlformats.org/officeDocument/2006/relationships/control" Target="../activeX/activeX20.xml"/><Relationship Id="rId5" Type="http://schemas.openxmlformats.org/officeDocument/2006/relationships/control" Target="../activeX/activeX14.xml"/><Relationship Id="rId15" Type="http://schemas.openxmlformats.org/officeDocument/2006/relationships/image" Target="../media/image3.wmf"/><Relationship Id="rId10" Type="http://schemas.openxmlformats.org/officeDocument/2006/relationships/control" Target="../activeX/activeX19.xml"/><Relationship Id="rId4" Type="http://schemas.openxmlformats.org/officeDocument/2006/relationships/control" Target="../activeX/activeX13.xml"/><Relationship Id="rId9" Type="http://schemas.openxmlformats.org/officeDocument/2006/relationships/control" Target="../activeX/activeX18.xml"/><Relationship Id="rId14" Type="http://schemas.openxmlformats.org/officeDocument/2006/relationships/image" Target="../media/image2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13" Type="http://schemas.openxmlformats.org/officeDocument/2006/relationships/image" Target="../media/image17.jpg"/><Relationship Id="rId18" Type="http://schemas.openxmlformats.org/officeDocument/2006/relationships/image" Target="../media/image22.jpg"/><Relationship Id="rId3" Type="http://schemas.openxmlformats.org/officeDocument/2006/relationships/image" Target="../media/image7.jpg"/><Relationship Id="rId21" Type="http://schemas.openxmlformats.org/officeDocument/2006/relationships/image" Target="../media/image25.jpg"/><Relationship Id="rId7" Type="http://schemas.openxmlformats.org/officeDocument/2006/relationships/image" Target="../media/image11.jpg"/><Relationship Id="rId12" Type="http://schemas.openxmlformats.org/officeDocument/2006/relationships/image" Target="../media/image16.jpg"/><Relationship Id="rId17" Type="http://schemas.openxmlformats.org/officeDocument/2006/relationships/image" Target="../media/image21.jpg"/><Relationship Id="rId2" Type="http://schemas.openxmlformats.org/officeDocument/2006/relationships/image" Target="../media/image6.jpg"/><Relationship Id="rId16" Type="http://schemas.openxmlformats.org/officeDocument/2006/relationships/image" Target="../media/image20.jpg"/><Relationship Id="rId20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11" Type="http://schemas.openxmlformats.org/officeDocument/2006/relationships/image" Target="../media/image15.jpg"/><Relationship Id="rId5" Type="http://schemas.openxmlformats.org/officeDocument/2006/relationships/image" Target="../media/image9.jpg"/><Relationship Id="rId15" Type="http://schemas.openxmlformats.org/officeDocument/2006/relationships/image" Target="../media/image19.jpg"/><Relationship Id="rId23" Type="http://schemas.openxmlformats.org/officeDocument/2006/relationships/comments" Target="../comments/comment4.xml"/><Relationship Id="rId10" Type="http://schemas.openxmlformats.org/officeDocument/2006/relationships/image" Target="../media/image14.jpg"/><Relationship Id="rId19" Type="http://schemas.openxmlformats.org/officeDocument/2006/relationships/image" Target="../media/image23.jpg"/><Relationship Id="rId4" Type="http://schemas.openxmlformats.org/officeDocument/2006/relationships/image" Target="../media/image8.jpg"/><Relationship Id="rId9" Type="http://schemas.openxmlformats.org/officeDocument/2006/relationships/image" Target="../media/image13.jpg"/><Relationship Id="rId14" Type="http://schemas.openxmlformats.org/officeDocument/2006/relationships/image" Target="../media/image18.jpg"/><Relationship Id="rId22" Type="http://schemas.openxmlformats.org/officeDocument/2006/relationships/image" Target="../media/image26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7.xml"/><Relationship Id="rId13" Type="http://schemas.openxmlformats.org/officeDocument/2006/relationships/image" Target="../media/image27.jpg"/><Relationship Id="rId3" Type="http://schemas.openxmlformats.org/officeDocument/2006/relationships/control" Target="../activeX/activeX22.xml"/><Relationship Id="rId7" Type="http://schemas.openxmlformats.org/officeDocument/2006/relationships/control" Target="../activeX/activeX26.xml"/><Relationship Id="rId12" Type="http://schemas.openxmlformats.org/officeDocument/2006/relationships/slideLayout" Target="../slideLayouts/slideLayout2.xml"/><Relationship Id="rId2" Type="http://schemas.openxmlformats.org/officeDocument/2006/relationships/control" Target="../activeX/activeX21.xml"/><Relationship Id="rId16" Type="http://schemas.openxmlformats.org/officeDocument/2006/relationships/comments" Target="../comments/comment5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25.xml"/><Relationship Id="rId11" Type="http://schemas.openxmlformats.org/officeDocument/2006/relationships/control" Target="../activeX/activeX30.xml"/><Relationship Id="rId5" Type="http://schemas.openxmlformats.org/officeDocument/2006/relationships/control" Target="../activeX/activeX24.xml"/><Relationship Id="rId15" Type="http://schemas.openxmlformats.org/officeDocument/2006/relationships/image" Target="../media/image3.wmf"/><Relationship Id="rId10" Type="http://schemas.openxmlformats.org/officeDocument/2006/relationships/control" Target="../activeX/activeX29.xml"/><Relationship Id="rId4" Type="http://schemas.openxmlformats.org/officeDocument/2006/relationships/control" Target="../activeX/activeX23.xml"/><Relationship Id="rId9" Type="http://schemas.openxmlformats.org/officeDocument/2006/relationships/control" Target="../activeX/activeX28.xml"/><Relationship Id="rId14" Type="http://schemas.openxmlformats.org/officeDocument/2006/relationships/image" Target="../media/image2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6.xml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7.xml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9.xml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0.xml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1.xml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7.xml"/><Relationship Id="rId13" Type="http://schemas.openxmlformats.org/officeDocument/2006/relationships/image" Target="../media/image3.wmf"/><Relationship Id="rId3" Type="http://schemas.openxmlformats.org/officeDocument/2006/relationships/control" Target="../activeX/activeX32.xml"/><Relationship Id="rId7" Type="http://schemas.openxmlformats.org/officeDocument/2006/relationships/control" Target="../activeX/activeX36.xml"/><Relationship Id="rId12" Type="http://schemas.openxmlformats.org/officeDocument/2006/relationships/image" Target="../media/image2.wmf"/><Relationship Id="rId2" Type="http://schemas.openxmlformats.org/officeDocument/2006/relationships/control" Target="../activeX/activeX31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35.xml"/><Relationship Id="rId11" Type="http://schemas.openxmlformats.org/officeDocument/2006/relationships/image" Target="../media/image34.jpg"/><Relationship Id="rId5" Type="http://schemas.openxmlformats.org/officeDocument/2006/relationships/control" Target="../activeX/activeX34.xml"/><Relationship Id="rId10" Type="http://schemas.openxmlformats.org/officeDocument/2006/relationships/slideLayout" Target="../slideLayouts/slideLayout2.xml"/><Relationship Id="rId4" Type="http://schemas.openxmlformats.org/officeDocument/2006/relationships/control" Target="../activeX/activeX33.xml"/><Relationship Id="rId9" Type="http://schemas.openxmlformats.org/officeDocument/2006/relationships/control" Target="../activeX/activeX38.xml"/><Relationship Id="rId14" Type="http://schemas.openxmlformats.org/officeDocument/2006/relationships/comments" Target="../comments/commen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3.xml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45.xml"/><Relationship Id="rId13" Type="http://schemas.openxmlformats.org/officeDocument/2006/relationships/control" Target="../activeX/activeX50.xml"/><Relationship Id="rId18" Type="http://schemas.openxmlformats.org/officeDocument/2006/relationships/comments" Target="../comments/comment14.xml"/><Relationship Id="rId3" Type="http://schemas.openxmlformats.org/officeDocument/2006/relationships/control" Target="../activeX/activeX40.xml"/><Relationship Id="rId7" Type="http://schemas.openxmlformats.org/officeDocument/2006/relationships/control" Target="../activeX/activeX44.xml"/><Relationship Id="rId12" Type="http://schemas.openxmlformats.org/officeDocument/2006/relationships/control" Target="../activeX/activeX49.xml"/><Relationship Id="rId17" Type="http://schemas.openxmlformats.org/officeDocument/2006/relationships/image" Target="../media/image2.wmf"/><Relationship Id="rId2" Type="http://schemas.openxmlformats.org/officeDocument/2006/relationships/control" Target="../activeX/activeX39.xml"/><Relationship Id="rId16" Type="http://schemas.openxmlformats.org/officeDocument/2006/relationships/image" Target="../media/image3.wmf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43.xml"/><Relationship Id="rId11" Type="http://schemas.openxmlformats.org/officeDocument/2006/relationships/control" Target="../activeX/activeX48.xml"/><Relationship Id="rId5" Type="http://schemas.openxmlformats.org/officeDocument/2006/relationships/control" Target="../activeX/activeX42.xml"/><Relationship Id="rId15" Type="http://schemas.openxmlformats.org/officeDocument/2006/relationships/image" Target="../media/image36.jpg"/><Relationship Id="rId10" Type="http://schemas.openxmlformats.org/officeDocument/2006/relationships/control" Target="../activeX/activeX47.xml"/><Relationship Id="rId4" Type="http://schemas.openxmlformats.org/officeDocument/2006/relationships/control" Target="../activeX/activeX41.xml"/><Relationship Id="rId9" Type="http://schemas.openxmlformats.org/officeDocument/2006/relationships/control" Target="../activeX/activeX46.xml"/><Relationship Id="rId14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57.xml"/><Relationship Id="rId13" Type="http://schemas.openxmlformats.org/officeDocument/2006/relationships/control" Target="../activeX/activeX62.xml"/><Relationship Id="rId18" Type="http://schemas.openxmlformats.org/officeDocument/2006/relationships/comments" Target="../comments/comment15.xml"/><Relationship Id="rId3" Type="http://schemas.openxmlformats.org/officeDocument/2006/relationships/control" Target="../activeX/activeX52.xml"/><Relationship Id="rId7" Type="http://schemas.openxmlformats.org/officeDocument/2006/relationships/control" Target="../activeX/activeX56.xml"/><Relationship Id="rId12" Type="http://schemas.openxmlformats.org/officeDocument/2006/relationships/control" Target="../activeX/activeX61.xml"/><Relationship Id="rId17" Type="http://schemas.openxmlformats.org/officeDocument/2006/relationships/image" Target="../media/image2.wmf"/><Relationship Id="rId2" Type="http://schemas.openxmlformats.org/officeDocument/2006/relationships/control" Target="../activeX/activeX51.xml"/><Relationship Id="rId16" Type="http://schemas.openxmlformats.org/officeDocument/2006/relationships/image" Target="../media/image3.wmf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55.xml"/><Relationship Id="rId11" Type="http://schemas.openxmlformats.org/officeDocument/2006/relationships/control" Target="../activeX/activeX60.xml"/><Relationship Id="rId5" Type="http://schemas.openxmlformats.org/officeDocument/2006/relationships/control" Target="../activeX/activeX54.xml"/><Relationship Id="rId15" Type="http://schemas.openxmlformats.org/officeDocument/2006/relationships/image" Target="../media/image37.jpg"/><Relationship Id="rId10" Type="http://schemas.openxmlformats.org/officeDocument/2006/relationships/control" Target="../activeX/activeX59.xml"/><Relationship Id="rId4" Type="http://schemas.openxmlformats.org/officeDocument/2006/relationships/control" Target="../activeX/activeX53.xml"/><Relationship Id="rId9" Type="http://schemas.openxmlformats.org/officeDocument/2006/relationships/control" Target="../activeX/activeX58.xml"/><Relationship Id="rId14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6.xml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69.xml"/><Relationship Id="rId13" Type="http://schemas.openxmlformats.org/officeDocument/2006/relationships/control" Target="../activeX/activeX74.xml"/><Relationship Id="rId18" Type="http://schemas.openxmlformats.org/officeDocument/2006/relationships/comments" Target="../comments/comment17.xml"/><Relationship Id="rId3" Type="http://schemas.openxmlformats.org/officeDocument/2006/relationships/control" Target="../activeX/activeX64.xml"/><Relationship Id="rId7" Type="http://schemas.openxmlformats.org/officeDocument/2006/relationships/control" Target="../activeX/activeX68.xml"/><Relationship Id="rId12" Type="http://schemas.openxmlformats.org/officeDocument/2006/relationships/control" Target="../activeX/activeX73.xml"/><Relationship Id="rId17" Type="http://schemas.openxmlformats.org/officeDocument/2006/relationships/image" Target="../media/image3.wmf"/><Relationship Id="rId2" Type="http://schemas.openxmlformats.org/officeDocument/2006/relationships/control" Target="../activeX/activeX63.xml"/><Relationship Id="rId16" Type="http://schemas.openxmlformats.org/officeDocument/2006/relationships/image" Target="../media/image2.wmf"/><Relationship Id="rId1" Type="http://schemas.openxmlformats.org/officeDocument/2006/relationships/vmlDrawing" Target="../drawings/vmlDrawing7.vml"/><Relationship Id="rId6" Type="http://schemas.openxmlformats.org/officeDocument/2006/relationships/control" Target="../activeX/activeX67.xml"/><Relationship Id="rId11" Type="http://schemas.openxmlformats.org/officeDocument/2006/relationships/control" Target="../activeX/activeX72.xml"/><Relationship Id="rId5" Type="http://schemas.openxmlformats.org/officeDocument/2006/relationships/control" Target="../activeX/activeX66.xml"/><Relationship Id="rId15" Type="http://schemas.openxmlformats.org/officeDocument/2006/relationships/image" Target="../media/image39.jpg"/><Relationship Id="rId10" Type="http://schemas.openxmlformats.org/officeDocument/2006/relationships/control" Target="../activeX/activeX71.xml"/><Relationship Id="rId4" Type="http://schemas.openxmlformats.org/officeDocument/2006/relationships/control" Target="../activeX/activeX65.xml"/><Relationship Id="rId9" Type="http://schemas.openxmlformats.org/officeDocument/2006/relationships/control" Target="../activeX/activeX70.xml"/><Relationship Id="rId14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8.xml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9.xml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0.xml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1.xml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2.xml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3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comments" Target="../comments/comment24.xml"/><Relationship Id="rId5" Type="http://schemas.openxmlformats.org/officeDocument/2006/relationships/image" Target="../media/image49.wmf"/><Relationship Id="rId4" Type="http://schemas.openxmlformats.org/officeDocument/2006/relationships/image" Target="../media/image48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25.xml"/><Relationship Id="rId4" Type="http://schemas.openxmlformats.org/officeDocument/2006/relationships/image" Target="../media/image5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6.xml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Niveau 2 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/>
              <a:t>QCM</a:t>
            </a:r>
          </a:p>
          <a:p>
            <a:r>
              <a:rPr lang="fr-FR" i="1" dirty="0"/>
              <a:t>Les bonnes réponses sont soulignées</a:t>
            </a:r>
          </a:p>
        </p:txBody>
      </p:sp>
    </p:spTree>
    <p:extLst>
      <p:ext uri="{BB962C8B-B14F-4D97-AF65-F5344CB8AC3E}">
        <p14:creationId xmlns:p14="http://schemas.microsoft.com/office/powerpoint/2010/main" val="2458822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À quoi servent les différents éléments ci-dessous ?	1/3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Prendre ses repères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Q1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Les différentes parties de l’écran de démarrage</a:t>
            </a:r>
          </a:p>
        </p:txBody>
      </p:sp>
      <p:pic>
        <p:nvPicPr>
          <p:cNvPr id="11" name="Espace réservé du contenu 10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9426" y="4293762"/>
            <a:ext cx="7432574" cy="2564238"/>
          </a:xfrm>
        </p:spPr>
      </p:pic>
      <p:sp>
        <p:nvSpPr>
          <p:cNvPr id="12" name="Espace réservé du contenu 3"/>
          <p:cNvSpPr txBox="1">
            <a:spLocks/>
          </p:cNvSpPr>
          <p:nvPr/>
        </p:nvSpPr>
        <p:spPr>
          <a:xfrm>
            <a:off x="352192" y="1825625"/>
            <a:ext cx="1269380" cy="347120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/>
              <a:t>1</a:t>
            </a:r>
          </a:p>
          <a:p>
            <a:r>
              <a:rPr lang="fr-FR" dirty="0"/>
              <a:t>2</a:t>
            </a:r>
          </a:p>
          <a:p>
            <a:r>
              <a:rPr lang="fr-FR" dirty="0"/>
              <a:t>3</a:t>
            </a:r>
          </a:p>
          <a:p>
            <a:r>
              <a:rPr lang="fr-FR" dirty="0"/>
              <a:t>4</a:t>
            </a:r>
          </a:p>
          <a:p>
            <a:r>
              <a:rPr lang="fr-FR" dirty="0"/>
              <a:t>5</a:t>
            </a:r>
          </a:p>
          <a:p>
            <a:r>
              <a:rPr lang="fr-FR" dirty="0"/>
              <a:t>6</a:t>
            </a:r>
          </a:p>
          <a:p>
            <a:r>
              <a:rPr lang="fr-FR" dirty="0"/>
              <a:t>7</a:t>
            </a:r>
          </a:p>
        </p:txBody>
      </p:sp>
      <p:sp>
        <p:nvSpPr>
          <p:cNvPr id="13" name="Espace réservé du contenu 3"/>
          <p:cNvSpPr txBox="1">
            <a:spLocks/>
          </p:cNvSpPr>
          <p:nvPr/>
        </p:nvSpPr>
        <p:spPr>
          <a:xfrm>
            <a:off x="2395653" y="1825625"/>
            <a:ext cx="8387576" cy="347120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/>
              <a:t>Barre de formule</a:t>
            </a:r>
          </a:p>
          <a:p>
            <a:r>
              <a:rPr lang="fr-FR" dirty="0"/>
              <a:t>Affichage des numéros de page</a:t>
            </a:r>
          </a:p>
          <a:p>
            <a:r>
              <a:rPr lang="fr-FR" dirty="0"/>
              <a:t>Affichage Mise en page (aperçu de la page)</a:t>
            </a:r>
          </a:p>
          <a:p>
            <a:r>
              <a:rPr lang="fr-FR" dirty="0"/>
              <a:t>Affichage normal (feuille de calcul)</a:t>
            </a:r>
          </a:p>
          <a:p>
            <a:r>
              <a:rPr lang="fr-FR" dirty="0"/>
              <a:t>Redimensionnement de la barre de défilement</a:t>
            </a:r>
          </a:p>
          <a:p>
            <a:r>
              <a:rPr lang="fr-FR" dirty="0"/>
              <a:t>Zone de nom</a:t>
            </a:r>
          </a:p>
          <a:p>
            <a:r>
              <a:rPr lang="fr-FR" dirty="0"/>
              <a:t>Zoom</a:t>
            </a:r>
          </a:p>
        </p:txBody>
      </p:sp>
      <p:cxnSp>
        <p:nvCxnSpPr>
          <p:cNvPr id="15" name="Connecteur droit avec flèche 14"/>
          <p:cNvCxnSpPr/>
          <p:nvPr/>
        </p:nvCxnSpPr>
        <p:spPr>
          <a:xfrm>
            <a:off x="814039" y="1996068"/>
            <a:ext cx="1706137" cy="2297694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/>
          <p:cNvCxnSpPr/>
          <p:nvPr/>
        </p:nvCxnSpPr>
        <p:spPr>
          <a:xfrm>
            <a:off x="834482" y="4795185"/>
            <a:ext cx="1685694" cy="12849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avec flèche 16"/>
          <p:cNvCxnSpPr/>
          <p:nvPr/>
        </p:nvCxnSpPr>
        <p:spPr>
          <a:xfrm flipV="1">
            <a:off x="890239" y="2935559"/>
            <a:ext cx="1591694" cy="939269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avec flèche 17"/>
          <p:cNvCxnSpPr/>
          <p:nvPr/>
        </p:nvCxnSpPr>
        <p:spPr>
          <a:xfrm>
            <a:off x="768503" y="3402051"/>
            <a:ext cx="1751673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droit avec flèche 18"/>
          <p:cNvCxnSpPr/>
          <p:nvPr/>
        </p:nvCxnSpPr>
        <p:spPr>
          <a:xfrm>
            <a:off x="834482" y="2929054"/>
            <a:ext cx="1685694" cy="945995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avec flèche 19"/>
          <p:cNvCxnSpPr/>
          <p:nvPr/>
        </p:nvCxnSpPr>
        <p:spPr>
          <a:xfrm flipV="1">
            <a:off x="834482" y="1996068"/>
            <a:ext cx="1647451" cy="472777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avec flèche 26"/>
          <p:cNvCxnSpPr/>
          <p:nvPr/>
        </p:nvCxnSpPr>
        <p:spPr>
          <a:xfrm flipV="1">
            <a:off x="890239" y="2462531"/>
            <a:ext cx="1591694" cy="1907295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3370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5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5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75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Quels éléments indiquent les coordonnées de la cellule active ?	2/3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Prendre ses repères</a:t>
            </a:r>
          </a:p>
        </p:txBody>
      </p:sp>
      <p:graphicFrame>
        <p:nvGraphicFramePr>
          <p:cNvPr id="7" name="Espace réservé du contenu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0012992"/>
              </p:ext>
            </p:extLst>
          </p:nvPr>
        </p:nvGraphicFramePr>
        <p:xfrm>
          <a:off x="838198" y="2378779"/>
          <a:ext cx="10515600" cy="39826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39758">
                  <a:extLst>
                    <a:ext uri="{9D8B030D-6E8A-4147-A177-3AD203B41FA5}">
                      <a16:colId xmlns:a16="http://schemas.microsoft.com/office/drawing/2014/main" val="2661352717"/>
                    </a:ext>
                  </a:extLst>
                </a:gridCol>
                <a:gridCol w="1437921">
                  <a:extLst>
                    <a:ext uri="{9D8B030D-6E8A-4147-A177-3AD203B41FA5}">
                      <a16:colId xmlns:a16="http://schemas.microsoft.com/office/drawing/2014/main" val="706851548"/>
                    </a:ext>
                  </a:extLst>
                </a:gridCol>
                <a:gridCol w="1437921">
                  <a:extLst>
                    <a:ext uri="{9D8B030D-6E8A-4147-A177-3AD203B41FA5}">
                      <a16:colId xmlns:a16="http://schemas.microsoft.com/office/drawing/2014/main" val="2284297003"/>
                    </a:ext>
                  </a:extLst>
                </a:gridCol>
              </a:tblGrid>
              <a:tr h="337438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Vrai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Faux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97570410"/>
                  </a:ext>
                </a:extLst>
              </a:tr>
              <a:tr h="723370">
                <a:tc>
                  <a:txBody>
                    <a:bodyPr/>
                    <a:lstStyle/>
                    <a:p>
                      <a:r>
                        <a:rPr lang="fr-FR" dirty="0"/>
                        <a:t>La zone de nom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98864111"/>
                  </a:ext>
                </a:extLst>
              </a:tr>
              <a:tr h="723370">
                <a:tc>
                  <a:txBody>
                    <a:bodyPr/>
                    <a:lstStyle/>
                    <a:p>
                      <a:r>
                        <a:rPr lang="fr-FR" dirty="0"/>
                        <a:t>La barre d’état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73507407"/>
                  </a:ext>
                </a:extLst>
              </a:tr>
              <a:tr h="723370">
                <a:tc>
                  <a:txBody>
                    <a:bodyPr/>
                    <a:lstStyle/>
                    <a:p>
                      <a:r>
                        <a:rPr lang="fr-FR" dirty="0"/>
                        <a:t>Les en-têtes de lignes et de colonnes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3306388"/>
                  </a:ext>
                </a:extLst>
              </a:tr>
              <a:tr h="723370">
                <a:tc>
                  <a:txBody>
                    <a:bodyPr/>
                    <a:lstStyle/>
                    <a:p>
                      <a:r>
                        <a:rPr lang="fr-FR" dirty="0"/>
                        <a:t>La barre de formule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49094768"/>
                  </a:ext>
                </a:extLst>
              </a:tr>
              <a:tr h="723370">
                <a:tc>
                  <a:txBody>
                    <a:bodyPr/>
                    <a:lstStyle/>
                    <a:p>
                      <a:r>
                        <a:rPr lang="fr-FR" dirty="0"/>
                        <a:t>L’onglet Affichage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71897912"/>
                  </a:ext>
                </a:extLst>
              </a:tr>
            </a:tbl>
          </a:graphicData>
        </a:graphic>
      </p:graphicFrame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Q2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Repérer la cellule active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707" name="CheckBox2" r:id="rId2" imgW="171360" imgH="190440"/>
        </mc:Choice>
        <mc:Fallback>
          <p:control name="CheckBox2" r:id="rId2" imgW="171360" imgH="190440">
            <p:pic>
              <p:nvPicPr>
                <p:cNvPr id="10" name="CheckBox2"/>
                <p:cNvPicPr>
                  <a:picLocks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9127373" y="2975413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08" name="CheckBox3" r:id="rId3" imgW="171360" imgH="190440"/>
        </mc:Choice>
        <mc:Fallback>
          <p:control name="CheckBox3" r:id="rId3" imgW="171360" imgH="190440">
            <p:pic>
              <p:nvPicPr>
                <p:cNvPr id="11" name="CheckBox3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0566794" y="296992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09" name="CheckBox4" r:id="rId4" imgW="171360" imgH="190440"/>
        </mc:Choice>
        <mc:Fallback>
          <p:control name="CheckBox4" r:id="rId4" imgW="171360" imgH="190440">
            <p:pic>
              <p:nvPicPr>
                <p:cNvPr id="12" name="CheckBox4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9127373" y="3710636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10" name="CheckBox5" r:id="rId5" imgW="171360" imgH="190440"/>
        </mc:Choice>
        <mc:Fallback>
          <p:control name="CheckBox5" r:id="rId5" imgW="171360" imgH="190440">
            <p:pic>
              <p:nvPicPr>
                <p:cNvPr id="13" name="CheckBox5"/>
                <p:cNvPicPr>
                  <a:picLocks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9127373" y="4445859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11" name="CheckBox6" r:id="rId6" imgW="171360" imgH="190440"/>
        </mc:Choice>
        <mc:Fallback>
          <p:control name="CheckBox6" r:id="rId6" imgW="171360" imgH="190440">
            <p:pic>
              <p:nvPicPr>
                <p:cNvPr id="14" name="CheckBox6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9127373" y="5181082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12" name="CheckBox7" r:id="rId7" imgW="171360" imgH="190440"/>
        </mc:Choice>
        <mc:Fallback>
          <p:control name="CheckBox7" r:id="rId7" imgW="171360" imgH="190440">
            <p:pic>
              <p:nvPicPr>
                <p:cNvPr id="15" name="CheckBox7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9127373" y="5916306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13" name="CheckBox8" r:id="rId8" imgW="171360" imgH="190440"/>
        </mc:Choice>
        <mc:Fallback>
          <p:control name="CheckBox8" r:id="rId8" imgW="171360" imgH="190440">
            <p:pic>
              <p:nvPicPr>
                <p:cNvPr id="16" name="CheckBox8"/>
                <p:cNvPicPr>
                  <a:picLocks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10566794" y="3706517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14" name="CheckBox9" r:id="rId9" imgW="171360" imgH="190440"/>
        </mc:Choice>
        <mc:Fallback>
          <p:control name="CheckBox9" r:id="rId9" imgW="171360" imgH="190440">
            <p:pic>
              <p:nvPicPr>
                <p:cNvPr id="17" name="CheckBox9"/>
                <p:cNvPicPr>
                  <a:picLocks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10566794" y="5179709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15" name="CheckBox10" r:id="rId10" imgW="171360" imgH="190440"/>
        </mc:Choice>
        <mc:Fallback>
          <p:control name="CheckBox10" r:id="rId10" imgW="171360" imgH="190440">
            <p:pic>
              <p:nvPicPr>
                <p:cNvPr id="18" name="CheckBox10"/>
                <p:cNvPicPr>
                  <a:picLocks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10566794" y="5916306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16" name="CheckBox12" r:id="rId11" imgW="171360" imgH="190440"/>
        </mc:Choice>
        <mc:Fallback>
          <p:control name="CheckBox12" r:id="rId11" imgW="171360" imgH="190440">
            <p:pic>
              <p:nvPicPr>
                <p:cNvPr id="20" name="CheckBox12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0566794" y="4443113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1789983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Lorsque le pointeur de souris prend la forme ci-dessous, il permet :	3/3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Prendre ses repères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Q3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Le pointeur de souris</a:t>
            </a:r>
          </a:p>
        </p:txBody>
      </p:sp>
      <p:sp>
        <p:nvSpPr>
          <p:cNvPr id="13" name="Espace réservé du contenu 3"/>
          <p:cNvSpPr txBox="1">
            <a:spLocks/>
          </p:cNvSpPr>
          <p:nvPr/>
        </p:nvSpPr>
        <p:spPr>
          <a:xfrm>
            <a:off x="248003" y="4809067"/>
            <a:ext cx="5181953" cy="17339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/>
              <a:t>De Copier/Coller la cellule active</a:t>
            </a:r>
            <a:br>
              <a:rPr lang="fr-FR" dirty="0"/>
            </a:br>
            <a:endParaRPr lang="fr-FR" dirty="0"/>
          </a:p>
          <a:p>
            <a:r>
              <a:rPr lang="fr-FR" u="sng" dirty="0"/>
              <a:t>De déplacer la cellule active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67" y="1843984"/>
            <a:ext cx="9525000" cy="2562225"/>
          </a:xfrm>
          <a:prstGeom prst="rect">
            <a:avLst/>
          </a:prstGeom>
        </p:spPr>
      </p:pic>
      <p:sp>
        <p:nvSpPr>
          <p:cNvPr id="21" name="Espace réservé du contenu 3"/>
          <p:cNvSpPr txBox="1">
            <a:spLocks/>
          </p:cNvSpPr>
          <p:nvPr/>
        </p:nvSpPr>
        <p:spPr>
          <a:xfrm>
            <a:off x="5937956" y="4809067"/>
            <a:ext cx="5870222" cy="17339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/>
              <a:t>D’effectuer une recopie incrémentée</a:t>
            </a:r>
            <a:br>
              <a:rPr lang="fr-FR" dirty="0"/>
            </a:br>
            <a:endParaRPr lang="fr-FR" dirty="0"/>
          </a:p>
          <a:p>
            <a:r>
              <a:rPr lang="fr-FR" dirty="0"/>
              <a:t>D’effacer la cellule active</a:t>
            </a:r>
          </a:p>
        </p:txBody>
      </p:sp>
    </p:spTree>
    <p:extLst>
      <p:ext uri="{BB962C8B-B14F-4D97-AF65-F5344CB8AC3E}">
        <p14:creationId xmlns:p14="http://schemas.microsoft.com/office/powerpoint/2010/main" val="36112296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Pour modifier le contenu d’une cellule :	1/3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Saisir des données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Q4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Corriger une saisie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6496" y="2678913"/>
            <a:ext cx="7178598" cy="2691974"/>
          </a:xfrm>
          <a:prstGeom prst="rect">
            <a:avLst/>
          </a:prstGeom>
        </p:spPr>
      </p:pic>
      <p:graphicFrame>
        <p:nvGraphicFramePr>
          <p:cNvPr id="8" name="Espace réservé du contenu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41675774"/>
              </p:ext>
            </p:extLst>
          </p:nvPr>
        </p:nvGraphicFramePr>
        <p:xfrm>
          <a:off x="157977" y="2047756"/>
          <a:ext cx="4788519" cy="39542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38473">
                  <a:extLst>
                    <a:ext uri="{9D8B030D-6E8A-4147-A177-3AD203B41FA5}">
                      <a16:colId xmlns:a16="http://schemas.microsoft.com/office/drawing/2014/main" val="2661352717"/>
                    </a:ext>
                  </a:extLst>
                </a:gridCol>
                <a:gridCol w="575023">
                  <a:extLst>
                    <a:ext uri="{9D8B030D-6E8A-4147-A177-3AD203B41FA5}">
                      <a16:colId xmlns:a16="http://schemas.microsoft.com/office/drawing/2014/main" val="706851548"/>
                    </a:ext>
                  </a:extLst>
                </a:gridCol>
                <a:gridCol w="575023">
                  <a:extLst>
                    <a:ext uri="{9D8B030D-6E8A-4147-A177-3AD203B41FA5}">
                      <a16:colId xmlns:a16="http://schemas.microsoft.com/office/drawing/2014/main" val="2284297003"/>
                    </a:ext>
                  </a:extLst>
                </a:gridCol>
              </a:tblGrid>
              <a:tr h="337438"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/>
                        <a:t>Vrai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/>
                        <a:t>Faux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97570410"/>
                  </a:ext>
                </a:extLst>
              </a:tr>
              <a:tr h="723370">
                <a:tc>
                  <a:txBody>
                    <a:bodyPr/>
                    <a:lstStyle/>
                    <a:p>
                      <a:r>
                        <a:rPr lang="fr-FR" sz="1600" dirty="0"/>
                        <a:t>Appuyer sur la touche F2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98864111"/>
                  </a:ext>
                </a:extLst>
              </a:tr>
              <a:tr h="723370">
                <a:tc>
                  <a:txBody>
                    <a:bodyPr/>
                    <a:lstStyle/>
                    <a:p>
                      <a:r>
                        <a:rPr lang="fr-FR" sz="1600" dirty="0"/>
                        <a:t>Clic droit </a:t>
                      </a:r>
                      <a:r>
                        <a:rPr lang="fr-FR" sz="1600" dirty="0">
                          <a:sym typeface="Wingdings" panose="05000000000000000000" pitchFamily="2" charset="2"/>
                        </a:rPr>
                        <a:t> Modifier</a:t>
                      </a:r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73507407"/>
                  </a:ext>
                </a:extLst>
              </a:tr>
              <a:tr h="723370">
                <a:tc>
                  <a:txBody>
                    <a:bodyPr/>
                    <a:lstStyle/>
                    <a:p>
                      <a:r>
                        <a:rPr lang="fr-FR" sz="1600" dirty="0"/>
                        <a:t>Cliquer dans la barre de formule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3306388"/>
                  </a:ext>
                </a:extLst>
              </a:tr>
              <a:tr h="723370">
                <a:tc>
                  <a:txBody>
                    <a:bodyPr/>
                    <a:lstStyle/>
                    <a:p>
                      <a:r>
                        <a:rPr lang="fr-FR" sz="1600" dirty="0"/>
                        <a:t>Double cliquer dans la cellule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49094768"/>
                  </a:ext>
                </a:extLst>
              </a:tr>
              <a:tr h="723370">
                <a:tc>
                  <a:txBody>
                    <a:bodyPr/>
                    <a:lstStyle/>
                    <a:p>
                      <a:r>
                        <a:rPr lang="fr-FR" sz="1600" dirty="0"/>
                        <a:t>Onglet révision </a:t>
                      </a:r>
                      <a:r>
                        <a:rPr lang="fr-FR" sz="1600" dirty="0">
                          <a:sym typeface="Wingdings" panose="05000000000000000000" pitchFamily="2" charset="2"/>
                        </a:rPr>
                        <a:t> Suivi des modifications</a:t>
                      </a:r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71897912"/>
                  </a:ext>
                </a:extLst>
              </a:tr>
            </a:tbl>
          </a:graphicData>
        </a:graphic>
      </p:graphicFrame>
    </p:spTree>
    <p:controls>
      <mc:AlternateContent xmlns:mc="http://schemas.openxmlformats.org/markup-compatibility/2006">
        <mc:Choice xmlns:v="urn:schemas-microsoft-com:vml" Requires="v">
          <p:control spid="2680" name="CheckBox2" r:id="rId2" imgW="171360" imgH="190440"/>
        </mc:Choice>
        <mc:Fallback>
          <p:control name="CheckBox2" r:id="rId2" imgW="171360" imgH="190440">
            <p:pic>
              <p:nvPicPr>
                <p:cNvPr id="9" name="CheckBox2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4031267" y="2611238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81" name="CheckBox3" r:id="rId3" imgW="171360" imgH="190440"/>
        </mc:Choice>
        <mc:Fallback>
          <p:control name="CheckBox3" r:id="rId3" imgW="171360" imgH="190440">
            <p:pic>
              <p:nvPicPr>
                <p:cNvPr id="10" name="CheckBox3"/>
                <p:cNvPicPr>
                  <a:picLocks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4578591" y="2605746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82" name="CheckBox4" r:id="rId4" imgW="171360" imgH="190440"/>
        </mc:Choice>
        <mc:Fallback>
          <p:control name="CheckBox4" r:id="rId4" imgW="171360" imgH="190440">
            <p:pic>
              <p:nvPicPr>
                <p:cNvPr id="11" name="CheckBox4"/>
                <p:cNvPicPr>
                  <a:picLocks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4031267" y="334646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83" name="CheckBox5" r:id="rId5" imgW="171360" imgH="190440"/>
        </mc:Choice>
        <mc:Fallback>
          <p:control name="CheckBox5" r:id="rId5" imgW="171360" imgH="190440">
            <p:pic>
              <p:nvPicPr>
                <p:cNvPr id="12" name="CheckBox5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4031267" y="4081684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84" name="CheckBox6" r:id="rId6" imgW="171360" imgH="190440"/>
        </mc:Choice>
        <mc:Fallback>
          <p:control name="CheckBox6" r:id="rId6" imgW="171360" imgH="190440">
            <p:pic>
              <p:nvPicPr>
                <p:cNvPr id="13" name="CheckBox6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4031267" y="4816907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85" name="CheckBox7" r:id="rId7" imgW="171360" imgH="190440"/>
        </mc:Choice>
        <mc:Fallback>
          <p:control name="CheckBox7" r:id="rId7" imgW="171360" imgH="190440">
            <p:pic>
              <p:nvPicPr>
                <p:cNvPr id="14" name="CheckBox7"/>
                <p:cNvPicPr>
                  <a:picLocks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4031267" y="555213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86" name="CheckBox8" r:id="rId8" imgW="171360" imgH="190440"/>
        </mc:Choice>
        <mc:Fallback>
          <p:control name="CheckBox8" r:id="rId8" imgW="171360" imgH="190440">
            <p:pic>
              <p:nvPicPr>
                <p:cNvPr id="15" name="CheckBox8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4578591" y="3342342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87" name="CheckBox9" r:id="rId9" imgW="171360" imgH="190440"/>
        </mc:Choice>
        <mc:Fallback>
          <p:control name="CheckBox9" r:id="rId9" imgW="171360" imgH="190440">
            <p:pic>
              <p:nvPicPr>
                <p:cNvPr id="16" name="CheckBox9"/>
                <p:cNvPicPr>
                  <a:picLocks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4578591" y="4815534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88" name="CheckBox10" r:id="rId10" imgW="171360" imgH="190440"/>
        </mc:Choice>
        <mc:Fallback>
          <p:control name="CheckBox10" r:id="rId10" imgW="171360" imgH="190440">
            <p:pic>
              <p:nvPicPr>
                <p:cNvPr id="17" name="CheckBox10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4578591" y="555213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89" name="CheckBox12" r:id="rId11" imgW="171360" imgH="190440"/>
        </mc:Choice>
        <mc:Fallback>
          <p:control name="CheckBox12" r:id="rId11" imgW="171360" imgH="190440">
            <p:pic>
              <p:nvPicPr>
                <p:cNvPr id="18" name="CheckBox12"/>
                <p:cNvPicPr>
                  <a:picLocks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4578591" y="4078938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9420286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Que produit en standard la poignée de recopie incrémentée lorsqu’on l’utilise sur ce type de données?	2/3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Saisir des données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Q5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Utiliser la recopie incrémentée</a:t>
            </a:r>
          </a:p>
        </p:txBody>
      </p:sp>
      <p:pic>
        <p:nvPicPr>
          <p:cNvPr id="23" name="Image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599" y="1897136"/>
            <a:ext cx="5448300" cy="228600"/>
          </a:xfrm>
          <a:prstGeom prst="rect">
            <a:avLst/>
          </a:prstGeom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599" y="2673562"/>
            <a:ext cx="5429250" cy="228600"/>
          </a:xfrm>
          <a:prstGeom prst="rect">
            <a:avLst/>
          </a:prstGeom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599" y="3479091"/>
            <a:ext cx="5448300" cy="228600"/>
          </a:xfrm>
          <a:prstGeom prst="rect">
            <a:avLst/>
          </a:prstGeom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599" y="4290509"/>
            <a:ext cx="7439025" cy="228600"/>
          </a:xfrm>
          <a:prstGeom prst="rect">
            <a:avLst/>
          </a:prstGeom>
        </p:spPr>
      </p:pic>
      <p:pic>
        <p:nvPicPr>
          <p:cNvPr id="28" name="Imag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599" y="5033365"/>
            <a:ext cx="7296150" cy="228600"/>
          </a:xfrm>
          <a:prstGeom prst="rect">
            <a:avLst/>
          </a:prstGeom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6836" y="5690497"/>
            <a:ext cx="5438775" cy="228600"/>
          </a:xfrm>
          <a:prstGeom prst="rect">
            <a:avLst/>
          </a:prstGeom>
        </p:spPr>
      </p:pic>
      <p:pic>
        <p:nvPicPr>
          <p:cNvPr id="31" name="Image 3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599" y="2188836"/>
            <a:ext cx="5581650" cy="2286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2" name="Image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599" y="2956447"/>
            <a:ext cx="5581650" cy="2286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3" name="Image 3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599" y="3778472"/>
            <a:ext cx="5581650" cy="2286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4" name="Image 3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599" y="4562820"/>
            <a:ext cx="7439025" cy="2286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5" name="Image 3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599" y="5292077"/>
            <a:ext cx="7258050" cy="2286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6" name="Image 3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2074" y="5949209"/>
            <a:ext cx="5438775" cy="2286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7" name="Image 3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1124" y="6596679"/>
            <a:ext cx="5429250" cy="2286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8" name="Image 3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599" y="6319053"/>
            <a:ext cx="5448300" cy="228600"/>
          </a:xfrm>
          <a:prstGeom prst="rect">
            <a:avLst/>
          </a:prstGeom>
        </p:spPr>
      </p:pic>
      <p:graphicFrame>
        <p:nvGraphicFramePr>
          <p:cNvPr id="39" name="Tableau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4419408"/>
              </p:ext>
            </p:extLst>
          </p:nvPr>
        </p:nvGraphicFramePr>
        <p:xfrm>
          <a:off x="553153" y="1843984"/>
          <a:ext cx="11390490" cy="4981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3736">
                  <a:extLst>
                    <a:ext uri="{9D8B030D-6E8A-4147-A177-3AD203B41FA5}">
                      <a16:colId xmlns:a16="http://schemas.microsoft.com/office/drawing/2014/main" val="2680103852"/>
                    </a:ext>
                  </a:extLst>
                </a:gridCol>
                <a:gridCol w="7766754">
                  <a:extLst>
                    <a:ext uri="{9D8B030D-6E8A-4147-A177-3AD203B41FA5}">
                      <a16:colId xmlns:a16="http://schemas.microsoft.com/office/drawing/2014/main" val="3167046174"/>
                    </a:ext>
                  </a:extLst>
                </a:gridCol>
              </a:tblGrid>
              <a:tr h="752577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3222945"/>
                  </a:ext>
                </a:extLst>
              </a:tr>
              <a:tr h="737838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5310139"/>
                  </a:ext>
                </a:extLst>
              </a:tr>
              <a:tr h="847962">
                <a:tc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0980198"/>
                  </a:ext>
                </a:extLst>
              </a:tr>
              <a:tr h="715813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5629136"/>
                  </a:ext>
                </a:extLst>
              </a:tr>
              <a:tr h="649738">
                <a:tc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5092594"/>
                  </a:ext>
                </a:extLst>
              </a:tr>
              <a:tr h="660750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5834182"/>
                  </a:ext>
                </a:extLst>
              </a:tr>
              <a:tr h="616617">
                <a:tc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0551891"/>
                  </a:ext>
                </a:extLst>
              </a:tr>
            </a:tbl>
          </a:graphicData>
        </a:graphic>
      </p:graphicFrame>
      <p:pic>
        <p:nvPicPr>
          <p:cNvPr id="7" name="Image 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874" y="2145838"/>
            <a:ext cx="1114425" cy="3619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62" y="2912383"/>
            <a:ext cx="1152525" cy="37147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62" y="3688453"/>
            <a:ext cx="1009650" cy="31432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62" y="4407373"/>
            <a:ext cx="1190625" cy="30480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62" y="5116768"/>
            <a:ext cx="1133475" cy="257175"/>
          </a:xfrm>
          <a:prstGeom prst="rect">
            <a:avLst/>
          </a:prstGeom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62" y="5778538"/>
            <a:ext cx="1704975" cy="285750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62" y="6468885"/>
            <a:ext cx="981075" cy="27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523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2.91667E-6 -1.85185E-6 L 0.68476 0.00764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32" y="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75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3.54167E-6 -1.85185E-6 L 0.68437 0.00671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19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2.91667E-6 1.85185E-6 L 0.68932 0.01018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466" y="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25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1.04167E-6 -4.81481E-6 L 0.82565 0.02223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276" y="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4.79167E-6 -4.81481E-6 L 0.81223 0.02639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612" y="1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75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2.70833E-6 4.07407E-6 L 0.61693 0.02453 " pathEditMode="relative" rAng="0" ptsTypes="AA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846" y="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4.79167E-6 4.07407E-6 L 0.68229 0.02013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115" y="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Le bouton contextuel qui apparait lors de la recopie incrémentée :	3/3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Saisir des données</a:t>
            </a:r>
          </a:p>
        </p:txBody>
      </p:sp>
      <p:graphicFrame>
        <p:nvGraphicFramePr>
          <p:cNvPr id="7" name="Espace réservé du contenu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9746497"/>
              </p:ext>
            </p:extLst>
          </p:nvPr>
        </p:nvGraphicFramePr>
        <p:xfrm>
          <a:off x="693232" y="3157188"/>
          <a:ext cx="10515600" cy="359975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39758">
                  <a:extLst>
                    <a:ext uri="{9D8B030D-6E8A-4147-A177-3AD203B41FA5}">
                      <a16:colId xmlns:a16="http://schemas.microsoft.com/office/drawing/2014/main" val="2661352717"/>
                    </a:ext>
                  </a:extLst>
                </a:gridCol>
                <a:gridCol w="1437921">
                  <a:extLst>
                    <a:ext uri="{9D8B030D-6E8A-4147-A177-3AD203B41FA5}">
                      <a16:colId xmlns:a16="http://schemas.microsoft.com/office/drawing/2014/main" val="706851548"/>
                    </a:ext>
                  </a:extLst>
                </a:gridCol>
                <a:gridCol w="1437921">
                  <a:extLst>
                    <a:ext uri="{9D8B030D-6E8A-4147-A177-3AD203B41FA5}">
                      <a16:colId xmlns:a16="http://schemas.microsoft.com/office/drawing/2014/main" val="2284297003"/>
                    </a:ext>
                  </a:extLst>
                </a:gridCol>
              </a:tblGrid>
              <a:tr h="327043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Vrai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Faux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97570410"/>
                  </a:ext>
                </a:extLst>
              </a:tr>
              <a:tr h="646799">
                <a:tc>
                  <a:txBody>
                    <a:bodyPr/>
                    <a:lstStyle/>
                    <a:p>
                      <a:r>
                        <a:rPr lang="fr-FR" dirty="0"/>
                        <a:t>Disparaît</a:t>
                      </a:r>
                      <a:r>
                        <a:rPr lang="fr-FR" baseline="0" dirty="0"/>
                        <a:t> lorsqu’on continue les manipulations dans Excel</a:t>
                      </a:r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98864111"/>
                  </a:ext>
                </a:extLst>
              </a:tr>
              <a:tr h="646799">
                <a:tc>
                  <a:txBody>
                    <a:bodyPr/>
                    <a:lstStyle/>
                    <a:p>
                      <a:r>
                        <a:rPr lang="fr-FR" dirty="0"/>
                        <a:t>Permet d’illustrer graphiquement la série sélectionnée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73507407"/>
                  </a:ext>
                </a:extLst>
              </a:tr>
              <a:tr h="646799">
                <a:tc>
                  <a:txBody>
                    <a:bodyPr/>
                    <a:lstStyle/>
                    <a:p>
                      <a:r>
                        <a:rPr lang="fr-FR" dirty="0"/>
                        <a:t>De modifier les options de recopie incrémentée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3306388"/>
                  </a:ext>
                </a:extLst>
              </a:tr>
              <a:tr h="646799">
                <a:tc>
                  <a:txBody>
                    <a:bodyPr/>
                    <a:lstStyle/>
                    <a:p>
                      <a:r>
                        <a:rPr lang="fr-FR" dirty="0"/>
                        <a:t>D’effacer le contenu de la sélection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49094768"/>
                  </a:ext>
                </a:extLst>
              </a:tr>
              <a:tr h="646799">
                <a:tc>
                  <a:txBody>
                    <a:bodyPr/>
                    <a:lstStyle/>
                    <a:p>
                      <a:r>
                        <a:rPr lang="fr-FR" dirty="0"/>
                        <a:t>De recopier la mise en forme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71897912"/>
                  </a:ext>
                </a:extLst>
              </a:tr>
            </a:tbl>
          </a:graphicData>
        </a:graphic>
      </p:graphicFrame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Q6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Utiliser la recopie incrémentée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857" y="1909088"/>
            <a:ext cx="7654521" cy="1127469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3654" name="CheckBox2" r:id="rId2" imgW="171360" imgH="190440"/>
        </mc:Choice>
        <mc:Fallback>
          <p:control name="CheckBox2" r:id="rId2" imgW="171360" imgH="190440">
            <p:pic>
              <p:nvPicPr>
                <p:cNvPr id="10" name="CheckBox2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9003804" y="3749286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655" name="CheckBox3" r:id="rId3" imgW="171360" imgH="190440"/>
        </mc:Choice>
        <mc:Fallback>
          <p:control name="CheckBox3" r:id="rId3" imgW="171360" imgH="190440">
            <p:pic>
              <p:nvPicPr>
                <p:cNvPr id="11" name="CheckBox3"/>
                <p:cNvPicPr>
                  <a:picLocks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10448875" y="3749286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656" name="CheckBox4" r:id="rId4" imgW="171360" imgH="190440"/>
        </mc:Choice>
        <mc:Fallback>
          <p:control name="CheckBox4" r:id="rId4" imgW="171360" imgH="190440">
            <p:pic>
              <p:nvPicPr>
                <p:cNvPr id="12" name="CheckBox4"/>
                <p:cNvPicPr>
                  <a:picLocks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9015863" y="437746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657" name="CheckBox5" r:id="rId5" imgW="171360" imgH="190440"/>
        </mc:Choice>
        <mc:Fallback>
          <p:control name="CheckBox5" r:id="rId5" imgW="171360" imgH="190440">
            <p:pic>
              <p:nvPicPr>
                <p:cNvPr id="13" name="CheckBox5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9015863" y="5005636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658" name="CheckBox6" r:id="rId6" imgW="171360" imgH="190440"/>
        </mc:Choice>
        <mc:Fallback>
          <p:control name="CheckBox6" r:id="rId6" imgW="171360" imgH="190440">
            <p:pic>
              <p:nvPicPr>
                <p:cNvPr id="14" name="CheckBox6"/>
                <p:cNvPicPr>
                  <a:picLocks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9015863" y="563381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659" name="CheckBox7" r:id="rId7" imgW="171360" imgH="190440"/>
        </mc:Choice>
        <mc:Fallback>
          <p:control name="CheckBox7" r:id="rId7" imgW="171360" imgH="190440">
            <p:pic>
              <p:nvPicPr>
                <p:cNvPr id="15" name="CheckBox7"/>
                <p:cNvPicPr>
                  <a:picLocks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10448875" y="6296868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660" name="CheckBox8" r:id="rId8" imgW="171360" imgH="190440"/>
        </mc:Choice>
        <mc:Fallback>
          <p:control name="CheckBox8" r:id="rId8" imgW="171360" imgH="190440">
            <p:pic>
              <p:nvPicPr>
                <p:cNvPr id="16" name="CheckBox8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0448875" y="437746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661" name="CheckBox9" r:id="rId9" imgW="171360" imgH="190440"/>
        </mc:Choice>
        <mc:Fallback>
          <p:control name="CheckBox9" r:id="rId9" imgW="171360" imgH="190440">
            <p:pic>
              <p:nvPicPr>
                <p:cNvPr id="17" name="CheckBox9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0448875" y="563381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662" name="CheckBox10" r:id="rId10" imgW="171360" imgH="190440"/>
        </mc:Choice>
        <mc:Fallback>
          <p:control name="CheckBox10" r:id="rId10" imgW="171360" imgH="190440">
            <p:pic>
              <p:nvPicPr>
                <p:cNvPr id="18" name="CheckBox10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9003804" y="6296868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663" name="CheckBox12" r:id="rId11" imgW="171360" imgH="190440"/>
        </mc:Choice>
        <mc:Fallback>
          <p:control name="CheckBox12" r:id="rId11" imgW="171360" imgH="190440">
            <p:pic>
              <p:nvPicPr>
                <p:cNvPr id="20" name="CheckBox12"/>
                <p:cNvPicPr>
                  <a:picLocks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10448875" y="5005636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4059102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Pour calculer en D6 la somme de cellules dispersées dans la feuille de calcul, il faut :	1/6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Calculer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838200" y="2053981"/>
            <a:ext cx="4384755" cy="4122981"/>
          </a:xfrm>
        </p:spPr>
        <p:txBody>
          <a:bodyPr>
            <a:normAutofit fontScale="92500" lnSpcReduction="10000"/>
          </a:bodyPr>
          <a:lstStyle/>
          <a:p>
            <a:r>
              <a:rPr lang="fr-FR" sz="2000" dirty="0"/>
              <a:t>Sélectionner les différentes cellules puis cliquer sur le bouton Somme automatique</a:t>
            </a:r>
            <a:br>
              <a:rPr lang="fr-FR" sz="2000" dirty="0"/>
            </a:br>
            <a:endParaRPr lang="fr-FR" sz="2000" dirty="0"/>
          </a:p>
          <a:p>
            <a:r>
              <a:rPr lang="fr-FR" sz="2000" u="sng" dirty="0"/>
              <a:t>Cliquer sur le bouton Somme automatique et sélectionner les différentes cellules à l’aide de la touche Ctrl</a:t>
            </a:r>
            <a:br>
              <a:rPr lang="fr-FR" sz="2000" u="sng" dirty="0"/>
            </a:br>
            <a:endParaRPr lang="fr-FR" sz="2000" u="sng" dirty="0"/>
          </a:p>
          <a:p>
            <a:r>
              <a:rPr lang="fr-FR" sz="2000" u="sng" dirty="0"/>
              <a:t>Cliquer sur le bouton Somme automatique, sélectionner la première cellule, taper ; sélectionner la cellule suivante, etc.</a:t>
            </a:r>
            <a:br>
              <a:rPr lang="fr-FR" sz="2000" u="sng" dirty="0"/>
            </a:br>
            <a:endParaRPr lang="fr-FR" sz="2000" u="sng" dirty="0"/>
          </a:p>
          <a:p>
            <a:r>
              <a:rPr lang="fr-FR" sz="2000" dirty="0"/>
              <a:t>Saisir B1+B3+A5+D2=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Q7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Les fonctions de base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2955" y="2548608"/>
            <a:ext cx="6838950" cy="3133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9850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La formule affichée en D7, une fois validée, affichera :	2/6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Calculer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838200" y="2053981"/>
            <a:ext cx="3641203" cy="4717209"/>
          </a:xfrm>
        </p:spPr>
        <p:txBody>
          <a:bodyPr>
            <a:normAutofit/>
          </a:bodyPr>
          <a:lstStyle/>
          <a:p>
            <a:r>
              <a:rPr lang="fr-FR" sz="2000" dirty="0"/>
              <a:t># VALEUR!</a:t>
            </a:r>
            <a:br>
              <a:rPr lang="fr-FR" sz="2000" dirty="0"/>
            </a:br>
            <a:endParaRPr lang="fr-FR" sz="2000" dirty="0"/>
          </a:p>
          <a:p>
            <a:r>
              <a:rPr lang="fr-FR" sz="2000" dirty="0"/>
              <a:t>4</a:t>
            </a:r>
            <a:br>
              <a:rPr lang="fr-FR" sz="2000" dirty="0"/>
            </a:br>
            <a:endParaRPr lang="fr-FR" sz="2000" dirty="0"/>
          </a:p>
          <a:p>
            <a:r>
              <a:rPr lang="fr-FR" sz="2000" u="sng" dirty="0"/>
              <a:t>2</a:t>
            </a:r>
            <a:br>
              <a:rPr lang="fr-FR" sz="2000" u="sng" dirty="0"/>
            </a:br>
            <a:endParaRPr lang="fr-FR" sz="2000" u="sng" dirty="0"/>
          </a:p>
          <a:p>
            <a:r>
              <a:rPr lang="fr-FR" sz="2000" dirty="0"/>
              <a:t>27 201</a:t>
            </a:r>
            <a:br>
              <a:rPr lang="fr-FR" sz="2000" dirty="0"/>
            </a:br>
            <a:endParaRPr lang="fr-FR" sz="2000" dirty="0"/>
          </a:p>
          <a:p>
            <a:r>
              <a:rPr lang="fr-FR" sz="2000" dirty="0"/>
              <a:t>13 601</a:t>
            </a:r>
            <a:br>
              <a:rPr lang="fr-FR" sz="2000" dirty="0"/>
            </a:br>
            <a:endParaRPr lang="fr-FR" sz="2000" dirty="0"/>
          </a:p>
          <a:p>
            <a:r>
              <a:rPr lang="fr-FR" sz="2000" dirty="0"/>
              <a:t>12 526</a:t>
            </a:r>
            <a:br>
              <a:rPr lang="fr-FR" sz="2000" dirty="0"/>
            </a:br>
            <a:endParaRPr lang="fr-FR" sz="2000" dirty="0"/>
          </a:p>
          <a:p>
            <a:r>
              <a:rPr lang="fr-FR" sz="2000" dirty="0"/>
              <a:t>14 675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Q8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Les fonctions de base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7841" y="2845722"/>
            <a:ext cx="6838950" cy="3133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243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Pour obtenir le pourcentage de variation qui figure en colonne G (principe de calcul ci-dessous), en G2 il faut utiliser :	3/6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Calculer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701272" y="3080256"/>
            <a:ext cx="9658070" cy="2923132"/>
          </a:xfrm>
        </p:spPr>
        <p:txBody>
          <a:bodyPr>
            <a:noAutofit/>
          </a:bodyPr>
          <a:lstStyle/>
          <a:p>
            <a:r>
              <a:rPr lang="fr-FR" sz="2000" dirty="0"/>
              <a:t>Onglet Formules </a:t>
            </a:r>
            <a:r>
              <a:rPr lang="fr-FR" sz="2000" dirty="0">
                <a:sym typeface="Wingdings" panose="05000000000000000000" pitchFamily="2" charset="2"/>
              </a:rPr>
              <a:t> Math et trigonométrie  Variation  saisir les paramètres </a:t>
            </a:r>
            <a:br>
              <a:rPr lang="fr-FR" sz="2000" dirty="0"/>
            </a:br>
            <a:endParaRPr lang="fr-FR" sz="2000" dirty="0"/>
          </a:p>
          <a:p>
            <a:r>
              <a:rPr lang="fr-FR" sz="2000" dirty="0"/>
              <a:t>=(B2-E2)/B2</a:t>
            </a:r>
            <a:br>
              <a:rPr lang="fr-FR" sz="2000" dirty="0"/>
            </a:br>
            <a:endParaRPr lang="fr-FR" sz="2000" dirty="0"/>
          </a:p>
          <a:p>
            <a:r>
              <a:rPr lang="fr-FR" sz="2000" u="sng" dirty="0"/>
              <a:t>=(E2-B2)/B2</a:t>
            </a:r>
            <a:br>
              <a:rPr lang="fr-FR" sz="2000" u="sng" dirty="0"/>
            </a:br>
            <a:endParaRPr lang="fr-FR" sz="2000" u="sng" dirty="0"/>
          </a:p>
          <a:p>
            <a:r>
              <a:rPr lang="fr-FR" sz="2000" dirty="0"/>
              <a:t>=E2-B2/B2</a:t>
            </a:r>
            <a:br>
              <a:rPr lang="fr-FR" sz="2000" dirty="0"/>
            </a:br>
            <a:endParaRPr lang="fr-FR" sz="200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Q9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Calculer avec les quatre opérations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5364865" y="2196867"/>
                <a:ext cx="5791200" cy="4965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1400" i="1" kern="1200">
                          <a:solidFill>
                            <a:srgbClr val="80808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% </m:t>
                      </m:r>
                      <m:r>
                        <a:rPr lang="fr-FR" sz="1400" i="1" kern="1200">
                          <a:solidFill>
                            <a:srgbClr val="80808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𝑣𝑎𝑟𝑖𝑎𝑡𝑖𝑜𝑛</m:t>
                      </m:r>
                      <m:r>
                        <a:rPr lang="fr-FR" sz="1400" i="1" kern="1200">
                          <a:solidFill>
                            <a:srgbClr val="80808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fr-FR" sz="1400" i="1" kern="1200">
                              <a:solidFill>
                                <a:srgbClr val="80808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fr-FR" sz="1400" i="1" kern="1200">
                              <a:solidFill>
                                <a:srgbClr val="80808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𝑉𝑎𝑙𝑒𝑢𝑟</m:t>
                          </m:r>
                          <m:r>
                            <a:rPr lang="fr-FR" sz="1400" i="1" kern="1200">
                              <a:solidFill>
                                <a:srgbClr val="80808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fr-FR" sz="1400" i="1" kern="1200">
                              <a:solidFill>
                                <a:srgbClr val="80808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𝑇𝑟𝑖𝑚𝑒𝑠𝑡𝑟𝑒</m:t>
                          </m:r>
                          <m:r>
                            <a:rPr lang="fr-FR" sz="1400" i="1" kern="1200">
                              <a:solidFill>
                                <a:srgbClr val="80808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 4−</m:t>
                          </m:r>
                          <m:r>
                            <a:rPr lang="fr-FR" sz="1400" i="1" kern="1200">
                              <a:solidFill>
                                <a:srgbClr val="80808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𝑉𝑎𝑙𝑒𝑢𝑟</m:t>
                          </m:r>
                          <m:r>
                            <a:rPr lang="fr-FR" sz="1400" i="1" kern="1200">
                              <a:solidFill>
                                <a:srgbClr val="80808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fr-FR" sz="1400" i="1" kern="1200">
                              <a:solidFill>
                                <a:srgbClr val="80808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𝑇𝑟𝑖𝑚𝑒𝑠𝑡𝑟𝑒</m:t>
                          </m:r>
                          <m:r>
                            <a:rPr lang="fr-FR" sz="1400" i="1" kern="1200">
                              <a:solidFill>
                                <a:srgbClr val="80808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 1</m:t>
                          </m:r>
                        </m:num>
                        <m:den>
                          <m:r>
                            <a:rPr lang="fr-FR" sz="1400" i="1" kern="1200">
                              <a:solidFill>
                                <a:srgbClr val="80808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𝑉𝑎𝑙𝑒𝑢𝑟</m:t>
                          </m:r>
                          <m:r>
                            <a:rPr lang="fr-FR" sz="1400" i="1" kern="1200">
                              <a:solidFill>
                                <a:srgbClr val="80808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fr-FR" sz="1400" i="1" kern="1200">
                              <a:solidFill>
                                <a:srgbClr val="80808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𝑇𝑟𝑖𝑚𝑒𝑠𝑡𝑟𝑒</m:t>
                          </m:r>
                          <m:r>
                            <a:rPr lang="fr-FR" sz="1400" i="1" kern="1200">
                              <a:solidFill>
                                <a:srgbClr val="80808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 1</m:t>
                          </m:r>
                        </m:den>
                      </m:f>
                      <m:r>
                        <a:rPr lang="fr-FR" sz="1400" i="1" kern="1200">
                          <a:solidFill>
                            <a:srgbClr val="80808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×100</m:t>
                      </m:r>
                    </m:oMath>
                  </m:oMathPara>
                </a14:m>
                <a:endParaRPr lang="fr-FR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4865" y="2196867"/>
                <a:ext cx="5791200" cy="496570"/>
              </a:xfrm>
              <a:prstGeom prst="rect">
                <a:avLst/>
              </a:prstGeom>
              <a:blipFill>
                <a:blip r:embed="rId2"/>
                <a:stretch>
                  <a:fillRect b="-2439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562" y="3950523"/>
            <a:ext cx="6391275" cy="178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380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Pour créer en B3 une formule qui puisse être recopiée horizontalement et verticalement il faut saisir :	4/6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Calculer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709874" y="2233914"/>
            <a:ext cx="4958748" cy="3518704"/>
          </a:xfrm>
        </p:spPr>
        <p:txBody>
          <a:bodyPr>
            <a:noAutofit/>
          </a:bodyPr>
          <a:lstStyle/>
          <a:p>
            <a:r>
              <a:rPr lang="fr-FR" dirty="0"/>
              <a:t>=A3*B2</a:t>
            </a:r>
            <a:br>
              <a:rPr lang="fr-FR" dirty="0"/>
            </a:br>
            <a:endParaRPr lang="fr-FR" dirty="0"/>
          </a:p>
          <a:p>
            <a:r>
              <a:rPr lang="fr-FR" dirty="0"/>
              <a:t>=A3*$B$2</a:t>
            </a:r>
            <a:br>
              <a:rPr lang="fr-FR" dirty="0"/>
            </a:br>
            <a:endParaRPr lang="fr-FR" dirty="0"/>
          </a:p>
          <a:p>
            <a:r>
              <a:rPr lang="fr-FR" dirty="0"/>
              <a:t>=A3*$B2</a:t>
            </a:r>
            <a:br>
              <a:rPr lang="fr-FR" dirty="0"/>
            </a:br>
            <a:endParaRPr lang="fr-FR" dirty="0"/>
          </a:p>
          <a:p>
            <a:r>
              <a:rPr lang="fr-FR" u="sng" dirty="0"/>
              <a:t>=$A3*B$2</a:t>
            </a:r>
            <a:br>
              <a:rPr lang="fr-FR" dirty="0"/>
            </a:br>
            <a:endParaRPr lang="fr-FR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Q10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Utiliser les références absolues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7649" y="2862503"/>
            <a:ext cx="6038850" cy="178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2833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Dans une cellule pour insérer la date du jour qui sera mise à jour automatiquement à chaque ouverture du classeur, il faut :	5/6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Calculer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709873" y="2233914"/>
            <a:ext cx="9360101" cy="3518704"/>
          </a:xfrm>
        </p:spPr>
        <p:txBody>
          <a:bodyPr>
            <a:noAutofit/>
          </a:bodyPr>
          <a:lstStyle/>
          <a:p>
            <a:r>
              <a:rPr lang="fr-FR" dirty="0"/>
              <a:t>Saisir =aujourd’hui()</a:t>
            </a:r>
            <a:br>
              <a:rPr lang="fr-FR" dirty="0"/>
            </a:br>
            <a:endParaRPr lang="fr-FR" dirty="0"/>
          </a:p>
          <a:p>
            <a:r>
              <a:rPr lang="fr-FR" u="sng" dirty="0"/>
              <a:t>Onglet Formules </a:t>
            </a:r>
            <a:r>
              <a:rPr lang="fr-FR" u="sng" dirty="0">
                <a:sym typeface="Wingdings" panose="05000000000000000000" pitchFamily="2" charset="2"/>
              </a:rPr>
              <a:t> </a:t>
            </a:r>
            <a:r>
              <a:rPr lang="fr-FR" u="sng" dirty="0" err="1">
                <a:sym typeface="Wingdings" panose="05000000000000000000" pitchFamily="2" charset="2"/>
              </a:rPr>
              <a:t>DateHeure</a:t>
            </a:r>
            <a:r>
              <a:rPr lang="fr-FR" u="sng" dirty="0">
                <a:sym typeface="Wingdings" panose="05000000000000000000" pitchFamily="2" charset="2"/>
              </a:rPr>
              <a:t>  </a:t>
            </a:r>
            <a:r>
              <a:rPr lang="fr-FR" u="sng" dirty="0" err="1">
                <a:sym typeface="Wingdings" panose="05000000000000000000" pitchFamily="2" charset="2"/>
              </a:rPr>
              <a:t>Aujourdhui</a:t>
            </a:r>
            <a:r>
              <a:rPr lang="fr-FR" u="sng" dirty="0">
                <a:sym typeface="Wingdings" panose="05000000000000000000" pitchFamily="2" charset="2"/>
              </a:rPr>
              <a:t> </a:t>
            </a:r>
            <a:br>
              <a:rPr lang="fr-FR" dirty="0"/>
            </a:br>
            <a:endParaRPr lang="fr-FR" dirty="0"/>
          </a:p>
          <a:p>
            <a:r>
              <a:rPr lang="fr-FR" dirty="0"/>
              <a:t>Saisir la date du jour</a:t>
            </a:r>
            <a:br>
              <a:rPr lang="fr-FR" dirty="0"/>
            </a:br>
            <a:endParaRPr lang="fr-FR" dirty="0"/>
          </a:p>
          <a:p>
            <a:r>
              <a:rPr lang="fr-FR" dirty="0"/>
              <a:t>Taper la combinaison de touches Ctrl + ;</a:t>
            </a:r>
            <a:br>
              <a:rPr lang="fr-FR" dirty="0"/>
            </a:br>
            <a:endParaRPr lang="fr-FR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Q11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Utiliser des fonctions</a:t>
            </a:r>
          </a:p>
        </p:txBody>
      </p:sp>
    </p:spTree>
    <p:extLst>
      <p:ext uri="{BB962C8B-B14F-4D97-AF65-F5344CB8AC3E}">
        <p14:creationId xmlns:p14="http://schemas.microsoft.com/office/powerpoint/2010/main" val="18580859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Pour que la colonne A contienne Monsieur ou Madame en fonction du contenu de la colonne I (sexe) il faut :	6/6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Calculer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177439" y="2625195"/>
            <a:ext cx="7542875" cy="3518704"/>
          </a:xfrm>
        </p:spPr>
        <p:txBody>
          <a:bodyPr>
            <a:noAutofit/>
          </a:bodyPr>
          <a:lstStyle/>
          <a:p>
            <a:r>
              <a:rPr lang="fr-FR" sz="2000" dirty="0"/>
              <a:t>Saisir =si(I2=</a:t>
            </a:r>
            <a:r>
              <a:rPr lang="fr-FR" sz="2000" dirty="0" err="1"/>
              <a:t>F;Madame;Monsieur</a:t>
            </a:r>
            <a:r>
              <a:rPr lang="fr-FR" sz="2000" dirty="0"/>
              <a:t>)</a:t>
            </a:r>
            <a:br>
              <a:rPr lang="fr-FR" sz="2000" dirty="0"/>
            </a:br>
            <a:endParaRPr lang="fr-FR" sz="2000" dirty="0"/>
          </a:p>
          <a:p>
            <a:r>
              <a:rPr lang="fr-FR" sz="2000" dirty="0"/>
              <a:t>Saisir =si(I2=</a:t>
            </a:r>
            <a:r>
              <a:rPr lang="fr-FR" sz="2000" dirty="0" err="1"/>
              <a:t>F;Monsieur;Madame</a:t>
            </a:r>
            <a:r>
              <a:rPr lang="fr-FR" sz="2000" dirty="0"/>
              <a:t>)</a:t>
            </a:r>
            <a:br>
              <a:rPr lang="fr-FR" sz="2000" dirty="0"/>
            </a:br>
            <a:endParaRPr lang="fr-FR" sz="2000" dirty="0"/>
          </a:p>
          <a:p>
            <a:r>
              <a:rPr lang="fr-FR" sz="2000" u="sng" dirty="0"/>
              <a:t>Saisir =si(I2="</a:t>
            </a:r>
            <a:r>
              <a:rPr lang="fr-FR" sz="2000" u="sng" dirty="0" err="1"/>
              <a:t>F";"Madame;"Monsieur</a:t>
            </a:r>
            <a:r>
              <a:rPr lang="fr-FR" sz="2000" u="sng" dirty="0"/>
              <a:t>")</a:t>
            </a:r>
            <a:br>
              <a:rPr lang="fr-FR" sz="2000" dirty="0"/>
            </a:br>
            <a:endParaRPr lang="fr-FR" sz="2000" dirty="0"/>
          </a:p>
          <a:p>
            <a:r>
              <a:rPr lang="fr-FR" sz="2000" dirty="0"/>
              <a:t>Saisir =si(I2="</a:t>
            </a:r>
            <a:r>
              <a:rPr lang="fr-FR" sz="2000" dirty="0" err="1"/>
              <a:t>F";"Monsieur";"Madame</a:t>
            </a:r>
            <a:r>
              <a:rPr lang="fr-FR" sz="2000" dirty="0"/>
              <a:t>")</a:t>
            </a:r>
            <a:br>
              <a:rPr lang="fr-FR" sz="2000" dirty="0"/>
            </a:br>
            <a:endParaRPr lang="fr-FR" sz="2000" dirty="0"/>
          </a:p>
          <a:p>
            <a:r>
              <a:rPr lang="fr-FR" sz="2000" dirty="0"/>
              <a:t>Onglet Formules </a:t>
            </a:r>
            <a:r>
              <a:rPr lang="fr-FR" sz="2000" dirty="0">
                <a:sym typeface="Wingdings" panose="05000000000000000000" pitchFamily="2" charset="2"/>
              </a:rPr>
              <a:t> Logiques  Si  saisir les paramètres</a:t>
            </a:r>
            <a:br>
              <a:rPr lang="fr-FR" sz="2000" dirty="0"/>
            </a:br>
            <a:endParaRPr lang="fr-FR" sz="200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Q12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Utiliser des fonctions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5930" y="2717636"/>
            <a:ext cx="6599016" cy="2474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1156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Pour mettre en forme le contenu de la sélection (colonne G) comme la colonne H (% et deux décimales) : 	1/3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Mettre en forme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838199" y="1825625"/>
            <a:ext cx="11083725" cy="4351338"/>
          </a:xfrm>
        </p:spPr>
        <p:txBody>
          <a:bodyPr>
            <a:normAutofit/>
          </a:bodyPr>
          <a:lstStyle/>
          <a:p>
            <a:r>
              <a:rPr lang="fr-FR" sz="2400" dirty="0"/>
              <a:t>Clic droit dans la sélection </a:t>
            </a:r>
            <a:r>
              <a:rPr lang="fr-FR" sz="2400" dirty="0">
                <a:sym typeface="Wingdings" panose="05000000000000000000" pitchFamily="2" charset="2"/>
              </a:rPr>
              <a:t> bouton %</a:t>
            </a:r>
            <a:br>
              <a:rPr lang="fr-FR" sz="2400" dirty="0">
                <a:sym typeface="Wingdings" panose="05000000000000000000" pitchFamily="2" charset="2"/>
              </a:rPr>
            </a:br>
            <a:endParaRPr lang="fr-FR" sz="2400" dirty="0">
              <a:sym typeface="Wingdings" panose="05000000000000000000" pitchFamily="2" charset="2"/>
            </a:endParaRPr>
          </a:p>
          <a:p>
            <a:r>
              <a:rPr lang="fr-FR" sz="2400" u="sng" dirty="0"/>
              <a:t>Onglet Accueil, groupe Nombre </a:t>
            </a:r>
            <a:r>
              <a:rPr lang="fr-FR" sz="2400" u="sng" dirty="0">
                <a:sym typeface="Wingdings" panose="05000000000000000000" pitchFamily="2" charset="2"/>
              </a:rPr>
              <a:t> bouton % puis deux fois bouton Ajouter une décimale</a:t>
            </a:r>
            <a:br>
              <a:rPr lang="fr-FR" sz="2400" u="sng" dirty="0">
                <a:sym typeface="Wingdings" panose="05000000000000000000" pitchFamily="2" charset="2"/>
              </a:rPr>
            </a:br>
            <a:endParaRPr lang="fr-FR" sz="2400" u="sng" dirty="0">
              <a:sym typeface="Wingdings" panose="05000000000000000000" pitchFamily="2" charset="2"/>
            </a:endParaRPr>
          </a:p>
          <a:p>
            <a:r>
              <a:rPr lang="fr-FR" sz="2400" u="sng" dirty="0"/>
              <a:t>Onglet Accueil, groupe Nombre </a:t>
            </a:r>
            <a:r>
              <a:rPr lang="fr-FR" sz="2400" u="sng" dirty="0">
                <a:sym typeface="Wingdings" panose="05000000000000000000" pitchFamily="2" charset="2"/>
              </a:rPr>
              <a:t> Dans liste déroulante, choisir Pourcentage</a:t>
            </a:r>
            <a:br>
              <a:rPr lang="fr-FR" sz="2400" dirty="0">
                <a:sym typeface="Wingdings" panose="05000000000000000000" pitchFamily="2" charset="2"/>
              </a:rPr>
            </a:br>
            <a:endParaRPr lang="fr-FR" sz="2400" dirty="0">
              <a:sym typeface="Wingdings" panose="05000000000000000000" pitchFamily="2" charset="2"/>
            </a:endParaRPr>
          </a:p>
          <a:p>
            <a:r>
              <a:rPr lang="fr-FR" sz="2400" dirty="0">
                <a:sym typeface="Wingdings" panose="05000000000000000000" pitchFamily="2" charset="2"/>
              </a:rPr>
              <a:t>Corriger la formule,</a:t>
            </a:r>
            <a:br>
              <a:rPr lang="fr-FR" sz="2400" dirty="0">
                <a:sym typeface="Wingdings" panose="05000000000000000000" pitchFamily="2" charset="2"/>
              </a:rPr>
            </a:br>
            <a:r>
              <a:rPr lang="fr-FR" sz="2400" dirty="0">
                <a:sym typeface="Wingdings" panose="05000000000000000000" pitchFamily="2" charset="2"/>
              </a:rPr>
              <a:t> ajouter *100</a:t>
            </a:r>
            <a:endParaRPr lang="fr-FR" sz="240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Q13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Mettre un numérique en forme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47" y="4097438"/>
            <a:ext cx="7361499" cy="2760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5765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>
          <a:xfrm>
            <a:off x="1658937" y="1424285"/>
            <a:ext cx="9694861" cy="491526"/>
          </a:xfrm>
        </p:spPr>
        <p:txBody>
          <a:bodyPr/>
          <a:lstStyle/>
          <a:p>
            <a:r>
              <a:rPr lang="fr-FR" dirty="0"/>
              <a:t>Quelles sont les opérations nécessaire pour que le texte "Statistiques trimestrielles"  (saisi en A1) soit positionné comme dans la fenêtre ci-dessous? 	2/3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Mettre en forme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Q14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Insérer et centrer un titre au-dessus d'une plage de données</a:t>
            </a: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6561" y="2733498"/>
            <a:ext cx="7110714" cy="2666518"/>
          </a:xfrm>
          <a:prstGeom prst="rect">
            <a:avLst/>
          </a:prstGeom>
        </p:spPr>
      </p:pic>
      <p:graphicFrame>
        <p:nvGraphicFramePr>
          <p:cNvPr id="11" name="Espace réservé du contenu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86532943"/>
              </p:ext>
            </p:extLst>
          </p:nvPr>
        </p:nvGraphicFramePr>
        <p:xfrm>
          <a:off x="111678" y="2070906"/>
          <a:ext cx="4865436" cy="45251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52919">
                  <a:extLst>
                    <a:ext uri="{9D8B030D-6E8A-4147-A177-3AD203B41FA5}">
                      <a16:colId xmlns:a16="http://schemas.microsoft.com/office/drawing/2014/main" val="2661352717"/>
                    </a:ext>
                  </a:extLst>
                </a:gridCol>
                <a:gridCol w="312517">
                  <a:extLst>
                    <a:ext uri="{9D8B030D-6E8A-4147-A177-3AD203B41FA5}">
                      <a16:colId xmlns:a16="http://schemas.microsoft.com/office/drawing/2014/main" val="706851548"/>
                    </a:ext>
                  </a:extLst>
                </a:gridCol>
              </a:tblGrid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Modifier la hauteur de ligne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97570410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Fusionner et centrer la</a:t>
                      </a:r>
                      <a:r>
                        <a:rPr lang="fr-FR" sz="1600" baseline="0" dirty="0"/>
                        <a:t> plage A1:F1</a:t>
                      </a:r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98864111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Renvoyer à la ligne automatiquement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73507407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/>
                        <a:t>Centrer verticalement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65134462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Copier/Coller une ligne vide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3306388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Saisir le texte en A1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49094768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Insérer une ligne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71897912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Onglet Affichage </a:t>
                      </a:r>
                      <a:r>
                        <a:rPr lang="fr-FR" sz="1600" dirty="0">
                          <a:sym typeface="Wingdings" panose="05000000000000000000" pitchFamily="2" charset="2"/>
                        </a:rPr>
                        <a:t> En-têtes</a:t>
                      </a:r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71174102"/>
                  </a:ext>
                </a:extLst>
              </a:tr>
            </a:tbl>
          </a:graphicData>
        </a:graphic>
      </p:graphicFrame>
    </p:spTree>
    <p:controls>
      <mc:AlternateContent xmlns:mc="http://schemas.openxmlformats.org/markup-compatibility/2006">
        <mc:Choice xmlns:v="urn:schemas-microsoft-com:vml" Requires="v">
          <p:control spid="4415" name="CheckBox2" r:id="rId2" imgW="171360" imgH="190440"/>
        </mc:Choice>
        <mc:Fallback>
          <p:control name="CheckBox2" r:id="rId2" imgW="171360" imgH="190440">
            <p:pic>
              <p:nvPicPr>
                <p:cNvPr id="12" name="CheckBox2"/>
                <p:cNvPicPr>
                  <a:picLocks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4737414" y="2286825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416" name="CheckBox4" r:id="rId3" imgW="171360" imgH="190440"/>
        </mc:Choice>
        <mc:Fallback>
          <p:control name="CheckBox4" r:id="rId3" imgW="171360" imgH="190440">
            <p:pic>
              <p:nvPicPr>
                <p:cNvPr id="14" name="CheckBox4"/>
                <p:cNvPicPr>
                  <a:picLocks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4737414" y="4532553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417" name="CheckBox5" r:id="rId4" imgW="171360" imgH="190440"/>
        </mc:Choice>
        <mc:Fallback>
          <p:control name="CheckBox5" r:id="rId4" imgW="171360" imgH="190440">
            <p:pic>
              <p:nvPicPr>
                <p:cNvPr id="15" name="CheckBox5"/>
                <p:cNvPicPr>
                  <a:picLocks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4737414" y="5655417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418" name="CheckBox7" r:id="rId5" imgW="171360" imgH="190440"/>
        </mc:Choice>
        <mc:Fallback>
          <p:control name="CheckBox7" r:id="rId5" imgW="171360" imgH="190440">
            <p:pic>
              <p:nvPicPr>
                <p:cNvPr id="17" name="CheckBox7"/>
                <p:cNvPicPr>
                  <a:picLocks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4737414" y="3409689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419" name="CheckBox1" r:id="rId6" imgW="171360" imgH="190440"/>
        </mc:Choice>
        <mc:Fallback>
          <p:control name="CheckBox1" r:id="rId6" imgW="171360" imgH="190440">
            <p:pic>
              <p:nvPicPr>
                <p:cNvPr id="22" name="CheckBox1"/>
                <p:cNvPicPr>
                  <a:picLocks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4737414" y="2848257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420" name="CheckBox3" r:id="rId7" imgW="171360" imgH="190440"/>
        </mc:Choice>
        <mc:Fallback>
          <p:control name="CheckBox3" r:id="rId7" imgW="171360" imgH="190440">
            <p:pic>
              <p:nvPicPr>
                <p:cNvPr id="23" name="CheckBox3"/>
                <p:cNvPicPr>
                  <a:picLocks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4737414" y="5093985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421" name="CheckBox8" r:id="rId8" imgW="171360" imgH="190440"/>
        </mc:Choice>
        <mc:Fallback>
          <p:control name="CheckBox8" r:id="rId8" imgW="171360" imgH="190440">
            <p:pic>
              <p:nvPicPr>
                <p:cNvPr id="24" name="CheckBox8"/>
                <p:cNvPicPr>
                  <a:picLocks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4737414" y="397112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422" name="CheckBox9" r:id="rId9" imgW="171360" imgH="190440"/>
        </mc:Choice>
        <mc:Fallback>
          <p:control name="CheckBox9" r:id="rId9" imgW="171360" imgH="190440">
            <p:pic>
              <p:nvPicPr>
                <p:cNvPr id="25" name="CheckBox9"/>
                <p:cNvPicPr>
                  <a:picLocks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4737414" y="621685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4644195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>
          <a:xfrm>
            <a:off x="1658937" y="1424285"/>
            <a:ext cx="9694861" cy="531837"/>
          </a:xfrm>
        </p:spPr>
        <p:txBody>
          <a:bodyPr/>
          <a:lstStyle/>
          <a:p>
            <a:r>
              <a:rPr lang="fr-FR" dirty="0"/>
              <a:t>Dans le tableau ci-dessous les valeurs supérieures aux ventes moyennes sont colorées en vert, comment effectuer cette mise en forme le plus efficacement possible ? 	3/3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Mettre en forme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328913" y="2200056"/>
            <a:ext cx="11511988" cy="4351338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fr-FR" sz="2000" dirty="0"/>
              <a:t>Faire une sélection dispersée des cellules supérieures à la moyenne, cliquer sur le bouton Couleur de remplissage et choisir la couleur</a:t>
            </a:r>
          </a:p>
          <a:p>
            <a:pPr>
              <a:spcAft>
                <a:spcPts val="600"/>
              </a:spcAft>
            </a:pPr>
            <a:r>
              <a:rPr lang="fr-FR" sz="2000" dirty="0"/>
              <a:t>Sélectionner une première cellule supérieure à la moyenne, cliquer sur le bouton Couleur de remplissage et choisir la couleur, double-cliquer sur le bouton reproduire le mise en forme et colorer les autres cellules</a:t>
            </a:r>
          </a:p>
          <a:p>
            <a:pPr>
              <a:spcAft>
                <a:spcPts val="600"/>
              </a:spcAft>
            </a:pPr>
            <a:r>
              <a:rPr lang="fr-FR" sz="2000" u="sng" dirty="0"/>
              <a:t>Activer la commande Mise en forme conditionnelle, Règles des valeurs plus/moins élevées, Supérieures à la moyenne, choisir la couleur</a:t>
            </a:r>
          </a:p>
          <a:p>
            <a:pPr>
              <a:spcAft>
                <a:spcPts val="600"/>
              </a:spcAft>
            </a:pPr>
            <a:r>
              <a:rPr lang="fr-FR" sz="2000" dirty="0"/>
              <a:t>Faire une sélection dispersée des cellules </a:t>
            </a:r>
            <a:br>
              <a:rPr lang="fr-FR" sz="2000" dirty="0"/>
            </a:br>
            <a:r>
              <a:rPr lang="fr-FR" sz="2000" dirty="0"/>
              <a:t>supérieures à la moyenne, commande </a:t>
            </a:r>
            <a:br>
              <a:rPr lang="fr-FR" sz="2000" dirty="0"/>
            </a:br>
            <a:r>
              <a:rPr lang="fr-FR" sz="2000" dirty="0"/>
              <a:t>Style des cellules, choisir la couleur</a:t>
            </a:r>
          </a:p>
          <a:p>
            <a:pPr>
              <a:spcAft>
                <a:spcPts val="600"/>
              </a:spcAft>
            </a:pPr>
            <a:endParaRPr lang="fr-FR" sz="200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Q15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Utiliser la mise en forme conditionnelle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829" y="4155311"/>
            <a:ext cx="7207171" cy="2702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3772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L'affichage mise en page permet, directement dans la feuille de calcul, de :	1/3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Mettre en page et imprimer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Q16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Modifier la mise en page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563" y="2550307"/>
            <a:ext cx="7535437" cy="3014175"/>
          </a:xfrm>
          <a:prstGeom prst="rect">
            <a:avLst/>
          </a:prstGeom>
        </p:spPr>
      </p:pic>
      <p:graphicFrame>
        <p:nvGraphicFramePr>
          <p:cNvPr id="9" name="Espace réservé du contenu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63117100"/>
              </p:ext>
            </p:extLst>
          </p:nvPr>
        </p:nvGraphicFramePr>
        <p:xfrm>
          <a:off x="111678" y="2070906"/>
          <a:ext cx="4460323" cy="39729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44907">
                  <a:extLst>
                    <a:ext uri="{9D8B030D-6E8A-4147-A177-3AD203B41FA5}">
                      <a16:colId xmlns:a16="http://schemas.microsoft.com/office/drawing/2014/main" val="2661352717"/>
                    </a:ext>
                  </a:extLst>
                </a:gridCol>
                <a:gridCol w="507708">
                  <a:extLst>
                    <a:ext uri="{9D8B030D-6E8A-4147-A177-3AD203B41FA5}">
                      <a16:colId xmlns:a16="http://schemas.microsoft.com/office/drawing/2014/main" val="706851548"/>
                    </a:ext>
                  </a:extLst>
                </a:gridCol>
                <a:gridCol w="507708">
                  <a:extLst>
                    <a:ext uri="{9D8B030D-6E8A-4147-A177-3AD203B41FA5}">
                      <a16:colId xmlns:a16="http://schemas.microsoft.com/office/drawing/2014/main" val="2821338702"/>
                    </a:ext>
                  </a:extLst>
                </a:gridCol>
              </a:tblGrid>
              <a:tr h="565643"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/>
                        <a:t>Vrai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/>
                        <a:t>Faux</a:t>
                      </a:r>
                    </a:p>
                  </a:txBody>
                  <a:tcPr marL="36000" marR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97570410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D'ajuster la taille du tableau à une page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98864111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De modifier les marges de la page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73507407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/>
                        <a:t>De saisir un en-tête ou un pied de page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65134462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De répéter les intitulés de ligne ou de colonne sur plusieurs pages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3306388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De modifier le contenu d'une cellule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49094768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De modifier la hauteur des lignes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71897912"/>
                  </a:ext>
                </a:extLst>
              </a:tr>
            </a:tbl>
          </a:graphicData>
        </a:graphic>
      </p:graphicFrame>
    </p:spTree>
    <p:controls>
      <mc:AlternateContent xmlns:mc="http://schemas.openxmlformats.org/markup-compatibility/2006">
        <mc:Choice xmlns:v="urn:schemas-microsoft-com:vml" Requires="v">
          <p:control spid="5510" name="CheckBox4" r:id="rId2" imgW="171360" imgH="190440"/>
        </mc:Choice>
        <mc:Fallback>
          <p:control name="CheckBox4" r:id="rId2" imgW="171360" imgH="190440">
            <p:pic>
              <p:nvPicPr>
                <p:cNvPr id="11" name="CheckBox4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3726368" y="4532553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511" name="CheckBox5" r:id="rId3" imgW="171360" imgH="190440"/>
        </mc:Choice>
        <mc:Fallback>
          <p:control name="CheckBox5" r:id="rId3" imgW="171360" imgH="190440">
            <p:pic>
              <p:nvPicPr>
                <p:cNvPr id="12" name="CheckBox5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3726368" y="5655417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512" name="CheckBox7" r:id="rId4" imgW="171360" imgH="190440"/>
        </mc:Choice>
        <mc:Fallback>
          <p:control name="CheckBox7" r:id="rId4" imgW="171360" imgH="190440">
            <p:pic>
              <p:nvPicPr>
                <p:cNvPr id="13" name="CheckBox7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4239902" y="3376579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513" name="CheckBox1" r:id="rId5" imgW="171360" imgH="190440"/>
        </mc:Choice>
        <mc:Fallback>
          <p:control name="CheckBox1" r:id="rId5" imgW="171360" imgH="190440">
            <p:pic>
              <p:nvPicPr>
                <p:cNvPr id="14" name="CheckBox1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3726368" y="3409687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514" name="CheckBox3" r:id="rId6" imgW="171360" imgH="190440"/>
        </mc:Choice>
        <mc:Fallback>
          <p:control name="CheckBox3" r:id="rId6" imgW="171360" imgH="190440">
            <p:pic>
              <p:nvPicPr>
                <p:cNvPr id="15" name="CheckBox3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3726368" y="5093985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515" name="CheckBox8" r:id="rId7" imgW="171360" imgH="190440"/>
        </mc:Choice>
        <mc:Fallback>
          <p:control name="CheckBox8" r:id="rId7" imgW="171360" imgH="190440">
            <p:pic>
              <p:nvPicPr>
                <p:cNvPr id="16" name="CheckBox8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3726368" y="397112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516" name="CheckBox9" r:id="rId8" imgW="171360" imgH="190440"/>
        </mc:Choice>
        <mc:Fallback>
          <p:control name="CheckBox9" r:id="rId8" imgW="171360" imgH="190440">
            <p:pic>
              <p:nvPicPr>
                <p:cNvPr id="17" name="CheckBox9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4239902" y="5649723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517" name="CheckBox10" r:id="rId9" imgW="171360" imgH="190440"/>
        </mc:Choice>
        <mc:Fallback>
          <p:control name="CheckBox10" r:id="rId9" imgW="171360" imgH="190440">
            <p:pic>
              <p:nvPicPr>
                <p:cNvPr id="20" name="CheckBox10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4239902" y="397112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518" name="CheckBox12" r:id="rId10" imgW="171360" imgH="190440"/>
        </mc:Choice>
        <mc:Fallback>
          <p:control name="CheckBox12" r:id="rId10" imgW="171360" imgH="190440">
            <p:pic>
              <p:nvPicPr>
                <p:cNvPr id="22" name="CheckBox12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3726368" y="2848255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519" name="CheckBox13" r:id="rId11" imgW="171360" imgH="190440"/>
        </mc:Choice>
        <mc:Fallback>
          <p:control name="CheckBox13" r:id="rId11" imgW="171360" imgH="190440">
            <p:pic>
              <p:nvPicPr>
                <p:cNvPr id="23" name="CheckBox13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4239902" y="2848224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520" name="CheckBox15" r:id="rId12" imgW="171360" imgH="190440"/>
        </mc:Choice>
        <mc:Fallback>
          <p:control name="CheckBox15" r:id="rId12" imgW="171360" imgH="190440">
            <p:pic>
              <p:nvPicPr>
                <p:cNvPr id="25" name="CheckBox15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4239902" y="4532552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521" name="CheckBox16" r:id="rId13" imgW="171360" imgH="190440"/>
        </mc:Choice>
        <mc:Fallback>
          <p:control name="CheckBox16" r:id="rId13" imgW="171360" imgH="190440">
            <p:pic>
              <p:nvPicPr>
                <p:cNvPr id="26" name="CheckBox16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4239902" y="5091356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0984805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L'aperçu avant impression :	2/3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Mettre en page et imprimer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Q17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Utiliser l'aperçu avant impression</a:t>
            </a:r>
          </a:p>
        </p:txBody>
      </p:sp>
      <p:graphicFrame>
        <p:nvGraphicFramePr>
          <p:cNvPr id="9" name="Espace réservé du contenu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4212902"/>
              </p:ext>
            </p:extLst>
          </p:nvPr>
        </p:nvGraphicFramePr>
        <p:xfrm>
          <a:off x="111678" y="2070906"/>
          <a:ext cx="6735172" cy="39729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201874">
                  <a:extLst>
                    <a:ext uri="{9D8B030D-6E8A-4147-A177-3AD203B41FA5}">
                      <a16:colId xmlns:a16="http://schemas.microsoft.com/office/drawing/2014/main" val="2661352717"/>
                    </a:ext>
                  </a:extLst>
                </a:gridCol>
                <a:gridCol w="766649">
                  <a:extLst>
                    <a:ext uri="{9D8B030D-6E8A-4147-A177-3AD203B41FA5}">
                      <a16:colId xmlns:a16="http://schemas.microsoft.com/office/drawing/2014/main" val="706851548"/>
                    </a:ext>
                  </a:extLst>
                </a:gridCol>
                <a:gridCol w="766649">
                  <a:extLst>
                    <a:ext uri="{9D8B030D-6E8A-4147-A177-3AD203B41FA5}">
                      <a16:colId xmlns:a16="http://schemas.microsoft.com/office/drawing/2014/main" val="2821338702"/>
                    </a:ext>
                  </a:extLst>
                </a:gridCol>
              </a:tblGrid>
              <a:tr h="565643"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/>
                        <a:t>Vrai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/>
                        <a:t>Faux</a:t>
                      </a:r>
                    </a:p>
                  </a:txBody>
                  <a:tcPr marL="36000" marR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97570410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S'affiche à partir de l'onglet Affichage </a:t>
                      </a:r>
                      <a:r>
                        <a:rPr lang="fr-FR" sz="1600" dirty="0">
                          <a:sym typeface="Wingdings" panose="05000000000000000000" pitchFamily="2" charset="2"/>
                        </a:rPr>
                        <a:t> Zoom</a:t>
                      </a:r>
                      <a:r>
                        <a:rPr lang="fr-FR" sz="1600" baseline="0" dirty="0">
                          <a:sym typeface="Wingdings" panose="05000000000000000000" pitchFamily="2" charset="2"/>
                        </a:rPr>
                        <a:t> sur la sélection</a:t>
                      </a:r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98864111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S'affiche à partir de l'onglet Fichier </a:t>
                      </a:r>
                      <a:r>
                        <a:rPr lang="fr-FR" sz="1600" dirty="0">
                          <a:sym typeface="Wingdings" panose="05000000000000000000" pitchFamily="2" charset="2"/>
                        </a:rPr>
                        <a:t> Imprimer</a:t>
                      </a:r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73507407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/>
                        <a:t>Permet d'afficher et de modifier les marges de la page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65134462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Permet de corriger le contenu des cellules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3306388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Permet de modifier la largeur des colonnes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49094768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Permet de modifier l'en-tête ou le pied de page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71897912"/>
                  </a:ext>
                </a:extLst>
              </a:tr>
            </a:tbl>
          </a:graphicData>
        </a:graphic>
      </p:graphicFrame>
      <p:pic>
        <p:nvPicPr>
          <p:cNvPr id="4" name="Image 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9168" y="2571332"/>
            <a:ext cx="4772025" cy="2990850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6494" name="CheckBox4" r:id="rId2" imgW="171360" imgH="190440"/>
        </mc:Choice>
        <mc:Fallback>
          <p:control name="CheckBox4" r:id="rId2" imgW="171360" imgH="190440">
            <p:pic>
              <p:nvPicPr>
                <p:cNvPr id="11" name="CheckBox4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5644355" y="4532553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495" name="CheckBox5" r:id="rId3" imgW="171360" imgH="190440"/>
        </mc:Choice>
        <mc:Fallback>
          <p:control name="CheckBox5" r:id="rId3" imgW="171360" imgH="190440">
            <p:pic>
              <p:nvPicPr>
                <p:cNvPr id="12" name="CheckBox5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6372577" y="5655417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496" name="CheckBox7" r:id="rId4" imgW="171360" imgH="190440"/>
        </mc:Choice>
        <mc:Fallback>
          <p:control name="CheckBox7" r:id="rId4" imgW="171360" imgH="190440">
            <p:pic>
              <p:nvPicPr>
                <p:cNvPr id="13" name="CheckBox7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6347456" y="3376579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497" name="CheckBox1" r:id="rId5" imgW="171360" imgH="190440"/>
        </mc:Choice>
        <mc:Fallback>
          <p:control name="CheckBox1" r:id="rId5" imgW="171360" imgH="190440">
            <p:pic>
              <p:nvPicPr>
                <p:cNvPr id="14" name="CheckBox1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5644355" y="3409687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498" name="CheckBox3" r:id="rId6" imgW="171360" imgH="190440"/>
        </mc:Choice>
        <mc:Fallback>
          <p:control name="CheckBox3" r:id="rId6" imgW="171360" imgH="190440">
            <p:pic>
              <p:nvPicPr>
                <p:cNvPr id="15" name="CheckBox3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5644355" y="5093985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499" name="CheckBox8" r:id="rId7" imgW="171360" imgH="190440"/>
        </mc:Choice>
        <mc:Fallback>
          <p:control name="CheckBox8" r:id="rId7" imgW="171360" imgH="190440">
            <p:pic>
              <p:nvPicPr>
                <p:cNvPr id="16" name="CheckBox8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5644355" y="397112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500" name="CheckBox9" r:id="rId8" imgW="171360" imgH="190440"/>
        </mc:Choice>
        <mc:Fallback>
          <p:control name="CheckBox9" r:id="rId8" imgW="171360" imgH="190440">
            <p:pic>
              <p:nvPicPr>
                <p:cNvPr id="17" name="CheckBox9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5644355" y="5642444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501" name="CheckBox10" r:id="rId9" imgW="171360" imgH="190440"/>
        </mc:Choice>
        <mc:Fallback>
          <p:control name="CheckBox10" r:id="rId9" imgW="171360" imgH="190440">
            <p:pic>
              <p:nvPicPr>
                <p:cNvPr id="20" name="CheckBox10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6347456" y="397112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502" name="CheckBox12" r:id="rId10" imgW="171360" imgH="190440"/>
        </mc:Choice>
        <mc:Fallback>
          <p:control name="CheckBox12" r:id="rId10" imgW="171360" imgH="190440">
            <p:pic>
              <p:nvPicPr>
                <p:cNvPr id="22" name="CheckBox12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5644355" y="2848255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503" name="CheckBox13" r:id="rId11" imgW="171360" imgH="190440"/>
        </mc:Choice>
        <mc:Fallback>
          <p:control name="CheckBox13" r:id="rId11" imgW="171360" imgH="190440">
            <p:pic>
              <p:nvPicPr>
                <p:cNvPr id="23" name="CheckBox13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6347456" y="2848224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504" name="CheckBox15" r:id="rId12" imgW="171360" imgH="190440"/>
        </mc:Choice>
        <mc:Fallback>
          <p:control name="CheckBox15" r:id="rId12" imgW="171360" imgH="190440">
            <p:pic>
              <p:nvPicPr>
                <p:cNvPr id="25" name="CheckBox15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6347456" y="4532552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505" name="CheckBox16" r:id="rId13" imgW="171360" imgH="190440"/>
        </mc:Choice>
        <mc:Fallback>
          <p:control name="CheckBox16" r:id="rId13" imgW="171360" imgH="190440">
            <p:pic>
              <p:nvPicPr>
                <p:cNvPr id="26" name="CheckBox16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6347456" y="5091356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7913733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Pour n'imprimer qu'une partie sélectionnée d'une plage de données, il faut :	3/3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Mettre en page et imprimer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Q18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Imprimer</a:t>
            </a:r>
          </a:p>
        </p:txBody>
      </p:sp>
      <p:sp>
        <p:nvSpPr>
          <p:cNvPr id="21" name="Espace réservé du contenu 3"/>
          <p:cNvSpPr>
            <a:spLocks noGrp="1"/>
          </p:cNvSpPr>
          <p:nvPr>
            <p:ph idx="1"/>
          </p:nvPr>
        </p:nvSpPr>
        <p:spPr>
          <a:xfrm>
            <a:off x="328913" y="2200056"/>
            <a:ext cx="11511988" cy="4351338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  <a:spcAft>
                <a:spcPts val="600"/>
              </a:spcAft>
            </a:pPr>
            <a:r>
              <a:rPr lang="fr-FR" sz="2400" dirty="0"/>
              <a:t>Cliquer sur le bouton Impression rapide</a:t>
            </a:r>
          </a:p>
          <a:p>
            <a:pPr>
              <a:lnSpc>
                <a:spcPct val="200000"/>
              </a:lnSpc>
              <a:spcAft>
                <a:spcPts val="600"/>
              </a:spcAft>
            </a:pPr>
            <a:r>
              <a:rPr lang="fr-FR" sz="2400" dirty="0"/>
              <a:t>Sur l'onglet Fichier </a:t>
            </a:r>
            <a:r>
              <a:rPr lang="fr-FR" sz="2400" dirty="0">
                <a:sym typeface="Wingdings" panose="05000000000000000000" pitchFamily="2" charset="2"/>
              </a:rPr>
              <a:t> Imprimer, dans la zone Paramètres, indiquer la page début et la page fin</a:t>
            </a:r>
          </a:p>
          <a:p>
            <a:pPr>
              <a:lnSpc>
                <a:spcPct val="200000"/>
              </a:lnSpc>
              <a:spcAft>
                <a:spcPts val="600"/>
              </a:spcAft>
            </a:pPr>
            <a:r>
              <a:rPr lang="fr-FR" sz="2400" u="sng" dirty="0"/>
              <a:t>Sur l'onglet Fichier </a:t>
            </a:r>
            <a:r>
              <a:rPr lang="fr-FR" sz="2400" u="sng" dirty="0">
                <a:sym typeface="Wingdings" panose="05000000000000000000" pitchFamily="2" charset="2"/>
              </a:rPr>
              <a:t> Imprimer, dans la zone Paramètres, choisir Imprimer la sélection</a:t>
            </a:r>
          </a:p>
          <a:p>
            <a:pPr>
              <a:lnSpc>
                <a:spcPct val="200000"/>
              </a:lnSpc>
              <a:spcAft>
                <a:spcPts val="600"/>
              </a:spcAft>
            </a:pPr>
            <a:r>
              <a:rPr lang="fr-FR" sz="2400" dirty="0">
                <a:sym typeface="Wingdings" panose="05000000000000000000" pitchFamily="2" charset="2"/>
              </a:rPr>
              <a:t>Sur l'onglet Mise en page  Taille, choisir la taille de la zone à imprimer</a:t>
            </a:r>
          </a:p>
          <a:p>
            <a:pPr>
              <a:lnSpc>
                <a:spcPct val="200000"/>
              </a:lnSpc>
              <a:spcAft>
                <a:spcPts val="600"/>
              </a:spcAft>
            </a:pP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26722794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>
          <a:xfrm>
            <a:off x="1658937" y="1424285"/>
            <a:ext cx="9694861" cy="419699"/>
          </a:xfrm>
        </p:spPr>
        <p:txBody>
          <a:bodyPr/>
          <a:lstStyle/>
          <a:p>
            <a:r>
              <a:rPr lang="fr-FR" dirty="0"/>
              <a:t>En standard, au démarrage d'un classeur vierge, Excel propose toujours le même nombre de feuilles, pour modifier ce nombre, il faut : 	1/3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Gérer les feuilles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838200" y="2222339"/>
            <a:ext cx="10515600" cy="3954624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fr-FR" sz="2400" dirty="0"/>
              <a:t>Onglet Accueil </a:t>
            </a:r>
            <a:r>
              <a:rPr lang="fr-FR" sz="2400" dirty="0">
                <a:sym typeface="Wingdings" panose="05000000000000000000" pitchFamily="2" charset="2"/>
              </a:rPr>
              <a:t> Insérer  Modifier le nombre de feuilles par défaut</a:t>
            </a:r>
          </a:p>
          <a:p>
            <a:pPr>
              <a:lnSpc>
                <a:spcPct val="200000"/>
              </a:lnSpc>
            </a:pPr>
            <a:r>
              <a:rPr lang="fr-FR" sz="2400" dirty="0"/>
              <a:t>Clic droit sur un onglet "Feuil…" </a:t>
            </a:r>
            <a:r>
              <a:rPr lang="fr-FR" sz="2400" dirty="0">
                <a:sym typeface="Wingdings" panose="05000000000000000000" pitchFamily="2" charset="2"/>
              </a:rPr>
              <a:t> Modifier le nombre de feuilles par défaut</a:t>
            </a:r>
          </a:p>
          <a:p>
            <a:pPr>
              <a:lnSpc>
                <a:spcPct val="200000"/>
              </a:lnSpc>
            </a:pPr>
            <a:r>
              <a:rPr lang="fr-FR" sz="2400" u="sng" dirty="0">
                <a:sym typeface="Wingdings" panose="05000000000000000000" pitchFamily="2" charset="2"/>
              </a:rPr>
              <a:t>Onglet Fichier  Options  Général  Inclure ces feuilles</a:t>
            </a:r>
          </a:p>
          <a:p>
            <a:pPr>
              <a:lnSpc>
                <a:spcPct val="200000"/>
              </a:lnSpc>
            </a:pPr>
            <a:r>
              <a:rPr lang="fr-FR" sz="2400" dirty="0">
                <a:sym typeface="Wingdings" panose="05000000000000000000" pitchFamily="2" charset="2"/>
              </a:rPr>
              <a:t>Onglet Insertion  groupe Feuilles  Nombre de feuilles par défaut</a:t>
            </a:r>
          </a:p>
          <a:p>
            <a:pPr>
              <a:lnSpc>
                <a:spcPct val="200000"/>
              </a:lnSpc>
            </a:pPr>
            <a:endParaRPr lang="fr-FR" sz="2400" dirty="0">
              <a:sym typeface="Wingdings" panose="05000000000000000000" pitchFamily="2" charset="2"/>
            </a:endParaRPr>
          </a:p>
          <a:p>
            <a:pPr>
              <a:lnSpc>
                <a:spcPct val="200000"/>
              </a:lnSpc>
            </a:pPr>
            <a:endParaRPr lang="fr-FR" sz="240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Q19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Modifier le nombre de feuilles par défaut</a:t>
            </a:r>
          </a:p>
        </p:txBody>
      </p:sp>
    </p:spTree>
    <p:extLst>
      <p:ext uri="{BB962C8B-B14F-4D97-AF65-F5344CB8AC3E}">
        <p14:creationId xmlns:p14="http://schemas.microsoft.com/office/powerpoint/2010/main" val="14299176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>
          <a:xfrm>
            <a:off x="1658937" y="1424285"/>
            <a:ext cx="9694861" cy="335067"/>
          </a:xfrm>
        </p:spPr>
        <p:txBody>
          <a:bodyPr/>
          <a:lstStyle/>
          <a:p>
            <a:r>
              <a:rPr lang="fr-FR" dirty="0"/>
              <a:t>Pour modifier le nom d'une feuille de calcul : 	2/3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Gérer les feuilles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936625" y="1843984"/>
            <a:ext cx="10515600" cy="395462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FR" sz="2400" dirty="0"/>
              <a:t>Onglet Insertion </a:t>
            </a:r>
            <a:r>
              <a:rPr lang="fr-FR" sz="2400" dirty="0">
                <a:sym typeface="Wingdings" panose="05000000000000000000" pitchFamily="2" charset="2"/>
              </a:rPr>
              <a:t> Pied de page  Saisir le libellé</a:t>
            </a:r>
          </a:p>
          <a:p>
            <a:pPr>
              <a:lnSpc>
                <a:spcPct val="150000"/>
              </a:lnSpc>
            </a:pPr>
            <a:r>
              <a:rPr lang="fr-FR" sz="2400" u="sng" dirty="0"/>
              <a:t>Clic droit sur un onglet "Feuil…" </a:t>
            </a:r>
            <a:r>
              <a:rPr lang="fr-FR" sz="2400" u="sng" dirty="0">
                <a:sym typeface="Wingdings" panose="05000000000000000000" pitchFamily="2" charset="2"/>
              </a:rPr>
              <a:t> Modifier  Saisir le libellé</a:t>
            </a:r>
          </a:p>
          <a:p>
            <a:pPr>
              <a:lnSpc>
                <a:spcPct val="150000"/>
              </a:lnSpc>
            </a:pPr>
            <a:r>
              <a:rPr lang="fr-FR" sz="2400" dirty="0">
                <a:sym typeface="Wingdings" panose="05000000000000000000" pitchFamily="2" charset="2"/>
              </a:rPr>
              <a:t>Onglet Accueil  Rechercher et sélectionner  Remplacer  Feuil1 par Trimestre 1</a:t>
            </a:r>
          </a:p>
          <a:p>
            <a:pPr>
              <a:lnSpc>
                <a:spcPct val="150000"/>
              </a:lnSpc>
            </a:pPr>
            <a:r>
              <a:rPr lang="fr-FR" sz="2400" u="sng" dirty="0"/>
              <a:t>Double-Clic sur un onglet "Feuil…" </a:t>
            </a:r>
            <a:br>
              <a:rPr lang="fr-FR" sz="2400" u="sng" dirty="0"/>
            </a:br>
            <a:r>
              <a:rPr lang="fr-FR" sz="2400" u="sng" dirty="0">
                <a:sym typeface="Wingdings" panose="05000000000000000000" pitchFamily="2" charset="2"/>
              </a:rPr>
              <a:t> Saisir le libellé</a:t>
            </a:r>
          </a:p>
          <a:p>
            <a:pPr>
              <a:lnSpc>
                <a:spcPct val="150000"/>
              </a:lnSpc>
            </a:pPr>
            <a:endParaRPr lang="fr-FR" sz="2400" dirty="0"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endParaRPr lang="fr-FR" sz="240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Q20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Renommer une feuille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767" y="4036328"/>
            <a:ext cx="6416233" cy="2808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6297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>
          <a:xfrm>
            <a:off x="1658937" y="1424285"/>
            <a:ext cx="9694861" cy="335067"/>
          </a:xfrm>
        </p:spPr>
        <p:txBody>
          <a:bodyPr/>
          <a:lstStyle/>
          <a:p>
            <a:r>
              <a:rPr lang="fr-FR" dirty="0"/>
              <a:t>Je n'ai pas trouvé de question !!!	3/3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Gérer les feuilles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Q21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Travailler avec plusieurs feuilles</a:t>
            </a:r>
          </a:p>
        </p:txBody>
      </p:sp>
      <p:graphicFrame>
        <p:nvGraphicFramePr>
          <p:cNvPr id="9" name="Espace réservé du contenu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1088712"/>
              </p:ext>
            </p:extLst>
          </p:nvPr>
        </p:nvGraphicFramePr>
        <p:xfrm>
          <a:off x="838198" y="2543737"/>
          <a:ext cx="10515600" cy="42465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39758">
                  <a:extLst>
                    <a:ext uri="{9D8B030D-6E8A-4147-A177-3AD203B41FA5}">
                      <a16:colId xmlns:a16="http://schemas.microsoft.com/office/drawing/2014/main" val="2661352717"/>
                    </a:ext>
                  </a:extLst>
                </a:gridCol>
                <a:gridCol w="1437921">
                  <a:extLst>
                    <a:ext uri="{9D8B030D-6E8A-4147-A177-3AD203B41FA5}">
                      <a16:colId xmlns:a16="http://schemas.microsoft.com/office/drawing/2014/main" val="706851548"/>
                    </a:ext>
                  </a:extLst>
                </a:gridCol>
                <a:gridCol w="1437921">
                  <a:extLst>
                    <a:ext uri="{9D8B030D-6E8A-4147-A177-3AD203B41FA5}">
                      <a16:colId xmlns:a16="http://schemas.microsoft.com/office/drawing/2014/main" val="2284297003"/>
                    </a:ext>
                  </a:extLst>
                </a:gridCol>
              </a:tblGrid>
              <a:tr h="327043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Vrai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Faux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97570410"/>
                  </a:ext>
                </a:extLst>
              </a:tr>
              <a:tr h="646799">
                <a:tc>
                  <a:txBody>
                    <a:bodyPr/>
                    <a:lstStyle/>
                    <a:p>
                      <a:r>
                        <a:rPr lang="fr-FR" dirty="0"/>
                        <a:t>Pour sélectionner une liste de feuilles (de janvier à juin), il faut Cliquer sur la feuille Janvier puis faire Majuscule</a:t>
                      </a:r>
                      <a:r>
                        <a:rPr lang="fr-FR" baseline="0" dirty="0"/>
                        <a:t> clic sur la feuille juin</a:t>
                      </a:r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98864111"/>
                  </a:ext>
                </a:extLst>
              </a:tr>
              <a:tr h="646799">
                <a:tc>
                  <a:txBody>
                    <a:bodyPr/>
                    <a:lstStyle/>
                    <a:p>
                      <a:r>
                        <a:rPr lang="fr-FR" dirty="0"/>
                        <a:t>La barre de titre affiche [Environnement] à côté du nom du fichier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73507407"/>
                  </a:ext>
                </a:extLst>
              </a:tr>
              <a:tr h="646799">
                <a:tc>
                  <a:txBody>
                    <a:bodyPr/>
                    <a:lstStyle/>
                    <a:p>
                      <a:r>
                        <a:rPr lang="fr-FR" dirty="0"/>
                        <a:t>Pour sélectionner des feuilles dispersées, par</a:t>
                      </a:r>
                      <a:r>
                        <a:rPr lang="fr-FR" baseline="0" dirty="0"/>
                        <a:t> exemple les mois impairs, il faut sélectionner la première feuille par un clic puis les suivantes par un Ctrl + clic</a:t>
                      </a:r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3306388"/>
                  </a:ext>
                </a:extLst>
              </a:tr>
              <a:tr h="646799">
                <a:tc>
                  <a:txBody>
                    <a:bodyPr/>
                    <a:lstStyle/>
                    <a:p>
                      <a:r>
                        <a:rPr lang="fr-FR" dirty="0"/>
                        <a:t>La barre de titre</a:t>
                      </a:r>
                      <a:r>
                        <a:rPr lang="fr-FR" baseline="0" dirty="0"/>
                        <a:t> affiche [Groupe de travail] à côté du nom du fichier</a:t>
                      </a:r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49094768"/>
                  </a:ext>
                </a:extLst>
              </a:tr>
              <a:tr h="646799">
                <a:tc>
                  <a:txBody>
                    <a:bodyPr/>
                    <a:lstStyle/>
                    <a:p>
                      <a:r>
                        <a:rPr lang="fr-FR" dirty="0"/>
                        <a:t>Les onglets des feuilles sélectionnées sont blancs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71897912"/>
                  </a:ext>
                </a:extLst>
              </a:tr>
              <a:tr h="646799">
                <a:tc>
                  <a:txBody>
                    <a:bodyPr/>
                    <a:lstStyle/>
                    <a:p>
                      <a:r>
                        <a:rPr lang="fr-FR" dirty="0"/>
                        <a:t>Lorsque toutes les feuilles sont sélectionnées, cliquer sur un</a:t>
                      </a:r>
                      <a:r>
                        <a:rPr lang="fr-FR" baseline="0" dirty="0"/>
                        <a:t> onglet qui n'est pas celui de la feuille active ne dissocie pas les feuilles</a:t>
                      </a:r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38376341"/>
                  </a:ext>
                </a:extLst>
              </a:tr>
            </a:tbl>
          </a:graphicData>
        </a:graphic>
      </p:graphicFrame>
      <p:pic>
        <p:nvPicPr>
          <p:cNvPr id="22" name="Image 2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498" y="1806677"/>
            <a:ext cx="9525000" cy="714375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7456" name="CheckBox2" r:id="rId2" imgW="171360" imgH="190440"/>
        </mc:Choice>
        <mc:Fallback>
          <p:control name="CheckBox2" r:id="rId2" imgW="171360" imgH="190440">
            <p:pic>
              <p:nvPicPr>
                <p:cNvPr id="10" name="CheckBox2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9148770" y="3135835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57" name="CheckBox3" r:id="rId3" imgW="171360" imgH="190440"/>
        </mc:Choice>
        <mc:Fallback>
          <p:control name="CheckBox3" r:id="rId3" imgW="171360" imgH="190440">
            <p:pic>
              <p:nvPicPr>
                <p:cNvPr id="11" name="CheckBox3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10593841" y="3135835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58" name="CheckBox4" r:id="rId4" imgW="171360" imgH="190440"/>
        </mc:Choice>
        <mc:Fallback>
          <p:control name="CheckBox4" r:id="rId4" imgW="171360" imgH="190440">
            <p:pic>
              <p:nvPicPr>
                <p:cNvPr id="12" name="CheckBox4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9148770" y="6399646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59" name="CheckBox5" r:id="rId5" imgW="171360" imgH="190440"/>
        </mc:Choice>
        <mc:Fallback>
          <p:control name="CheckBox5" r:id="rId5" imgW="171360" imgH="190440">
            <p:pic>
              <p:nvPicPr>
                <p:cNvPr id="13" name="CheckBox5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9160829" y="4392185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60" name="CheckBox6" r:id="rId6" imgW="171360" imgH="190440"/>
        </mc:Choice>
        <mc:Fallback>
          <p:control name="CheckBox6" r:id="rId6" imgW="171360" imgH="190440">
            <p:pic>
              <p:nvPicPr>
                <p:cNvPr id="14" name="CheckBox6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10581782" y="5062824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61" name="CheckBox7" r:id="rId7" imgW="171360" imgH="190440"/>
        </mc:Choice>
        <mc:Fallback>
          <p:control name="CheckBox7" r:id="rId7" imgW="171360" imgH="190440">
            <p:pic>
              <p:nvPicPr>
                <p:cNvPr id="15" name="CheckBox7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10593841" y="5683417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62" name="CheckBox8" r:id="rId8" imgW="171360" imgH="190440"/>
        </mc:Choice>
        <mc:Fallback>
          <p:control name="CheckBox8" r:id="rId8" imgW="171360" imgH="190440">
            <p:pic>
              <p:nvPicPr>
                <p:cNvPr id="16" name="CheckBox8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10581782" y="6399646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63" name="CheckBox9" r:id="rId9" imgW="171360" imgH="190440"/>
        </mc:Choice>
        <mc:Fallback>
          <p:control name="CheckBox9" r:id="rId9" imgW="171360" imgH="190440">
            <p:pic>
              <p:nvPicPr>
                <p:cNvPr id="17" name="CheckBox9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9160829" y="5050775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64" name="CheckBox10" r:id="rId10" imgW="171360" imgH="190440"/>
        </mc:Choice>
        <mc:Fallback>
          <p:control name="CheckBox10" r:id="rId10" imgW="171360" imgH="190440">
            <p:pic>
              <p:nvPicPr>
                <p:cNvPr id="18" name="CheckBox10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9148770" y="5683417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65" name="CheckBox12" r:id="rId11" imgW="171360" imgH="190440"/>
        </mc:Choice>
        <mc:Fallback>
          <p:control name="CheckBox12" r:id="rId11" imgW="171360" imgH="190440">
            <p:pic>
              <p:nvPicPr>
                <p:cNvPr id="19" name="CheckBox12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10593841" y="4392185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66" name="CheckBox1" r:id="rId12" imgW="171360" imgH="190440"/>
        </mc:Choice>
        <mc:Fallback>
          <p:control name="CheckBox1" r:id="rId12" imgW="171360" imgH="190440">
            <p:pic>
              <p:nvPicPr>
                <p:cNvPr id="20" name="CheckBox1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9160829" y="3822118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67" name="CheckBox11" r:id="rId13" imgW="171360" imgH="190440"/>
        </mc:Choice>
        <mc:Fallback>
          <p:control name="CheckBox11" r:id="rId13" imgW="171360" imgH="190440">
            <p:pic>
              <p:nvPicPr>
                <p:cNvPr id="21" name="CheckBox11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10593841" y="3822118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7874649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>
          <a:xfrm>
            <a:off x="1658937" y="1424285"/>
            <a:ext cx="9694861" cy="601285"/>
          </a:xfrm>
        </p:spPr>
        <p:txBody>
          <a:bodyPr/>
          <a:lstStyle/>
          <a:p>
            <a:r>
              <a:rPr lang="fr-FR" dirty="0"/>
              <a:t>Sur le graphique ci-contre l'axe horizontal affiche 1, 2, 3, etc. en lieu et place de </a:t>
            </a:r>
            <a:r>
              <a:rPr lang="fr-FR" dirty="0" err="1"/>
              <a:t>Janv</a:t>
            </a:r>
            <a:r>
              <a:rPr lang="fr-FR" dirty="0"/>
              <a:t>, </a:t>
            </a:r>
            <a:r>
              <a:rPr lang="fr-FR" dirty="0" err="1"/>
              <a:t>févr</a:t>
            </a:r>
            <a:r>
              <a:rPr lang="fr-FR" dirty="0"/>
              <a:t>, mars… pour ajouter ces libellés au graphique, il faut :	1/5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Illustrer par un graphique</a:t>
            </a:r>
          </a:p>
        </p:txBody>
      </p:sp>
      <p:pic>
        <p:nvPicPr>
          <p:cNvPr id="7" name="Espace réservé du contenu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6166" y="2580079"/>
            <a:ext cx="4552950" cy="2981325"/>
          </a:xfrm>
        </p:spPr>
      </p:pic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Q22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Sélectionner les données à illustrer</a:t>
            </a:r>
          </a:p>
        </p:txBody>
      </p:sp>
      <p:sp>
        <p:nvSpPr>
          <p:cNvPr id="8" name="Espace réservé du contenu 3"/>
          <p:cNvSpPr txBox="1">
            <a:spLocks/>
          </p:cNvSpPr>
          <p:nvPr/>
        </p:nvSpPr>
        <p:spPr>
          <a:xfrm>
            <a:off x="218994" y="2303362"/>
            <a:ext cx="7307172" cy="420161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fr-FR" sz="2400" u="sng" dirty="0"/>
              <a:t>Onglet Création </a:t>
            </a:r>
            <a:r>
              <a:rPr lang="fr-FR" sz="2400" u="sng" dirty="0">
                <a:sym typeface="Wingdings" panose="05000000000000000000" pitchFamily="2" charset="2"/>
              </a:rPr>
              <a:t> Sélectionner des données Étiquettes de l'axe Horizontal – Modifier  sélectionner les noms de mois</a:t>
            </a:r>
          </a:p>
          <a:p>
            <a:pPr>
              <a:lnSpc>
                <a:spcPct val="150000"/>
              </a:lnSpc>
            </a:pPr>
            <a:r>
              <a:rPr lang="fr-FR" sz="2400" dirty="0">
                <a:sym typeface="Wingdings" panose="05000000000000000000" pitchFamily="2" charset="2"/>
              </a:rPr>
              <a:t>Onglet Insertion  Graphique  Éléments de graphique  Modifier  sélectionner les noms de mois</a:t>
            </a:r>
          </a:p>
          <a:p>
            <a:pPr>
              <a:lnSpc>
                <a:spcPct val="150000"/>
              </a:lnSpc>
            </a:pPr>
            <a:r>
              <a:rPr lang="fr-FR" sz="2400" dirty="0">
                <a:sym typeface="Wingdings" panose="05000000000000000000" pitchFamily="2" charset="2"/>
              </a:rPr>
              <a:t>Onglet Format  Propriétés  Modifier l'axe horizontal  sélectionner les noms de mois</a:t>
            </a:r>
          </a:p>
          <a:p>
            <a:pPr>
              <a:lnSpc>
                <a:spcPct val="150000"/>
              </a:lnSpc>
            </a:pPr>
            <a:r>
              <a:rPr lang="fr-FR" sz="2400" u="sng" dirty="0"/>
              <a:t>Clic droit </a:t>
            </a:r>
            <a:r>
              <a:rPr lang="fr-FR" sz="2400" u="sng" dirty="0">
                <a:sym typeface="Wingdings" panose="05000000000000000000" pitchFamily="2" charset="2"/>
              </a:rPr>
              <a:t> Sélectionner des données Étiquettes de l'axe Horizontal – Modifier  sélectionner les noms de mois</a:t>
            </a:r>
          </a:p>
          <a:p>
            <a:pPr>
              <a:lnSpc>
                <a:spcPct val="150000"/>
              </a:lnSpc>
            </a:pPr>
            <a:endParaRPr lang="fr-FR" sz="2400" dirty="0"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6999589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Pour ne sélectionner qu'un pont d'une série à des fins de modification, il faut :	2/5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Illustrer par un graphique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701926" y="2431988"/>
            <a:ext cx="6569597" cy="3776522"/>
          </a:xfrm>
        </p:spPr>
        <p:txBody>
          <a:bodyPr>
            <a:normAutofit/>
          </a:bodyPr>
          <a:lstStyle/>
          <a:p>
            <a:r>
              <a:rPr lang="fr-FR" sz="2400" dirty="0"/>
              <a:t>Cliquer droit sur le point de donnée</a:t>
            </a:r>
            <a:br>
              <a:rPr lang="fr-FR" sz="2400" dirty="0"/>
            </a:br>
            <a:endParaRPr lang="fr-FR" sz="2400" dirty="0"/>
          </a:p>
          <a:p>
            <a:r>
              <a:rPr lang="fr-FR" sz="2400" dirty="0"/>
              <a:t>Double-cliquer sur le point de données</a:t>
            </a:r>
            <a:br>
              <a:rPr lang="fr-FR" sz="2400" dirty="0"/>
            </a:br>
            <a:endParaRPr lang="fr-FR" sz="2400" dirty="0"/>
          </a:p>
          <a:p>
            <a:r>
              <a:rPr lang="fr-FR" sz="2400" u="sng" dirty="0"/>
              <a:t>Cliquer sur la série, puis cliquer sur le point de données</a:t>
            </a:r>
            <a:br>
              <a:rPr lang="fr-FR" sz="2400" dirty="0"/>
            </a:br>
            <a:endParaRPr lang="fr-FR" sz="2400" dirty="0"/>
          </a:p>
          <a:p>
            <a:r>
              <a:rPr lang="fr-FR" sz="2400" dirty="0"/>
              <a:t>À l'aide de la souris (pointeur en forme de flèche) tracer un rectangle autour du point de données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Q23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Modifier un élément du graphique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7086" y="2829587"/>
            <a:ext cx="4562475" cy="298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2934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Pour ajouter une zone de texte à un graphique il faut :	3/5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Illustrer par un graphique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701926" y="2431988"/>
            <a:ext cx="6569597" cy="3776522"/>
          </a:xfrm>
        </p:spPr>
        <p:txBody>
          <a:bodyPr>
            <a:normAutofit/>
          </a:bodyPr>
          <a:lstStyle/>
          <a:p>
            <a:r>
              <a:rPr lang="fr-FR" sz="2400" dirty="0"/>
              <a:t>Onglet Création </a:t>
            </a:r>
            <a:r>
              <a:rPr lang="fr-FR" sz="2400" dirty="0">
                <a:sym typeface="Wingdings" panose="05000000000000000000" pitchFamily="2" charset="2"/>
              </a:rPr>
              <a:t> Ajouter un élément au graphique</a:t>
            </a:r>
            <a:br>
              <a:rPr lang="fr-FR" sz="2400" dirty="0"/>
            </a:br>
            <a:endParaRPr lang="fr-FR" sz="2400" dirty="0"/>
          </a:p>
          <a:p>
            <a:r>
              <a:rPr lang="fr-FR" sz="2400" dirty="0"/>
              <a:t>Cliquer Droit </a:t>
            </a:r>
            <a:r>
              <a:rPr lang="fr-FR" sz="2400" dirty="0">
                <a:sym typeface="Wingdings" panose="05000000000000000000" pitchFamily="2" charset="2"/>
              </a:rPr>
              <a:t> Ajouter des étiquettes de données</a:t>
            </a:r>
            <a:br>
              <a:rPr lang="fr-FR" sz="2400" dirty="0"/>
            </a:br>
            <a:endParaRPr lang="fr-FR" sz="2400" dirty="0"/>
          </a:p>
          <a:p>
            <a:r>
              <a:rPr lang="fr-FR" sz="2400" u="sng" dirty="0"/>
              <a:t>Onglet Format </a:t>
            </a:r>
            <a:r>
              <a:rPr lang="fr-FR" sz="2400" u="sng" dirty="0">
                <a:sym typeface="Wingdings" panose="05000000000000000000" pitchFamily="2" charset="2"/>
              </a:rPr>
              <a:t> Insérer des formes  Zone de texte</a:t>
            </a:r>
            <a:br>
              <a:rPr lang="fr-FR" sz="2400" dirty="0"/>
            </a:br>
            <a:endParaRPr lang="fr-FR" sz="2400" dirty="0"/>
          </a:p>
          <a:p>
            <a:r>
              <a:rPr lang="fr-FR" sz="2400" dirty="0"/>
              <a:t>Saisir le texte dans la barre de formule et valider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Q24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Ajouter des éléments au graphique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0060" y="2964249"/>
            <a:ext cx="4562475" cy="298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4998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Pour ajouter une table de données à un graphique circulaire, il faut :	4/5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Illustrer par un graphique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701926" y="2431988"/>
            <a:ext cx="6569597" cy="3776522"/>
          </a:xfrm>
        </p:spPr>
        <p:txBody>
          <a:bodyPr>
            <a:normAutofit lnSpcReduction="10000"/>
          </a:bodyPr>
          <a:lstStyle/>
          <a:p>
            <a:r>
              <a:rPr lang="fr-FR" sz="2400" dirty="0"/>
              <a:t>Dans les éléments de graphiques, choisir Table de données</a:t>
            </a:r>
            <a:br>
              <a:rPr lang="fr-FR" sz="2400" dirty="0"/>
            </a:br>
            <a:endParaRPr lang="fr-FR" sz="2400" dirty="0"/>
          </a:p>
          <a:p>
            <a:r>
              <a:rPr lang="fr-FR" sz="2400" dirty="0"/>
              <a:t>Cliquer droit sur le graphique </a:t>
            </a:r>
            <a:r>
              <a:rPr lang="fr-FR" sz="2400" dirty="0">
                <a:sym typeface="Wingdings" panose="05000000000000000000" pitchFamily="2" charset="2"/>
              </a:rPr>
              <a:t> Ajouter des étiquettes de données  Table de données</a:t>
            </a:r>
            <a:br>
              <a:rPr lang="fr-FR" sz="2400" dirty="0"/>
            </a:br>
            <a:endParaRPr lang="fr-FR" sz="2400" dirty="0"/>
          </a:p>
          <a:p>
            <a:r>
              <a:rPr lang="fr-FR" sz="2400" u="sng" dirty="0"/>
              <a:t>C'est impossible, on ne peut pas ajouter une table de données à ce type de graphique</a:t>
            </a:r>
            <a:br>
              <a:rPr lang="fr-FR" sz="2400" dirty="0"/>
            </a:br>
            <a:endParaRPr lang="fr-FR" sz="2400" dirty="0"/>
          </a:p>
          <a:p>
            <a:r>
              <a:rPr lang="fr-FR" sz="2400" dirty="0"/>
              <a:t>Onglet Insertion </a:t>
            </a:r>
            <a:r>
              <a:rPr lang="fr-FR" sz="2400" dirty="0">
                <a:sym typeface="Wingdings" panose="05000000000000000000" pitchFamily="2" charset="2"/>
              </a:rPr>
              <a:t> Éléments graphiques  Table de données</a:t>
            </a:r>
            <a:endParaRPr lang="fr-FR" sz="240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Q25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Ajouter des éléments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2952" y="2677392"/>
            <a:ext cx="5019048" cy="32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7313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Pour déplacer un graphique d'une feuille vers une autre, il faut :	5/5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Illustrer par un graphique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701927" y="2431988"/>
            <a:ext cx="5293760" cy="3776522"/>
          </a:xfrm>
        </p:spPr>
        <p:txBody>
          <a:bodyPr>
            <a:normAutofit/>
          </a:bodyPr>
          <a:lstStyle/>
          <a:p>
            <a:r>
              <a:rPr lang="fr-FR" sz="2400" dirty="0"/>
              <a:t>C'est impossible, il faut prévoir lors de la création</a:t>
            </a:r>
            <a:br>
              <a:rPr lang="fr-FR" sz="2400" dirty="0"/>
            </a:br>
            <a:endParaRPr lang="fr-FR" sz="2400" dirty="0"/>
          </a:p>
          <a:p>
            <a:r>
              <a:rPr lang="fr-FR" sz="2400" dirty="0"/>
              <a:t>Faire un Copier/Coller du graphique d'une feuille sur l'autre</a:t>
            </a:r>
            <a:br>
              <a:rPr lang="fr-FR" sz="2400" dirty="0"/>
            </a:br>
            <a:endParaRPr lang="fr-FR" sz="2400" dirty="0"/>
          </a:p>
          <a:p>
            <a:r>
              <a:rPr lang="fr-FR" sz="2400" dirty="0"/>
              <a:t>Onglet Création </a:t>
            </a:r>
            <a:r>
              <a:rPr lang="fr-FR" sz="2400" dirty="0">
                <a:sym typeface="Wingdings" panose="05000000000000000000" pitchFamily="2" charset="2"/>
              </a:rPr>
              <a:t> Disposition rapide</a:t>
            </a:r>
            <a:br>
              <a:rPr lang="fr-FR" sz="2400" dirty="0"/>
            </a:br>
            <a:endParaRPr lang="fr-FR" sz="2400" dirty="0"/>
          </a:p>
          <a:p>
            <a:r>
              <a:rPr lang="fr-FR" sz="2400" u="sng" dirty="0"/>
              <a:t>Onglet Création </a:t>
            </a:r>
            <a:r>
              <a:rPr lang="fr-FR" sz="2400" u="sng" dirty="0">
                <a:sym typeface="Wingdings" panose="05000000000000000000" pitchFamily="2" charset="2"/>
              </a:rPr>
              <a:t> Déplacer le graphique</a:t>
            </a:r>
            <a:endParaRPr lang="fr-FR" sz="2400" u="sng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Q26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Déplacer un graphique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5722" y="3059271"/>
            <a:ext cx="6706278" cy="2050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0259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>
          <a:xfrm>
            <a:off x="1658937" y="1424285"/>
            <a:ext cx="9694861" cy="415883"/>
          </a:xfrm>
        </p:spPr>
        <p:txBody>
          <a:bodyPr/>
          <a:lstStyle/>
          <a:p>
            <a:r>
              <a:rPr lang="fr-FR" dirty="0"/>
              <a:t>Afin de pouvoir toujours voir les intitulés de lignes et de colonnes (ci-dessous bloquer la ligne 1 et la colonne A) il faut :	1/4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Gérer une liste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Q27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Bloquer les intitulés</a:t>
            </a:r>
          </a:p>
        </p:txBody>
      </p:sp>
      <p:pic>
        <p:nvPicPr>
          <p:cNvPr id="22" name="Image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536" y="4710777"/>
            <a:ext cx="9495238" cy="2190476"/>
          </a:xfrm>
          <a:prstGeom prst="rect">
            <a:avLst/>
          </a:prstGeom>
        </p:spPr>
      </p:pic>
      <p:sp>
        <p:nvSpPr>
          <p:cNvPr id="23" name="Espace réservé du contenu 22"/>
          <p:cNvSpPr>
            <a:spLocks noGrp="1"/>
          </p:cNvSpPr>
          <p:nvPr>
            <p:ph idx="1"/>
          </p:nvPr>
        </p:nvSpPr>
        <p:spPr>
          <a:xfrm>
            <a:off x="838200" y="2037802"/>
            <a:ext cx="10515600" cy="2626676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fr-FR" sz="2000" dirty="0"/>
              <a:t>Répéter les titres à partir de l'onglet Mise en page</a:t>
            </a:r>
          </a:p>
          <a:p>
            <a:pPr>
              <a:lnSpc>
                <a:spcPct val="150000"/>
              </a:lnSpc>
            </a:pPr>
            <a:r>
              <a:rPr lang="fr-FR" sz="2000" u="sng" dirty="0"/>
              <a:t>Figer les volets à partir de l'onglet Affichage</a:t>
            </a:r>
          </a:p>
          <a:p>
            <a:pPr>
              <a:lnSpc>
                <a:spcPct val="150000"/>
              </a:lnSpc>
            </a:pPr>
            <a:r>
              <a:rPr lang="fr-FR" sz="2000" dirty="0"/>
              <a:t>Faire un Copier/Coller de la ligne 1  et de la colonne A à chaque changement de page</a:t>
            </a:r>
          </a:p>
          <a:p>
            <a:pPr>
              <a:lnSpc>
                <a:spcPct val="150000"/>
              </a:lnSpc>
            </a:pPr>
            <a:r>
              <a:rPr lang="fr-FR" sz="2000" dirty="0"/>
              <a:t>Mettre sous forme de tableau à partir de l'onglet Accueil</a:t>
            </a:r>
          </a:p>
          <a:p>
            <a:pPr>
              <a:lnSpc>
                <a:spcPct val="150000"/>
              </a:lnSpc>
            </a:pPr>
            <a:r>
              <a:rPr lang="fr-FR" sz="2000" dirty="0"/>
              <a:t>Écrire ces intitulés dans la marge d'en-tête</a:t>
            </a:r>
          </a:p>
        </p:txBody>
      </p:sp>
    </p:spTree>
    <p:extLst>
      <p:ext uri="{BB962C8B-B14F-4D97-AF65-F5344CB8AC3E}">
        <p14:creationId xmlns:p14="http://schemas.microsoft.com/office/powerpoint/2010/main" val="9857852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Pour trier une liste selon plusieurs critères (ici sexe puis niveau puis Nom), on peut :	2/4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Gérer une liste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Q28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Trier</a:t>
            </a:r>
          </a:p>
        </p:txBody>
      </p:sp>
      <p:graphicFrame>
        <p:nvGraphicFramePr>
          <p:cNvPr id="8" name="Espace réservé du contenu 6"/>
          <p:cNvGraphicFramePr>
            <a:graphicFrameLocks noGrp="1"/>
          </p:cNvGraphicFramePr>
          <p:nvPr>
            <p:ph idx="1"/>
            <p:extLst/>
          </p:nvPr>
        </p:nvGraphicFramePr>
        <p:xfrm>
          <a:off x="838198" y="1826089"/>
          <a:ext cx="10515600" cy="28279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39758">
                  <a:extLst>
                    <a:ext uri="{9D8B030D-6E8A-4147-A177-3AD203B41FA5}">
                      <a16:colId xmlns:a16="http://schemas.microsoft.com/office/drawing/2014/main" val="2661352717"/>
                    </a:ext>
                  </a:extLst>
                </a:gridCol>
                <a:gridCol w="1437921">
                  <a:extLst>
                    <a:ext uri="{9D8B030D-6E8A-4147-A177-3AD203B41FA5}">
                      <a16:colId xmlns:a16="http://schemas.microsoft.com/office/drawing/2014/main" val="706851548"/>
                    </a:ext>
                  </a:extLst>
                </a:gridCol>
                <a:gridCol w="1437921">
                  <a:extLst>
                    <a:ext uri="{9D8B030D-6E8A-4147-A177-3AD203B41FA5}">
                      <a16:colId xmlns:a16="http://schemas.microsoft.com/office/drawing/2014/main" val="2284297003"/>
                    </a:ext>
                  </a:extLst>
                </a:gridCol>
              </a:tblGrid>
              <a:tr h="334219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Vrai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Faux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97570410"/>
                  </a:ext>
                </a:extLst>
              </a:tr>
              <a:tr h="591023">
                <a:tc>
                  <a:txBody>
                    <a:bodyPr/>
                    <a:lstStyle/>
                    <a:p>
                      <a:r>
                        <a:rPr lang="fr-FR" dirty="0"/>
                        <a:t>Trier</a:t>
                      </a:r>
                      <a:r>
                        <a:rPr lang="fr-FR" baseline="0" dirty="0"/>
                        <a:t> la colonne Sexe, puis la colonne Niveau puis la colonne Nom </a:t>
                      </a:r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98864111"/>
                  </a:ext>
                </a:extLst>
              </a:tr>
              <a:tr h="5910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/>
                        <a:t>Trier</a:t>
                      </a:r>
                      <a:r>
                        <a:rPr lang="fr-FR" baseline="0" dirty="0"/>
                        <a:t> la colonne Nom, puis la colonne Niveau puis la colonne Sexe</a:t>
                      </a:r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73507407"/>
                  </a:ext>
                </a:extLst>
              </a:tr>
              <a:tr h="591023">
                <a:tc>
                  <a:txBody>
                    <a:bodyPr/>
                    <a:lstStyle/>
                    <a:p>
                      <a:r>
                        <a:rPr lang="fr-FR" dirty="0"/>
                        <a:t>Activer la commande Tri</a:t>
                      </a:r>
                      <a:r>
                        <a:rPr lang="fr-FR" baseline="0" dirty="0"/>
                        <a:t> personnalisé de l'onglet Accueil, choisir Sexe puis Niveau et enfin Nom</a:t>
                      </a:r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3306388"/>
                  </a:ext>
                </a:extLst>
              </a:tr>
              <a:tr h="591023">
                <a:tc>
                  <a:txBody>
                    <a:bodyPr/>
                    <a:lstStyle/>
                    <a:p>
                      <a:r>
                        <a:rPr lang="fr-FR" dirty="0"/>
                        <a:t>Cliquer</a:t>
                      </a:r>
                      <a:r>
                        <a:rPr lang="fr-FR" baseline="0" dirty="0"/>
                        <a:t> sur le bouton Trier de l'onglet Données, choisir Nom puis Niveau et enfin Sexe</a:t>
                      </a:r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49094768"/>
                  </a:ext>
                </a:extLst>
              </a:tr>
            </a:tbl>
          </a:graphicData>
        </a:graphic>
      </p:graphicFrame>
      <p:pic>
        <p:nvPicPr>
          <p:cNvPr id="21" name="Imag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777" y="4771641"/>
            <a:ext cx="9138887" cy="2113142"/>
          </a:xfrm>
          <a:prstGeom prst="rect">
            <a:avLst/>
          </a:prstGeom>
        </p:spPr>
      </p:pic>
      <p:pic>
        <p:nvPicPr>
          <p:cNvPr id="9274" name="CheckBox2"/>
          <p:cNvPicPr preferRelativeResize="0">
            <a:picLocks noChangeArrowheads="1" noChangeShapeType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2959100"/>
            <a:ext cx="1651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</p:pic>
      <p:pic>
        <p:nvPicPr>
          <p:cNvPr id="9275" name="CheckBox3"/>
          <p:cNvPicPr preferRelativeResize="0">
            <a:picLocks noChangeArrowheads="1" noChangeShapeType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1800" y="2971800"/>
            <a:ext cx="1651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</p:pic>
      <p:pic>
        <p:nvPicPr>
          <p:cNvPr id="9276" name="CheckBox4"/>
          <p:cNvPicPr preferRelativeResize="0">
            <a:picLocks noChangeArrowheads="1" noChangeShapeType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4191000"/>
            <a:ext cx="1651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</p:pic>
      <p:pic>
        <p:nvPicPr>
          <p:cNvPr id="9277" name="CheckBox6"/>
          <p:cNvPicPr preferRelativeResize="0">
            <a:picLocks noChangeArrowheads="1" noChangeShapeType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9100" y="3581400"/>
            <a:ext cx="1651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</p:pic>
      <p:pic>
        <p:nvPicPr>
          <p:cNvPr id="9278" name="CheckBox8"/>
          <p:cNvPicPr preferRelativeResize="0">
            <a:picLocks noChangeArrowheads="1" noChangeShapeType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9100" y="4191000"/>
            <a:ext cx="1651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</p:pic>
      <p:pic>
        <p:nvPicPr>
          <p:cNvPr id="9279" name="CheckBox9"/>
          <p:cNvPicPr preferRelativeResize="0">
            <a:picLocks noChangeArrowheads="1" noChangeShapeType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6700" y="3568700"/>
            <a:ext cx="1651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</p:pic>
      <p:pic>
        <p:nvPicPr>
          <p:cNvPr id="9280" name="CheckBox1"/>
          <p:cNvPicPr preferRelativeResize="0">
            <a:picLocks noChangeArrowheads="1" noChangeShapeType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6700" y="2336800"/>
            <a:ext cx="1651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</p:pic>
      <p:pic>
        <p:nvPicPr>
          <p:cNvPr id="9281" name="CheckBox11"/>
          <p:cNvPicPr preferRelativeResize="0">
            <a:picLocks noChangeArrowheads="1" noChangeShapeType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1800" y="2286000"/>
            <a:ext cx="16510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12122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>
          <a:xfrm>
            <a:off x="1658937" y="1424285"/>
            <a:ext cx="9694861" cy="445394"/>
          </a:xfrm>
        </p:spPr>
        <p:txBody>
          <a:bodyPr/>
          <a:lstStyle/>
          <a:p>
            <a:r>
              <a:rPr lang="fr-FR" dirty="0"/>
              <a:t>Pour ne plus voir que les personnes qui n'habitent pas dans l'Oise (département 60), quelle image correspond à la manipulation la plus rapide à réaliser :	3/4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Gérer une liste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Q29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Filtrer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3477" y="2247137"/>
            <a:ext cx="5346002" cy="1980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108" y="4354222"/>
            <a:ext cx="5346002" cy="198000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9938" y="4878000"/>
            <a:ext cx="5331591" cy="19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0953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La solution la plus rapide pour supprimer tous les filtres actifs d'une liste est :	4/4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Gérer une liste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Q30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Effacer les filtres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866" y="4667524"/>
            <a:ext cx="9495238" cy="2190476"/>
          </a:xfrm>
          <a:prstGeom prst="rect">
            <a:avLst/>
          </a:prstGeom>
        </p:spPr>
      </p:pic>
      <p:sp>
        <p:nvSpPr>
          <p:cNvPr id="7" name="Espace réservé du contenu 6"/>
          <p:cNvSpPr>
            <a:spLocks noGrp="1"/>
          </p:cNvSpPr>
          <p:nvPr>
            <p:ph idx="1"/>
          </p:nvPr>
        </p:nvSpPr>
        <p:spPr>
          <a:xfrm>
            <a:off x="838200" y="1825625"/>
            <a:ext cx="4983866" cy="2865192"/>
          </a:xfrm>
        </p:spPr>
        <p:txBody>
          <a:bodyPr/>
          <a:lstStyle/>
          <a:p>
            <a:r>
              <a:rPr lang="fr-FR" sz="2400" dirty="0"/>
              <a:t>Onglet Données </a:t>
            </a:r>
            <a:r>
              <a:rPr lang="fr-FR" sz="2400" dirty="0">
                <a:sym typeface="Wingdings" panose="05000000000000000000" pitchFamily="2" charset="2"/>
              </a:rPr>
              <a:t> Filtrer  Filtrer</a:t>
            </a:r>
            <a:br>
              <a:rPr lang="fr-FR" sz="2400" dirty="0">
                <a:sym typeface="Wingdings" panose="05000000000000000000" pitchFamily="2" charset="2"/>
              </a:rPr>
            </a:br>
            <a:endParaRPr lang="fr-FR" sz="2400" dirty="0">
              <a:sym typeface="Wingdings" panose="05000000000000000000" pitchFamily="2" charset="2"/>
            </a:endParaRPr>
          </a:p>
          <a:p>
            <a:r>
              <a:rPr lang="fr-FR" sz="2400" u="sng" dirty="0"/>
              <a:t>Onglet Données </a:t>
            </a:r>
            <a:r>
              <a:rPr lang="fr-FR" sz="2400" u="sng" dirty="0">
                <a:sym typeface="Wingdings" panose="05000000000000000000" pitchFamily="2" charset="2"/>
              </a:rPr>
              <a:t> Effacer</a:t>
            </a:r>
            <a:br>
              <a:rPr lang="fr-FR" sz="2400" dirty="0">
                <a:sym typeface="Wingdings" panose="05000000000000000000" pitchFamily="2" charset="2"/>
              </a:rPr>
            </a:br>
            <a:endParaRPr lang="fr-FR" sz="2400" dirty="0">
              <a:sym typeface="Wingdings" panose="05000000000000000000" pitchFamily="2" charset="2"/>
            </a:endParaRPr>
          </a:p>
          <a:p>
            <a:r>
              <a:rPr lang="fr-FR" sz="2400" dirty="0">
                <a:sym typeface="Wingdings" panose="05000000000000000000" pitchFamily="2" charset="2"/>
              </a:rPr>
              <a:t>Clic droit  Effacer</a:t>
            </a:r>
            <a:br>
              <a:rPr lang="fr-FR" sz="2400" dirty="0">
                <a:sym typeface="Wingdings" panose="05000000000000000000" pitchFamily="2" charset="2"/>
              </a:rPr>
            </a:br>
            <a:endParaRPr lang="fr-FR" sz="2400" dirty="0">
              <a:sym typeface="Wingdings" panose="05000000000000000000" pitchFamily="2" charset="2"/>
            </a:endParaRPr>
          </a:p>
          <a:p>
            <a:r>
              <a:rPr lang="fr-FR" sz="2400" dirty="0">
                <a:sym typeface="Wingdings" panose="05000000000000000000" pitchFamily="2" charset="2"/>
              </a:rPr>
              <a:t>Onglet Accueil  Supprimer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2190759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CM_Niv1.pptx" id="{68DE0578-577E-4C38-92F2-7C17F83E5598}" vid="{32CDC701-83DD-4840-833A-4032C8892DA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QCM</Template>
  <TotalTime>2763</TotalTime>
  <Words>1662</Words>
  <Application>Microsoft Office PowerPoint</Application>
  <PresentationFormat>Grand écran</PresentationFormat>
  <Paragraphs>278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8" baseType="lpstr">
      <vt:lpstr>Arial</vt:lpstr>
      <vt:lpstr>Calibri</vt:lpstr>
      <vt:lpstr>Calibri Light</vt:lpstr>
      <vt:lpstr>Cambria Math</vt:lpstr>
      <vt:lpstr>Times New Roman</vt:lpstr>
      <vt:lpstr>Wingdings</vt:lpstr>
      <vt:lpstr>Thème Office</vt:lpstr>
      <vt:lpstr>Niveau 2 </vt:lpstr>
      <vt:lpstr>Prendre ses repères</vt:lpstr>
      <vt:lpstr>Prendre ses repères</vt:lpstr>
      <vt:lpstr>Prendre ses repères</vt:lpstr>
      <vt:lpstr>Saisir des données</vt:lpstr>
      <vt:lpstr>Saisir des données</vt:lpstr>
      <vt:lpstr>Saisir des données</vt:lpstr>
      <vt:lpstr>Calculer</vt:lpstr>
      <vt:lpstr>Calculer</vt:lpstr>
      <vt:lpstr>Calculer</vt:lpstr>
      <vt:lpstr>Calculer</vt:lpstr>
      <vt:lpstr>Calculer</vt:lpstr>
      <vt:lpstr>Calculer</vt:lpstr>
      <vt:lpstr>Mettre en forme</vt:lpstr>
      <vt:lpstr>Mettre en forme</vt:lpstr>
      <vt:lpstr>Mettre en forme</vt:lpstr>
      <vt:lpstr>Mettre en page et imprimer</vt:lpstr>
      <vt:lpstr>Mettre en page et imprimer</vt:lpstr>
      <vt:lpstr>Mettre en page et imprimer</vt:lpstr>
      <vt:lpstr>Gérer les feuilles</vt:lpstr>
      <vt:lpstr>Gérer les feuilles</vt:lpstr>
      <vt:lpstr>Gérer les feuilles</vt:lpstr>
      <vt:lpstr>Illustrer par un graphique</vt:lpstr>
      <vt:lpstr>Illustrer par un graphique</vt:lpstr>
      <vt:lpstr>Illustrer par un graphique</vt:lpstr>
      <vt:lpstr>Illustrer par un graphique</vt:lpstr>
      <vt:lpstr>Illustrer par un graphique</vt:lpstr>
      <vt:lpstr>Gérer une liste</vt:lpstr>
      <vt:lpstr>Gérer une liste</vt:lpstr>
      <vt:lpstr>Gérer une liste</vt:lpstr>
      <vt:lpstr>Gérer une liste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Niveau 2</dc:title>
  <dc:creator>Efpremium01</dc:creator>
  <cp:lastModifiedBy>Françoise Pervier</cp:lastModifiedBy>
  <cp:revision>98</cp:revision>
  <cp:lastPrinted>2016-03-07T14:30:10Z</cp:lastPrinted>
  <dcterms:created xsi:type="dcterms:W3CDTF">2016-03-09T15:01:50Z</dcterms:created>
  <dcterms:modified xsi:type="dcterms:W3CDTF">2016-09-06T17:41:37Z</dcterms:modified>
</cp:coreProperties>
</file>