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comments/comment22.xml" ContentType="application/vnd.openxmlformats-officedocument.presentationml.comments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ppt/comments/comment27.xml" ContentType="application/vnd.openxmlformats-officedocument.presentationml.comments+xml"/>
  <Override PartName="/ppt/comments/comment28.xml" ContentType="application/vnd.openxmlformats-officedocument.presentationml.comments+xml"/>
  <Override PartName="/ppt/comments/comment29.xml" ContentType="application/vnd.openxmlformats-officedocument.presentationml.comments+xml"/>
  <Override PartName="/ppt/comments/comment30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86" r:id="rId9"/>
    <p:sldId id="263" r:id="rId10"/>
    <p:sldId id="287" r:id="rId11"/>
    <p:sldId id="265" r:id="rId12"/>
    <p:sldId id="264" r:id="rId13"/>
    <p:sldId id="266" r:id="rId14"/>
    <p:sldId id="288" r:id="rId15"/>
    <p:sldId id="269" r:id="rId16"/>
    <p:sldId id="268" r:id="rId17"/>
    <p:sldId id="299" r:id="rId18"/>
    <p:sldId id="289" r:id="rId19"/>
    <p:sldId id="290" r:id="rId20"/>
    <p:sldId id="291" r:id="rId21"/>
    <p:sldId id="271" r:id="rId22"/>
    <p:sldId id="292" r:id="rId23"/>
    <p:sldId id="272" r:id="rId24"/>
    <p:sldId id="274" r:id="rId25"/>
    <p:sldId id="293" r:id="rId26"/>
    <p:sldId id="294" r:id="rId27"/>
    <p:sldId id="277" r:id="rId28"/>
    <p:sldId id="296" r:id="rId29"/>
    <p:sldId id="276" r:id="rId30"/>
    <p:sldId id="295" r:id="rId31"/>
    <p:sldId id="279" r:id="rId32"/>
    <p:sldId id="297" r:id="rId33"/>
    <p:sldId id="298" r:id="rId34"/>
    <p:sldId id="300" r:id="rId35"/>
    <p:sldId id="283" r:id="rId36"/>
    <p:sldId id="284" r:id="rId37"/>
  </p:sldIdLst>
  <p:sldSz cx="12192000" cy="6858000"/>
  <p:notesSz cx="6865938" cy="95408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premium01" initials="E" lastIdx="40" clrIdx="0">
    <p:extLst>
      <p:ext uri="{19B8F6BF-5375-455C-9EA6-DF929625EA0E}">
        <p15:presenceInfo xmlns:p15="http://schemas.microsoft.com/office/powerpoint/2012/main" userId="Efpremium01" providerId="None"/>
      </p:ext>
    </p:extLst>
  </p:cmAuthor>
  <p:cmAuthor id="2" name="Françoise Pervier" initials="FP" lastIdx="15" clrIdx="1">
    <p:extLst>
      <p:ext uri="{19B8F6BF-5375-455C-9EA6-DF929625EA0E}">
        <p15:presenceInfo xmlns:p15="http://schemas.microsoft.com/office/powerpoint/2012/main" userId="f087c270f4d039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07T07:02:34.859" idx="1">
    <p:pos x="10" y="10"/>
    <p:text>va falloir prévoir les fautes d'ortograf !!!</p:text>
    <p:extLst>
      <p:ext uri="{C676402C-5697-4E1C-873F-D02D1690AC5C}">
        <p15:threadingInfo xmlns:p15="http://schemas.microsoft.com/office/powerpoint/2012/main" timeZoneBias="-120"/>
      </p:ext>
    </p:extLst>
  </p:cm>
  <p:cm authorId="2" dt="2017-06-07T07:04:44.037" idx="2">
    <p:pos x="10" y="146"/>
    <p:text>Je vais également accepter les réponses en anglais, il y a un certain nombre d'entreprises qui bien que francophones implantent des versions en anglais (because le siège social)</p:text>
    <p:extLst>
      <p:ext uri="{C676402C-5697-4E1C-873F-D02D1690AC5C}">
        <p15:threadingInfo xmlns:p15="http://schemas.microsoft.com/office/powerpoint/2012/main" timeZoneBias="-120">
          <p15:parentCm authorId="2" idx="1"/>
        </p15:threadingInfo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07T14:01:20.310" idx="11">
    <p:pos x="4301" y="1400"/>
    <p:text>xl_ini_2_4bis_q6_01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6:19.414" idx="19">
    <p:pos x="7242" y="1601"/>
    <p:text>XL_SNA_IMG_Niv1_Q12_001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6:41.137" idx="20">
    <p:pos x="7464" y="1402"/>
    <p:text>XL_SNA_IMG_Niv1_Q13_001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7:16:06.458" idx="32">
    <p:pos x="6938" y="1526"/>
    <p:text>XL_SNA_IMG_Niv2_Q12_001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20T16:54:50.532" idx="1">
    <p:pos x="6829" y="1270"/>
    <p:text>xl_ini_2_9_q1_01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20T16:57:15.710" idx="3">
    <p:pos x="7354" y="1169"/>
    <p:text>xl_ini_2_9_q3_01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20T17:00:53.520" idx="5">
    <p:pos x="6555" y="1500"/>
    <p:text>xl_ini_final_fusionner_cell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09:12:29.595" idx="24">
    <p:pos x="6686" y="1306"/>
    <p:text>xl_ini_final_format_pourc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09:12:29.595" idx="24">
    <p:pos x="105" y="982"/>
    <p:text>xl_ini_final_format_negatif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6:41.137" idx="20">
    <p:pos x="7361" y="1646"/>
    <p:text>XL_SNA_IMG_Niv1_Q16_001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07T07:24:58.247" idx="3">
    <p:pos x="5979" y="1800"/>
    <p:text>les images des touches sont dans le dossier images et se nomment :
touche_alt.snag
touche_Ctrl.snag
touche_majuscule.snag
Les illustrations :
xl_ini_final_select...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0:03:54.314" idx="25">
    <p:pos x="6567" y="1419"/>
    <p:text>xl_ini_final_ajuster_page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21T08:04:37.244" idx="15">
    <p:pos x="6968" y="1262"/>
    <p:text>xl_ini_4_6_q7_01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1:08:34.356" idx="34">
    <p:pos x="7301" y="1468"/>
    <p:text>XL_SNA_IMG_Niv2_Q17_001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51.968" idx="39">
    <p:pos x="6842" y="1133"/>
    <p:text>XL_SNA_IMG_Niv2_Q21_001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21T08:02:11.419" idx="13">
    <p:pos x="4726" y="1196"/>
    <p:text>xl_ini_4_6_q6_01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1:30:18.812" idx="26">
    <p:pos x="7297" y="2780"/>
    <p:text>XL_SNA_IMG_Niv1_Q23_001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34.907" idx="38">
    <p:pos x="7462" y="1410"/>
    <p:text>XL_SNA_IMG_Niv2_Q22_001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24.559" idx="37">
    <p:pos x="7308" y="1527"/>
    <p:text>XL_SNA_IMG_Niv2_Q23_001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7:05:41.995" idx="40">
    <p:pos x="6670" y="3085"/>
    <p:text>XL_SNA_IMG_Niv2_Q28_001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2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1:30:18.812" idx="26">
    <p:pos x="7237" y="1382"/>
    <p:text>XL_SNA_IMG_Niv1_Q26_001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0:12:09.009" idx="7">
    <p:pos x="1140" y="1428"/>
    <p:text>XL_SNA_IMG_Niv1_Q3_001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2:34.640" idx="8">
    <p:pos x="1125" y="1849"/>
    <p:text>XL_SNA_IMG_Niv1_Q3_002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2:46.896" idx="9">
    <p:pos x="1140" y="2344"/>
    <p:text>XL_SNA_IMG_Niv1_Q3_003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3:56.514" idx="10">
    <p:pos x="1139" y="2820"/>
    <p:text>XL_SNA_IMG_Niv1_Q3_004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4:17.859" idx="11">
    <p:pos x="1125" y="3289"/>
    <p:text>XL_SNA_IMG_Niv1_Q3_005</p:text>
    <p:extLst>
      <p:ext uri="{C676402C-5697-4E1C-873F-D02D1690AC5C}">
        <p15:threadingInfo xmlns:p15="http://schemas.microsoft.com/office/powerpoint/2012/main" timeZoneBias="-60"/>
      </p:ext>
    </p:extLst>
  </p:cm>
  <p:cm authorId="1" dt="2016-03-07T10:14:33.173" idx="12">
    <p:pos x="1134" y="3783"/>
    <p:text>XL_SNA_IMG_Niv1_Q3_006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1:30:18.812" idx="26">
    <p:pos x="7370" y="983"/>
    <p:text>XL_SNA_IMG_Niv1_Q27_001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58:31.274" idx="13">
    <p:pos x="7325" y="1939"/>
    <p:text>xl_ini_2_4bis_q1_01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3:01:37.854" idx="14">
    <p:pos x="524" y="1419"/>
    <p:text>XL_SNA_IMG_Niv1_Q7_001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20T16:43:04.472" idx="4">
    <p:pos x="549" y="1288"/>
    <p:text>xl_ini_2_4bis_q4_01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6:36:32.995" idx="15">
    <p:pos x="1833" y="1241"/>
    <p:text>xl_ini_final_calculs_somme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8:57:52.783" idx="17">
    <p:pos x="5356" y="1657"/>
    <p:text>XL_SNA_IMG_Niv1_Q9_001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8T15:55:48.421" idx="18">
    <p:pos x="6161" y="2846"/>
    <p:text>XL_SNA_IMG_Niv1_Q10_001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2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6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81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85763"/>
          </a:xfrm>
          <a:ln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>
              <a:buNone/>
              <a:tabLst>
                <a:tab pos="8967788" algn="l"/>
              </a:tabLst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248" y="130955"/>
            <a:ext cx="8164551" cy="6719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38200" y="161900"/>
            <a:ext cx="20722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dirty="0">
                <a:latin typeface="+mj-lt"/>
              </a:rPr>
              <a:t>Thématique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936625" y="797002"/>
            <a:ext cx="623888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560513" y="794588"/>
            <a:ext cx="9793285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2118731" y="1212551"/>
            <a:ext cx="1338147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8000" rtlCol="0">
            <a:spAutoFit/>
          </a:bodyPr>
          <a:lstStyle/>
          <a:p>
            <a:r>
              <a:rPr lang="fr-FR" sz="1200" dirty="0"/>
              <a:t>Libellé question</a:t>
            </a:r>
          </a:p>
        </p:txBody>
      </p:sp>
    </p:spTree>
    <p:extLst>
      <p:ext uri="{BB962C8B-B14F-4D97-AF65-F5344CB8AC3E}">
        <p14:creationId xmlns:p14="http://schemas.microsoft.com/office/powerpoint/2010/main" val="38641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85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85763"/>
          </a:xfrm>
          <a:ln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>
              <a:buNone/>
              <a:tabLst>
                <a:tab pos="8967788" algn="l"/>
              </a:tabLst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189248" y="130955"/>
            <a:ext cx="8164551" cy="6719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38200" y="165380"/>
            <a:ext cx="20722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dirty="0">
                <a:latin typeface="+mj-lt"/>
              </a:rPr>
              <a:t>Thématique</a:t>
            </a: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936625" y="797002"/>
            <a:ext cx="623888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560513" y="794588"/>
            <a:ext cx="9793285" cy="385763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2118731" y="1212551"/>
            <a:ext cx="1338147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8000" rtlCol="0">
            <a:spAutoFit/>
          </a:bodyPr>
          <a:lstStyle/>
          <a:p>
            <a:r>
              <a:rPr lang="fr-FR" sz="1200" dirty="0"/>
              <a:t>Libellé question</a:t>
            </a:r>
          </a:p>
        </p:txBody>
      </p:sp>
    </p:spTree>
    <p:extLst>
      <p:ext uri="{BB962C8B-B14F-4D97-AF65-F5344CB8AC3E}">
        <p14:creationId xmlns:p14="http://schemas.microsoft.com/office/powerpoint/2010/main" val="413371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6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02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3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264767"/>
            <a:ext cx="10515600" cy="67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35DB-508C-4AF7-BD84-75D769740F61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71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9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mments" Target="../comments/comment22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33.wmf"/><Relationship Id="rId2" Type="http://schemas.openxmlformats.org/officeDocument/2006/relationships/control" Target="../activeX/activeX1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image" Target="../media/image34.jpg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9.xml"/><Relationship Id="rId13" Type="http://schemas.openxmlformats.org/officeDocument/2006/relationships/control" Target="../activeX/activeX24.xml"/><Relationship Id="rId18" Type="http://schemas.openxmlformats.org/officeDocument/2006/relationships/comments" Target="../comments/comment23.xml"/><Relationship Id="rId3" Type="http://schemas.openxmlformats.org/officeDocument/2006/relationships/control" Target="../activeX/activeX14.xml"/><Relationship Id="rId7" Type="http://schemas.openxmlformats.org/officeDocument/2006/relationships/control" Target="../activeX/activeX18.xml"/><Relationship Id="rId12" Type="http://schemas.openxmlformats.org/officeDocument/2006/relationships/control" Target="../activeX/activeX23.xml"/><Relationship Id="rId17" Type="http://schemas.openxmlformats.org/officeDocument/2006/relationships/image" Target="../media/image32.wmf"/><Relationship Id="rId2" Type="http://schemas.openxmlformats.org/officeDocument/2006/relationships/control" Target="../activeX/activeX13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7.xml"/><Relationship Id="rId11" Type="http://schemas.openxmlformats.org/officeDocument/2006/relationships/control" Target="../activeX/activeX22.xml"/><Relationship Id="rId5" Type="http://schemas.openxmlformats.org/officeDocument/2006/relationships/control" Target="../activeX/activeX16.xml"/><Relationship Id="rId15" Type="http://schemas.openxmlformats.org/officeDocument/2006/relationships/image" Target="../media/image35.jpg"/><Relationship Id="rId10" Type="http://schemas.openxmlformats.org/officeDocument/2006/relationships/control" Target="../activeX/activeX21.xml"/><Relationship Id="rId4" Type="http://schemas.openxmlformats.org/officeDocument/2006/relationships/control" Target="../activeX/activeX15.xml"/><Relationship Id="rId9" Type="http://schemas.openxmlformats.org/officeDocument/2006/relationships/control" Target="../activeX/activeX20.xml"/><Relationship Id="rId1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5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7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8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9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0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Niveau 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QCM</a:t>
            </a:r>
          </a:p>
          <a:p>
            <a:r>
              <a:rPr lang="fr-FR" i="1" dirty="0"/>
              <a:t>Les bonnes réponses sont soulignées</a:t>
            </a:r>
          </a:p>
          <a:p>
            <a:r>
              <a:rPr lang="fr-FR" i="1" dirty="0"/>
              <a:t>Quand il s'agit de texte à trou, j'ai mis les réponses possibles entre parenthèses en fin de phrase)</a:t>
            </a:r>
          </a:p>
        </p:txBody>
      </p:sp>
    </p:spTree>
    <p:extLst>
      <p:ext uri="{BB962C8B-B14F-4D97-AF65-F5344CB8AC3E}">
        <p14:creationId xmlns:p14="http://schemas.microsoft.com/office/powerpoint/2010/main" val="245882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9" y="2366465"/>
            <a:ext cx="5028571" cy="2514286"/>
          </a:xfrm>
        </p:spPr>
      </p:pic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5724624" y="2507677"/>
            <a:ext cx="5808080" cy="26668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Duplique le contenu de la sélection</a:t>
            </a:r>
            <a:br>
              <a:rPr lang="fr-FR" sz="2000" dirty="0"/>
            </a:b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Effectue une recopie incrémentée de la sélection</a:t>
            </a:r>
            <a:br>
              <a:rPr lang="fr-FR" sz="2000" dirty="0"/>
            </a:b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u="sng" dirty="0"/>
              <a:t>Déplace la sélection</a:t>
            </a:r>
            <a:br>
              <a:rPr lang="fr-FR" sz="2000" dirty="0"/>
            </a:b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Efface la sélection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Faire glisser la souris lorsque le pointeur a cette forme :	5/5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la souris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46" y="3623608"/>
            <a:ext cx="360000" cy="4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521746"/>
          </a:xfrm>
        </p:spPr>
        <p:txBody>
          <a:bodyPr/>
          <a:lstStyle/>
          <a:p>
            <a:r>
              <a:rPr lang="fr-FR" dirty="0"/>
              <a:t>Pour additionner les montants HT calculés dans la colonne, l'onglet accueil étant l'onglet affiché, sur quel bouton de cet onglet faut-il cliquer pour activer la fonction somme ?	1/7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B36FDD4-15F0-466F-9612-453C6E2C1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16" y="2224209"/>
            <a:ext cx="8134121" cy="4351338"/>
          </a:xfr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Q10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les fonctions de base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2E10B3-B640-44CB-8FDF-276D02BD347E}"/>
              </a:ext>
            </a:extLst>
          </p:cNvPr>
          <p:cNvSpPr/>
          <p:nvPr/>
        </p:nvSpPr>
        <p:spPr>
          <a:xfrm>
            <a:off x="8651631" y="2344615"/>
            <a:ext cx="422031" cy="3985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63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838200" y="2053981"/>
            <a:ext cx="3604846" cy="4122981"/>
          </a:xfrm>
        </p:spPr>
        <p:txBody>
          <a:bodyPr>
            <a:normAutofit/>
          </a:bodyPr>
          <a:lstStyle/>
          <a:p>
            <a:r>
              <a:rPr lang="fr-FR" sz="2000" dirty="0"/>
              <a:t>De faire un copier / coller de valeurs au-dessus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Des fonctions courantes comme la moyenne, le minimum, le maximum et un comptage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dirty="0"/>
              <a:t>De corriger les options de la fonction somme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De recopier la formule de calcul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liste déroulante à droite du bouton « Somme automatique » propose :	2/7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Q11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les fonctions de base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32" y="2977662"/>
            <a:ext cx="7138612" cy="2703802"/>
          </a:xfrm>
        </p:spPr>
      </p:pic>
    </p:spTree>
    <p:extLst>
      <p:ext uri="{BB962C8B-B14F-4D97-AF65-F5344CB8AC3E}">
        <p14:creationId xmlns:p14="http://schemas.microsoft.com/office/powerpoint/2010/main" val="402568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cellule O3 qui calcule l’écart entre le mois de décembre et le mois de juin contient la formule :	3/7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0" y="2053982"/>
            <a:ext cx="4246756" cy="1358292"/>
          </a:xfrm>
        </p:spPr>
        <p:txBody>
          <a:bodyPr>
            <a:noAutofit/>
          </a:bodyPr>
          <a:lstStyle/>
          <a:p>
            <a:r>
              <a:rPr lang="fr-FR" dirty="0"/>
              <a:t>G3-M3=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=G3-M3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Connaître les contraintes de saisie d’une formule de calcul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86" y="3953107"/>
            <a:ext cx="7141427" cy="2678035"/>
          </a:xfrm>
          <a:prstGeom prst="rect">
            <a:avLst/>
          </a:prstGeom>
        </p:spPr>
      </p:pic>
      <p:sp>
        <p:nvSpPr>
          <p:cNvPr id="11" name="Espace réservé du contenu 7"/>
          <p:cNvSpPr txBox="1">
            <a:spLocks/>
          </p:cNvSpPr>
          <p:nvPr/>
        </p:nvSpPr>
        <p:spPr>
          <a:xfrm>
            <a:off x="6915614" y="2053982"/>
            <a:ext cx="4246756" cy="1358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SOMME(G3-M3)=</a:t>
            </a:r>
            <a:br>
              <a:rPr lang="fr-FR" dirty="0"/>
            </a:br>
            <a:endParaRPr lang="fr-FR" dirty="0"/>
          </a:p>
          <a:p>
            <a:r>
              <a:rPr lang="fr-FR" dirty="0"/>
              <a:t>=DIFFERENCE(G3;M3)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90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calculer en D6 la somme de cellules dispersées dans la feuille de calcul, il faut :	4/7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38539" y="2292520"/>
            <a:ext cx="4984416" cy="41229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Sélectionner les différentes cellules puis cliquer sur le bouton Somme automatique</a:t>
            </a:r>
            <a:br>
              <a:rPr lang="fr-FR" sz="2000" dirty="0"/>
            </a:b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u="sng" dirty="0"/>
              <a:t>Cliquer sur le bouton Somme automatique et sélectionner les différentes cellules à l’aide de la touche Ctrl</a:t>
            </a:r>
            <a:br>
              <a:rPr lang="fr-FR" sz="2000" u="sng" dirty="0"/>
            </a:br>
            <a:endParaRPr lang="fr-FR" sz="2000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Cliquer sur le bouton Somme automatique, sélectionner la plage de données et désélectionner les cellules indésirables avec des Ctrl + Clic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Saisir B1+B3+A5+D2=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fonctions de base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55" y="2548608"/>
            <a:ext cx="68389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6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527526"/>
          </a:xfrm>
        </p:spPr>
        <p:txBody>
          <a:bodyPr/>
          <a:lstStyle/>
          <a:p>
            <a:r>
              <a:rPr lang="fr-FR" dirty="0"/>
              <a:t>La cellule F7 affiche la somme des quatre trimestres et de tous les clients. Qu’affichera la cellule F7 si l’on vide le contenu de toutes ces cellules (plage en vert) :	5/7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936625" y="2331683"/>
            <a:ext cx="4246756" cy="3666594"/>
          </a:xfrm>
        </p:spPr>
        <p:txBody>
          <a:bodyPr>
            <a:noAutofit/>
          </a:bodyPr>
          <a:lstStyle/>
          <a:p>
            <a:r>
              <a:rPr lang="fr-FR" dirty="0"/>
              <a:t>#DIV/0!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0</a:t>
            </a:r>
            <a:br>
              <a:rPr lang="fr-FR" dirty="0"/>
            </a:br>
            <a:endParaRPr lang="fr-FR" dirty="0"/>
          </a:p>
          <a:p>
            <a:r>
              <a:rPr lang="fr-FR" dirty="0"/>
              <a:t>#REF!</a:t>
            </a:r>
            <a:br>
              <a:rPr lang="fr-FR" dirty="0"/>
            </a:br>
            <a:endParaRPr lang="fr-FR" dirty="0"/>
          </a:p>
          <a:p>
            <a:r>
              <a:rPr lang="fr-FR" dirty="0"/>
              <a:t>8 390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Q14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Recalculer automatiquement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3" y="2195745"/>
            <a:ext cx="70770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2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19699"/>
          </a:xfrm>
        </p:spPr>
        <p:txBody>
          <a:bodyPr/>
          <a:lstStyle/>
          <a:p>
            <a:r>
              <a:rPr lang="fr-FR" dirty="0"/>
              <a:t>Pour pouvoir recopier cette formule vers le bas et calculer à chaque ligne le pourcentage du total, comment modifier la formule actuelle :	6/7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936625" y="2331683"/>
            <a:ext cx="5397268" cy="366659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C’est impossible, il faut la recréer à chaque ligne</a:t>
            </a:r>
            <a:br>
              <a:rPr lang="fr-FR" dirty="0"/>
            </a:br>
            <a:endParaRPr lang="fr-FR" dirty="0"/>
          </a:p>
          <a:p>
            <a:r>
              <a:rPr lang="fr-FR" dirty="0"/>
              <a:t>Onglet Affichage </a:t>
            </a:r>
            <a:r>
              <a:rPr lang="fr-FR" dirty="0">
                <a:sym typeface="Wingdings" panose="05000000000000000000" pitchFamily="2" charset="2"/>
              </a:rPr>
              <a:t>Figer les volets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Transformer F7 en F$7</a:t>
            </a:r>
            <a:br>
              <a:rPr lang="fr-FR" dirty="0"/>
            </a:br>
            <a:endParaRPr lang="fr-FR" dirty="0"/>
          </a:p>
          <a:p>
            <a:r>
              <a:rPr lang="fr-FR" dirty="0"/>
              <a:t>Elle se recopie très bien telle qu’elle est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Q15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Construire et calculer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62" y="2225680"/>
            <a:ext cx="5377260" cy="28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que la colonne A contienne Monsieur ou Madame en fonction du contenu de la colonne I (sexe) il faut :	7/7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7439" y="2625195"/>
            <a:ext cx="7542875" cy="3518704"/>
          </a:xfrm>
        </p:spPr>
        <p:txBody>
          <a:bodyPr>
            <a:noAutofit/>
          </a:bodyPr>
          <a:lstStyle/>
          <a:p>
            <a:r>
              <a:rPr lang="fr-FR" sz="2000" dirty="0"/>
              <a:t>Saisir =si(I2=</a:t>
            </a:r>
            <a:r>
              <a:rPr lang="fr-FR" sz="2000" dirty="0" err="1"/>
              <a:t>F;Madame;Monsieur</a:t>
            </a:r>
            <a:r>
              <a:rPr lang="fr-FR" sz="2000" dirty="0"/>
              <a:t>)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Saisir =si(I2=</a:t>
            </a:r>
            <a:r>
              <a:rPr lang="fr-FR" sz="2000" dirty="0" err="1"/>
              <a:t>F;Monsieur;Madame</a:t>
            </a:r>
            <a:r>
              <a:rPr lang="fr-FR" sz="2000" dirty="0"/>
              <a:t>)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Saisir =si(I2="</a:t>
            </a:r>
            <a:r>
              <a:rPr lang="fr-FR" sz="2000" u="sng" dirty="0" err="1"/>
              <a:t>F";"Madame;"Monsieur</a:t>
            </a:r>
            <a:r>
              <a:rPr lang="fr-FR" sz="2000" u="sng" dirty="0"/>
              <a:t>")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Saisir =si(I2="</a:t>
            </a:r>
            <a:r>
              <a:rPr lang="fr-FR" sz="2000" dirty="0" err="1"/>
              <a:t>F";"Monsieur";"Madame</a:t>
            </a:r>
            <a:r>
              <a:rPr lang="fr-FR" sz="2000" dirty="0"/>
              <a:t>")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Onglet Formules </a:t>
            </a:r>
            <a:r>
              <a:rPr lang="fr-FR" sz="2000" dirty="0">
                <a:sym typeface="Wingdings" panose="05000000000000000000" pitchFamily="2" charset="2"/>
              </a:rPr>
              <a:t> Logiques  Si  saisir les paramètres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Q16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des fonctions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30" y="2717636"/>
            <a:ext cx="6599016" cy="24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15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19699"/>
          </a:xfrm>
        </p:spPr>
        <p:txBody>
          <a:bodyPr/>
          <a:lstStyle/>
          <a:p>
            <a:r>
              <a:rPr lang="fr-FR" dirty="0"/>
              <a:t>Pour appliquer des bordures aux cellules sélectionnées, sur quel bouton de l'onglet Accueil faut-il cliquer :	1/5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Q17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Mettre en forme des cellules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93" y="1970490"/>
            <a:ext cx="8453324" cy="47881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56383" y="2902226"/>
            <a:ext cx="417443" cy="337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25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ajuster la largeur des colonnes sélectionnées, il faut  : 	2/5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199" y="2053981"/>
            <a:ext cx="5980044" cy="41229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Double-cliquer sur le numéro (lettre) de la colonne sélectionnée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Cliquer sur l'extrémité droite d'une des colonnes sélectionnée</a:t>
            </a:r>
            <a:br>
              <a:rPr lang="fr-FR" sz="2400" u="sng" dirty="0">
                <a:sym typeface="Wingdings" panose="05000000000000000000" pitchFamily="2" charset="2"/>
              </a:rPr>
            </a:br>
            <a:endParaRPr lang="fr-FR" sz="2400" u="sng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400" u="sng" dirty="0"/>
              <a:t>Double-cliquer sur l'extrémité droite d'une des colonnes sélectionnées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>
                <a:sym typeface="Wingdings" panose="05000000000000000000" pitchFamily="2" charset="2"/>
              </a:rPr>
              <a:t>Faire glisser l'extrémité droite d'une des colonnes sélectionnées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Q18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la largeur des colonnes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60" y="2053982"/>
            <a:ext cx="4637625" cy="43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3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43F450-0539-4BB0-90EC-67B0279CA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623" y="2423502"/>
            <a:ext cx="10417175" cy="312151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800" dirty="0"/>
              <a:t>La partie de la fenêtre Excel qui affiche les différentes commandes du logiciel s'appelle le ________________. (ruban, </a:t>
            </a:r>
            <a:r>
              <a:rPr lang="fr-FR" sz="1800" dirty="0" err="1"/>
              <a:t>rubban</a:t>
            </a:r>
            <a:r>
              <a:rPr lang="fr-FR" sz="1800" dirty="0"/>
              <a:t>, </a:t>
            </a:r>
            <a:r>
              <a:rPr lang="fr-FR" sz="1800" dirty="0" err="1"/>
              <a:t>rubant</a:t>
            </a:r>
            <a:r>
              <a:rPr lang="fr-FR" sz="1800" dirty="0"/>
              <a:t>?, </a:t>
            </a:r>
            <a:r>
              <a:rPr lang="fr-FR" sz="1800" dirty="0" err="1"/>
              <a:t>ribbon</a:t>
            </a:r>
            <a:r>
              <a:rPr lang="fr-FR" sz="1800" dirty="0"/>
              <a:t>)</a:t>
            </a:r>
            <a:br>
              <a:rPr lang="fr-FR" sz="1800" dirty="0"/>
            </a:b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dirty="0"/>
              <a:t>C'est dans la __________________ que l'on peut saisir, calculer. (feuille de calcul, feuille, </a:t>
            </a:r>
            <a:r>
              <a:rPr lang="fr-FR" sz="1800" dirty="0" err="1"/>
              <a:t>sheet</a:t>
            </a:r>
            <a:r>
              <a:rPr lang="fr-FR" sz="1800" dirty="0"/>
              <a:t>)</a:t>
            </a:r>
            <a:br>
              <a:rPr lang="fr-FR" sz="1800" dirty="0"/>
            </a:b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dirty="0"/>
              <a:t>La ________________________ affiche des conseils et des renseignements relatifs aux erreurs ou actions possibles pendant l'utilisation d'un classeur. (barre d'état, </a:t>
            </a:r>
            <a:r>
              <a:rPr lang="fr-FR" sz="1800" dirty="0" err="1"/>
              <a:t>status</a:t>
            </a:r>
            <a:r>
              <a:rPr lang="fr-FR" sz="1800" dirty="0"/>
              <a:t> bar)</a:t>
            </a:r>
            <a:br>
              <a:rPr lang="fr-FR" sz="1800" dirty="0"/>
            </a:b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dirty="0"/>
              <a:t>Une case d'un "tableau" Excel s'appelle une ___________________ . (cellule, </a:t>
            </a:r>
            <a:r>
              <a:rPr lang="fr-FR" sz="1800" dirty="0" err="1"/>
              <a:t>cell</a:t>
            </a:r>
            <a:r>
              <a:rPr lang="fr-FR" sz="1800" dirty="0"/>
              <a:t>)</a:t>
            </a:r>
            <a:br>
              <a:rPr lang="fr-FR" sz="1800" dirty="0"/>
            </a:br>
            <a:endParaRPr lang="fr-FR" sz="1800" dirty="0"/>
          </a:p>
          <a:p>
            <a:pPr marL="342900" indent="-342900">
              <a:buFont typeface="+mj-lt"/>
              <a:buAutoNum type="arabicPeriod"/>
            </a:pPr>
            <a:endParaRPr lang="fr-FR" sz="1800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Indiquer le nom de l'élément dans l'espace prévu à cet effet	1/4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Prendre ses repères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différentes parties de l’écran de démarrage</a:t>
            </a:r>
          </a:p>
        </p:txBody>
      </p:sp>
    </p:spTree>
    <p:extLst>
      <p:ext uri="{BB962C8B-B14F-4D97-AF65-F5344CB8AC3E}">
        <p14:creationId xmlns:p14="http://schemas.microsoft.com/office/powerpoint/2010/main" val="3218031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6" y="1424285"/>
            <a:ext cx="10347534" cy="419699"/>
          </a:xfrm>
        </p:spPr>
        <p:txBody>
          <a:bodyPr/>
          <a:lstStyle/>
          <a:p>
            <a:pPr>
              <a:tabLst>
                <a:tab pos="9958388" algn="l"/>
              </a:tabLst>
            </a:pPr>
            <a:r>
              <a:rPr lang="fr-FR" dirty="0"/>
              <a:t>Pour transformer les cellules sélectionnées en une seule et centrer le contenu, quelle commande de l'onglet Accueil faut-il utiliser?    3/5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936625" y="797003"/>
            <a:ext cx="623888" cy="334568"/>
          </a:xfrm>
        </p:spPr>
        <p:txBody>
          <a:bodyPr/>
          <a:lstStyle/>
          <a:p>
            <a:r>
              <a:rPr lang="fr-FR" dirty="0"/>
              <a:t>Q19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Centrer un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EE5ADA5-C787-4630-811B-820068309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09" y="2087918"/>
            <a:ext cx="7844291" cy="44277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22708" y="2809280"/>
            <a:ext cx="1704216" cy="273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Quel bouton doit-on utiliser pour afficher les cellules sélectionnées sous forme de pourcentage ?	4/5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Q20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Mettre en forme des nombres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010D34-09A5-4A9B-9A1A-C61AFAA6F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46" y="1894247"/>
            <a:ext cx="8793860" cy="49637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8D95C20-5A43-461F-946A-01E96C99176C}"/>
              </a:ext>
            </a:extLst>
          </p:cNvPr>
          <p:cNvSpPr/>
          <p:nvPr/>
        </p:nvSpPr>
        <p:spPr>
          <a:xfrm>
            <a:off x="5767753" y="2621711"/>
            <a:ext cx="293077" cy="203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99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082BF13-C42B-4990-AFFA-70A8C4590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3138" y="2250831"/>
            <a:ext cx="4120662" cy="3926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Parmi les différentes catégories de mises en forme de nombre pré programmées, seules possèdent une option qui permet de mettre les nombres en rouge automatiquement, </a:t>
            </a:r>
          </a:p>
          <a:p>
            <a:pPr marL="0" indent="0">
              <a:buNone/>
            </a:pPr>
            <a:r>
              <a:rPr lang="fr-FR" sz="1800" dirty="0"/>
              <a:t>Citer l'une des deux : </a:t>
            </a:r>
          </a:p>
          <a:p>
            <a:pPr marL="0" indent="0">
              <a:buNone/>
            </a:pPr>
            <a:r>
              <a:rPr lang="fr-FR" sz="1800" dirty="0"/>
              <a:t>______________________________.</a:t>
            </a:r>
          </a:p>
          <a:p>
            <a:pPr marL="0" indent="0">
              <a:buNone/>
            </a:pPr>
            <a:r>
              <a:rPr lang="fr-FR" sz="1800" dirty="0"/>
              <a:t>(nombre, monétaire)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Comment mettre de nombres négatifs automatiquement en rouge ?	5/5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Q21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Mettre en forme des nombres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65827D-31DB-4593-855F-C2EEF5FE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" y="1825625"/>
            <a:ext cx="6826095" cy="49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53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334177"/>
          </a:xfrm>
        </p:spPr>
        <p:txBody>
          <a:bodyPr/>
          <a:lstStyle/>
          <a:p>
            <a:r>
              <a:rPr lang="fr-FR" dirty="0"/>
              <a:t>Pour modifier l’orientation de l’impression il faut utiliser :	1/4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la mise en page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44" y="2687943"/>
            <a:ext cx="5210175" cy="2486025"/>
          </a:xfrm>
        </p:spPr>
      </p:pic>
      <p:sp>
        <p:nvSpPr>
          <p:cNvPr id="21" name="Espace réservé du contenu 7"/>
          <p:cNvSpPr txBox="1">
            <a:spLocks/>
          </p:cNvSpPr>
          <p:nvPr/>
        </p:nvSpPr>
        <p:spPr>
          <a:xfrm>
            <a:off x="936625" y="23316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089025" y="24840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L’onglet Affichage </a:t>
            </a:r>
            <a:r>
              <a:rPr lang="fr-FR" dirty="0">
                <a:sym typeface="Wingdings" panose="05000000000000000000" pitchFamily="2" charset="2"/>
              </a:rPr>
              <a:t> commande Orientation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u="sng" dirty="0"/>
              <a:t>L’onglet Mise en page </a:t>
            </a:r>
            <a:r>
              <a:rPr lang="fr-FR" u="sng" dirty="0">
                <a:sym typeface="Wingdings" panose="05000000000000000000" pitchFamily="2" charset="2"/>
              </a:rPr>
              <a:t> commande Orientation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u="sng" dirty="0"/>
              <a:t>L’onglet Fichier </a:t>
            </a:r>
            <a:r>
              <a:rPr lang="fr-FR" u="sng" dirty="0">
                <a:sym typeface="Wingdings" panose="05000000000000000000" pitchFamily="2" charset="2"/>
              </a:rPr>
              <a:t> commande Impression  Orientation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Clic droit  Orientation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25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6"/>
            <a:ext cx="10374923" cy="235247"/>
          </a:xfrm>
        </p:spPr>
        <p:txBody>
          <a:bodyPr/>
          <a:lstStyle/>
          <a:p>
            <a:pPr>
              <a:tabLst>
                <a:tab pos="9871075" algn="l"/>
              </a:tabLst>
            </a:pPr>
            <a:r>
              <a:rPr lang="fr-FR" dirty="0"/>
              <a:t>Quelle commande faut-il activer sur l'onglet Mise en page pour que la plage de données ci-dessous s'imprime sur une seule page ?	2/4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Q23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Imprimer</a:t>
            </a: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936625" y="23316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07219" y="2226180"/>
            <a:ext cx="9954113" cy="406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DC7B45-3E4A-430B-B09F-BBC45B3DD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8" y="2020131"/>
            <a:ext cx="8663354" cy="48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5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304693" y="1424285"/>
            <a:ext cx="10214517" cy="385763"/>
          </a:xfrm>
        </p:spPr>
        <p:txBody>
          <a:bodyPr/>
          <a:lstStyle/>
          <a:p>
            <a:pPr>
              <a:tabLst>
                <a:tab pos="9690100" algn="l"/>
              </a:tabLst>
            </a:pPr>
            <a:r>
              <a:rPr lang="fr-FR" dirty="0"/>
              <a:t>Quel bouton de l'onglet contextuel Création faut-il utiliser pour insérer le nom de l'onglet dans l'en-tête de la feuille de calcul ?	3/4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Q24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Gérer la mise en page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74" y="2053982"/>
            <a:ext cx="9104762" cy="460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8249" y="2653704"/>
            <a:ext cx="1384243" cy="277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894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L'aperçu avant impression :	4/4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l'aperçu avant impression</a:t>
            </a:r>
          </a:p>
        </p:txBody>
      </p:sp>
      <p:graphicFrame>
        <p:nvGraphicFramePr>
          <p:cNvPr id="9" name="Espace réservé du contenu 6"/>
          <p:cNvGraphicFramePr>
            <a:graphicFrameLocks/>
          </p:cNvGraphicFramePr>
          <p:nvPr>
            <p:extLst/>
          </p:nvPr>
        </p:nvGraphicFramePr>
        <p:xfrm>
          <a:off x="111678" y="2070906"/>
          <a:ext cx="6735172" cy="397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1874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766649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766649">
                  <a:extLst>
                    <a:ext uri="{9D8B030D-6E8A-4147-A177-3AD203B41FA5}">
                      <a16:colId xmlns:a16="http://schemas.microsoft.com/office/drawing/2014/main" val="2821338702"/>
                    </a:ext>
                  </a:extLst>
                </a:gridCol>
              </a:tblGrid>
              <a:tr h="565643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Faux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S'affiche à partir de l'onglet Affichage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Zoom</a:t>
                      </a:r>
                      <a:r>
                        <a:rPr lang="fr-FR" sz="1600" baseline="0" dirty="0">
                          <a:sym typeface="Wingdings" panose="05000000000000000000" pitchFamily="2" charset="2"/>
                        </a:rPr>
                        <a:t> sur la sélection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S'affiche à partir de l'onglet Fichier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Imprimer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Permet d'afficher et de modifier les marges de la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5134462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Permet de corriger le contenu des cellules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Permet de modifier la largeur des colonnes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Permet de modifier l'en-tête ou le pied de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68" y="2571332"/>
            <a:ext cx="4772025" cy="299085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86" name="CheckBox4" r:id="rId2" imgW="171360" imgH="190440"/>
        </mc:Choice>
        <mc:Fallback>
          <p:control name="CheckBox4" r:id="rId2" imgW="171360" imgH="190440">
            <p:pic>
              <p:nvPicPr>
                <p:cNvPr id="11" name="CheckBox4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4355" y="453255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7" name="CheckBox5" r:id="rId3" imgW="171360" imgH="190440"/>
        </mc:Choice>
        <mc:Fallback>
          <p:control name="CheckBox5" r:id="rId3" imgW="171360" imgH="190440">
            <p:pic>
              <p:nvPicPr>
                <p:cNvPr id="12" name="CheckBox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72577" y="5655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8" name="CheckBox7" r:id="rId4" imgW="171360" imgH="190440"/>
        </mc:Choice>
        <mc:Fallback>
          <p:control name="CheckBox7" r:id="rId4" imgW="171360" imgH="190440">
            <p:pic>
              <p:nvPicPr>
                <p:cNvPr id="13" name="CheckBox7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6" y="337657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9" name="CheckBox1" r:id="rId5" imgW="171360" imgH="190440"/>
        </mc:Choice>
        <mc:Fallback>
          <p:control name="CheckBox1" r:id="rId5" imgW="171360" imgH="190440">
            <p:pic>
              <p:nvPicPr>
                <p:cNvPr id="14" name="CheckBox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4355" y="340968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0" name="CheckBox3" r:id="rId6" imgW="171360" imgH="190440"/>
        </mc:Choice>
        <mc:Fallback>
          <p:control name="CheckBox3" r:id="rId6" imgW="171360" imgH="190440">
            <p:pic>
              <p:nvPicPr>
                <p:cNvPr id="15" name="CheckBox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4355" y="50939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1" name="CheckBox8" r:id="rId7" imgW="171360" imgH="190440"/>
        </mc:Choice>
        <mc:Fallback>
          <p:control name="CheckBox8" r:id="rId7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4355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2" name="CheckBox9" r:id="rId8" imgW="171360" imgH="190440"/>
        </mc:Choice>
        <mc:Fallback>
          <p:control name="CheckBox9" r:id="rId8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4355" y="564244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3" name="CheckBox10" r:id="rId9" imgW="171360" imgH="190440"/>
        </mc:Choice>
        <mc:Fallback>
          <p:control name="CheckBox10" r:id="rId9" imgW="171360" imgH="190440">
            <p:pic>
              <p:nvPicPr>
                <p:cNvPr id="20" name="CheckBox10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6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4" name="CheckBox12" r:id="rId10" imgW="171360" imgH="190440"/>
        </mc:Choice>
        <mc:Fallback>
          <p:control name="CheckBox12" r:id="rId10" imgW="171360" imgH="190440">
            <p:pic>
              <p:nvPicPr>
                <p:cNvPr id="22" name="CheckBox1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4355" y="284825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" name="CheckBox13" r:id="rId11" imgW="171360" imgH="190440"/>
        </mc:Choice>
        <mc:Fallback>
          <p:control name="CheckBox13" r:id="rId11" imgW="171360" imgH="190440">
            <p:pic>
              <p:nvPicPr>
                <p:cNvPr id="23" name="CheckBox1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7456" y="284822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6" name="CheckBox15" r:id="rId12" imgW="171360" imgH="190440"/>
        </mc:Choice>
        <mc:Fallback>
          <p:control name="CheckBox15" r:id="rId12" imgW="171360" imgH="190440">
            <p:pic>
              <p:nvPicPr>
                <p:cNvPr id="25" name="CheckBox1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7456" y="4532552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7" name="CheckBox16" r:id="rId13" imgW="171360" imgH="190440"/>
        </mc:Choice>
        <mc:Fallback>
          <p:control name="CheckBox16" r:id="rId13" imgW="171360" imgH="190440">
            <p:pic>
              <p:nvPicPr>
                <p:cNvPr id="26" name="CheckBox16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6" y="509135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9137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travailler avec toutes les feuilles :	1/4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Q26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Travailler avec plusieurs feuilles</a:t>
            </a: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936625" y="23316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07219" y="2226180"/>
            <a:ext cx="10088319" cy="406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Onglet Affichage </a:t>
            </a:r>
            <a:r>
              <a:rPr lang="fr-FR" dirty="0">
                <a:sym typeface="Wingdings" panose="05000000000000000000" pitchFamily="2" charset="2"/>
              </a:rPr>
              <a:t> Réorganiser tout</a:t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Onglet Données  Consolider</a:t>
            </a:r>
            <a:br>
              <a:rPr lang="fr-FR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u="sng" dirty="0">
                <a:sym typeface="Wingdings" panose="05000000000000000000" pitchFamily="2" charset="2"/>
              </a:rPr>
              <a:t>Clic droit sur le nom d’une feuille  Sélectionner toutes les feuilles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Onglet Accueil  Rechercher et sélectionner  Sélectionner toutes les feuilles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61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35067"/>
          </a:xfrm>
        </p:spPr>
        <p:txBody>
          <a:bodyPr/>
          <a:lstStyle/>
          <a:p>
            <a:r>
              <a:rPr lang="fr-FR" dirty="0"/>
              <a:t>Je n'ai pas trouvé de question !!!	2/4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Q27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Travailler avec plusieurs feuilles</a:t>
            </a:r>
          </a:p>
        </p:txBody>
      </p:sp>
      <p:graphicFrame>
        <p:nvGraphicFramePr>
          <p:cNvPr id="9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838198" y="2543737"/>
          <a:ext cx="10515600" cy="424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758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27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Pour sélectionner une liste de feuilles (de janvier à juin), il faut Cliquer sur la feuille Janvier puis faire Majuscule</a:t>
                      </a:r>
                      <a:r>
                        <a:rPr lang="fr-FR" baseline="0" dirty="0"/>
                        <a:t> clic sur la feuille juin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La barre de titre affiche [Environnement] à côté du nom du fichier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Pour sélectionner des feuilles dispersées, par</a:t>
                      </a:r>
                      <a:r>
                        <a:rPr lang="fr-FR" baseline="0" dirty="0"/>
                        <a:t> exemple les mois impairs, il faut sélectionner la première feuille par un clic puis les suivantes par un Ctrl + clic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La barre de titre</a:t>
                      </a:r>
                      <a:r>
                        <a:rPr lang="fr-FR" baseline="0" dirty="0"/>
                        <a:t> affiche [Groupe de travail] à côté du nom du fichier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Les onglets des feuilles sélectionnées sont blancs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Lorsque toutes les feuilles sont sélectionnées, cliquer sur un</a:t>
                      </a:r>
                      <a:r>
                        <a:rPr lang="fr-FR" baseline="0" dirty="0"/>
                        <a:t> onglet qui n'est pas celui de la feuille active ne dissocie pas les feuilles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8376341"/>
                  </a:ext>
                </a:extLst>
              </a:tr>
            </a:tbl>
          </a:graphicData>
        </a:graphic>
      </p:graphicFrame>
      <p:pic>
        <p:nvPicPr>
          <p:cNvPr id="22" name="Imag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8" y="1806677"/>
            <a:ext cx="9525000" cy="71437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110" name="CheckBox2" r:id="rId2" imgW="171360" imgH="190440"/>
        </mc:Choice>
        <mc:Fallback>
          <p:control name="CheckBox2" r:id="rId2" imgW="171360" imgH="190440">
            <p:pic>
              <p:nvPicPr>
                <p:cNvPr id="10" name="CheckBox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48770" y="313583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11" name="CheckBox3" r:id="rId3" imgW="171360" imgH="190440"/>
        </mc:Choice>
        <mc:Fallback>
          <p:control name="CheckBox3" r:id="rId3" imgW="171360" imgH="190440">
            <p:pic>
              <p:nvPicPr>
                <p:cNvPr id="11" name="CheckBox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93841" y="313583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12" name="CheckBox4" r:id="rId4" imgW="171360" imgH="190440"/>
        </mc:Choice>
        <mc:Fallback>
          <p:control name="CheckBox4" r:id="rId4" imgW="171360" imgH="190440">
            <p:pic>
              <p:nvPicPr>
                <p:cNvPr id="12" name="CheckBox4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48770" y="639964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13" name="CheckBox5" r:id="rId5" imgW="171360" imgH="190440"/>
        </mc:Choice>
        <mc:Fallback>
          <p:control name="CheckBox5" r:id="rId5" imgW="171360" imgH="190440">
            <p:pic>
              <p:nvPicPr>
                <p:cNvPr id="13" name="CheckBox5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60829" y="43921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14" name="CheckBox6" r:id="rId6" imgW="171360" imgH="190440"/>
        </mc:Choice>
        <mc:Fallback>
          <p:control name="CheckBox6" r:id="rId6" imgW="171360" imgH="190440">
            <p:pic>
              <p:nvPicPr>
                <p:cNvPr id="14" name="CheckBox6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81782" y="506282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15" name="CheckBox7" r:id="rId7" imgW="171360" imgH="190440"/>
        </mc:Choice>
        <mc:Fallback>
          <p:control name="CheckBox7" r:id="rId7" imgW="171360" imgH="190440">
            <p:pic>
              <p:nvPicPr>
                <p:cNvPr id="15" name="CheckBox7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93841" y="5683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16" name="CheckBox8" r:id="rId8" imgW="171360" imgH="190440"/>
        </mc:Choice>
        <mc:Fallback>
          <p:control name="CheckBox8" r:id="rId8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81782" y="639964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17" name="CheckBox9" r:id="rId9" imgW="171360" imgH="190440"/>
        </mc:Choice>
        <mc:Fallback>
          <p:control name="CheckBox9" r:id="rId9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60829" y="505077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18" name="CheckBox10" r:id="rId10" imgW="171360" imgH="190440"/>
        </mc:Choice>
        <mc:Fallback>
          <p:control name="CheckBox10" r:id="rId10" imgW="171360" imgH="190440">
            <p:pic>
              <p:nvPicPr>
                <p:cNvPr id="18" name="CheckBox10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48770" y="5683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19" name="CheckBox12" r:id="rId11" imgW="171360" imgH="190440"/>
        </mc:Choice>
        <mc:Fallback>
          <p:control name="CheckBox12" r:id="rId11" imgW="171360" imgH="190440">
            <p:pic>
              <p:nvPicPr>
                <p:cNvPr id="19" name="CheckBox12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93841" y="43921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0" name="CheckBox1" r:id="rId12" imgW="171360" imgH="190440"/>
        </mc:Choice>
        <mc:Fallback>
          <p:control name="CheckBox1" r:id="rId12" imgW="171360" imgH="190440">
            <p:pic>
              <p:nvPicPr>
                <p:cNvPr id="20" name="CheckBox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60829" y="382211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1" name="CheckBox11" r:id="rId13" imgW="171360" imgH="190440"/>
        </mc:Choice>
        <mc:Fallback>
          <p:control name="CheckBox11" r:id="rId13" imgW="171360" imgH="190440">
            <p:pic>
              <p:nvPicPr>
                <p:cNvPr id="21" name="CheckBox11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93841" y="382211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7464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supprimer une feuille du classeur :	3/4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Q28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Supprimer une feuille</a:t>
            </a: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936625" y="2331683"/>
            <a:ext cx="5397268" cy="3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07219" y="2226180"/>
            <a:ext cx="10088319" cy="406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Onglet Affichage </a:t>
            </a:r>
            <a:r>
              <a:rPr lang="fr-FR" dirty="0">
                <a:sym typeface="Wingdings" panose="05000000000000000000" pitchFamily="2" charset="2"/>
              </a:rPr>
              <a:t> Masquer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u="sng" dirty="0">
                <a:sym typeface="Wingdings" panose="05000000000000000000" pitchFamily="2" charset="2"/>
              </a:rPr>
              <a:t>Clic droit sur le nom de la feuille  Supprimer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Onglet Accueil  Supprimer  Supprimer la feuille</a:t>
            </a:r>
            <a:br>
              <a:rPr lang="fr-FR" u="sng" dirty="0">
                <a:sym typeface="Wingdings" panose="05000000000000000000" pitchFamily="2" charset="2"/>
              </a:rPr>
            </a:br>
            <a:endParaRPr lang="fr-FR" u="sng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Onglet Révision  Supprimer</a:t>
            </a:r>
          </a:p>
        </p:txBody>
      </p:sp>
    </p:spTree>
    <p:extLst>
      <p:ext uri="{BB962C8B-B14F-4D97-AF65-F5344CB8AC3E}">
        <p14:creationId xmlns:p14="http://schemas.microsoft.com/office/powerpoint/2010/main" val="342350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715108" y="1424285"/>
            <a:ext cx="10638691" cy="385763"/>
          </a:xfrm>
        </p:spPr>
        <p:txBody>
          <a:bodyPr/>
          <a:lstStyle/>
          <a:p>
            <a:r>
              <a:rPr lang="fr-FR" dirty="0"/>
              <a:t>Lorsque l'on veut sélectionner plusieurs cellules dans une feuille de calcul, quelles touches doit – on utiliser pour sélectionner :	2/4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Prendre ses repères</a:t>
            </a:r>
            <a:endParaRPr lang="fr-FR" sz="16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sélections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31A1DAD-A499-4C4E-BBAE-F66C762EE7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6375804"/>
              </p:ext>
            </p:extLst>
          </p:nvPr>
        </p:nvGraphicFramePr>
        <p:xfrm>
          <a:off x="3446585" y="2378687"/>
          <a:ext cx="7802142" cy="3606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4807">
                  <a:extLst>
                    <a:ext uri="{9D8B030D-6E8A-4147-A177-3AD203B41FA5}">
                      <a16:colId xmlns:a16="http://schemas.microsoft.com/office/drawing/2014/main" val="1720423554"/>
                    </a:ext>
                  </a:extLst>
                </a:gridCol>
                <a:gridCol w="2787335">
                  <a:extLst>
                    <a:ext uri="{9D8B030D-6E8A-4147-A177-3AD203B41FA5}">
                      <a16:colId xmlns:a16="http://schemas.microsoft.com/office/drawing/2014/main" val="1118455598"/>
                    </a:ext>
                  </a:extLst>
                </a:gridCol>
              </a:tblGrid>
              <a:tr h="1181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Une plage de cellules ____________________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864219"/>
                  </a:ext>
                </a:extLst>
              </a:tr>
              <a:tr h="1242815">
                <a:tc>
                  <a:txBody>
                    <a:bodyPr/>
                    <a:lstStyle/>
                    <a:p>
                      <a:r>
                        <a:rPr lang="fr-FR" sz="1800" dirty="0"/>
                        <a:t>Des cellules dispersées ______________________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70140"/>
                  </a:ext>
                </a:extLst>
              </a:tr>
              <a:tr h="1181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Une ligne et une colonne ____________________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059353"/>
                  </a:ext>
                </a:extLst>
              </a:tr>
            </a:tbl>
          </a:graphicData>
        </a:graphic>
      </p:graphicFrame>
      <p:pic>
        <p:nvPicPr>
          <p:cNvPr id="65" name="Image 64">
            <a:extLst>
              <a:ext uri="{FF2B5EF4-FFF2-40B4-BE49-F238E27FC236}">
                <a16:creationId xmlns:a16="http://schemas.microsoft.com/office/drawing/2014/main" id="{AAAE65DA-A1BC-4E67-A171-FC3928572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96" y="2856616"/>
            <a:ext cx="400050" cy="314325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312F215F-4C06-4C9F-92E5-7A6D2C2AC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06" y="2859803"/>
            <a:ext cx="495399" cy="307951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27EABC30-D41A-403B-9F1B-32F5430E4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85" y="2857991"/>
            <a:ext cx="336131" cy="311574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D046D0EA-6525-4E12-AC2F-E1213CD66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96" y="3953265"/>
            <a:ext cx="400050" cy="314325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F3747DEF-A818-46F8-B220-F93520446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06" y="3956452"/>
            <a:ext cx="495399" cy="307951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6A3775A1-A131-4001-98AD-2A3C4E532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85" y="3954640"/>
            <a:ext cx="336131" cy="311574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874108F9-FA82-4AA6-A6ED-2C25A07F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96" y="5214085"/>
            <a:ext cx="400050" cy="314325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0712AD01-182E-42FD-81FC-10CCB6E8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06" y="5217272"/>
            <a:ext cx="495399" cy="307951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0ED6DBB1-F764-4161-A34F-FB829718A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85" y="5215460"/>
            <a:ext cx="336131" cy="311574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748B26A6-0169-43DF-BFE0-A7928D8AE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5" y="3697376"/>
            <a:ext cx="2647619" cy="1038095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63C5EAEF-B626-49E8-BB60-318370E45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7" y="5020455"/>
            <a:ext cx="3013157" cy="704259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905273BA-D369-4196-9D92-FFCDFCEDD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1" y="2431440"/>
            <a:ext cx="2657143" cy="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4.44444E-6 L 0.50911 -0.0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4.44444E-6 L 0.50911 -0.05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4.44444E-6 L 0.50911 -0.05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que la cellule F2 (solde initial) du mois de février reprenne le solde final de janvier, positionné en F2 feuille février, il faut :	4/4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Q29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Créer des liaisons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38" y="2259502"/>
            <a:ext cx="6200000" cy="3723809"/>
          </a:xfrm>
          <a:prstGeom prst="rect">
            <a:avLst/>
          </a:prstGeom>
        </p:spPr>
      </p:pic>
      <p:sp>
        <p:nvSpPr>
          <p:cNvPr id="19" name="Espace réservé du contenu 18"/>
          <p:cNvSpPr>
            <a:spLocks noGrp="1"/>
          </p:cNvSpPr>
          <p:nvPr>
            <p:ph sz="half" idx="1"/>
          </p:nvPr>
        </p:nvSpPr>
        <p:spPr>
          <a:xfrm>
            <a:off x="169127" y="2421973"/>
            <a:ext cx="5550194" cy="39293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u="sng" dirty="0"/>
              <a:t>Taper =, cliquer sur l'onglet Janvier, cliquer sur le dernier solde et appuyer sur la touche Entrée</a:t>
            </a:r>
            <a:br>
              <a:rPr lang="fr-FR" sz="2000" dirty="0"/>
            </a:b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Cliquer sur l'onglet Janvier, taper =, cliquer sur le denier solde et appuyer sur la touche Entrée</a:t>
            </a:r>
            <a:br>
              <a:rPr lang="fr-FR" sz="2000" dirty="0"/>
            </a:b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Taper =, cliquer sur l'onglet Janvier, cliquer sur le dernier solde, cliquer sur la feuille février et appuyer sur la touche Entrée</a:t>
            </a:r>
            <a:br>
              <a:rPr lang="fr-FR" sz="2000" dirty="0"/>
            </a:b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Taper =, cliquer sur l'onglet Janvier et appuyer sur la touche Entrée</a:t>
            </a: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73598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modifier le type de graphique :	1/3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Q30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un graphique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07219" y="2226180"/>
            <a:ext cx="10246579" cy="2724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Onglet Format </a:t>
            </a:r>
            <a:r>
              <a:rPr lang="fr-FR" sz="2000" dirty="0">
                <a:sym typeface="Wingdings" panose="05000000000000000000" pitchFamily="2" charset="2"/>
              </a:rPr>
              <a:t> Mise en forme de la sélection</a:t>
            </a:r>
            <a:br>
              <a:rPr lang="fr-FR" sz="2000" dirty="0">
                <a:sym typeface="Wingdings" panose="05000000000000000000" pitchFamily="2" charset="2"/>
              </a:rPr>
            </a:b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Onglet Création  Disposition rapide</a:t>
            </a:r>
            <a:br>
              <a:rPr lang="fr-FR" sz="2000" dirty="0">
                <a:sym typeface="Wingdings" panose="05000000000000000000" pitchFamily="2" charset="2"/>
              </a:rPr>
            </a:br>
            <a:endParaRPr lang="fr-FR" sz="2000" u="sng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Onglet Accueil  Format  Modifier le type de graphique</a:t>
            </a:r>
            <a:br>
              <a:rPr lang="fr-FR" sz="2000" u="sng" dirty="0">
                <a:sym typeface="Wingdings" panose="05000000000000000000" pitchFamily="2" charset="2"/>
              </a:rPr>
            </a:br>
            <a:endParaRPr lang="fr-FR" sz="2000" u="sng" dirty="0">
              <a:sym typeface="Wingdings" panose="05000000000000000000" pitchFamily="2" charset="2"/>
            </a:endParaRPr>
          </a:p>
          <a:p>
            <a:r>
              <a:rPr lang="fr-FR" sz="2000" u="sng" dirty="0">
                <a:sym typeface="Wingdings" panose="05000000000000000000" pitchFamily="2" charset="2"/>
              </a:rPr>
              <a:t>Onglet Création  Modifier le type de graphique</a:t>
            </a:r>
            <a:br>
              <a:rPr lang="fr-FR" sz="2000" u="sng" dirty="0">
                <a:sym typeface="Wingdings" panose="05000000000000000000" pitchFamily="2" charset="2"/>
              </a:rPr>
            </a:br>
            <a:endParaRPr lang="fr-FR" sz="2000" u="sng" dirty="0"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55" y="4712677"/>
            <a:ext cx="706708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3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601285"/>
          </a:xfrm>
        </p:spPr>
        <p:txBody>
          <a:bodyPr/>
          <a:lstStyle/>
          <a:p>
            <a:r>
              <a:rPr lang="fr-FR" dirty="0"/>
              <a:t>Sur le graphique ci-contre l'axe horizontal affiche 1, 2, 3, etc. en lieu et place de </a:t>
            </a:r>
            <a:r>
              <a:rPr lang="fr-FR" dirty="0" err="1"/>
              <a:t>Janv</a:t>
            </a:r>
            <a:r>
              <a:rPr lang="fr-FR" dirty="0"/>
              <a:t>, </a:t>
            </a:r>
            <a:r>
              <a:rPr lang="fr-FR" dirty="0" err="1"/>
              <a:t>févr</a:t>
            </a:r>
            <a:r>
              <a:rPr lang="fr-FR" dirty="0"/>
              <a:t>, mars… pour ajouter ces libellés au graphique, il faut :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66" y="2580079"/>
            <a:ext cx="4552950" cy="2981325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Sélectionner les données à illustrer</a:t>
            </a: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218994" y="2303362"/>
            <a:ext cx="7307172" cy="4201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u="sng" dirty="0"/>
              <a:t>Onglet Création </a:t>
            </a:r>
            <a:r>
              <a:rPr lang="fr-FR" sz="2400" u="sng" dirty="0">
                <a:sym typeface="Wingdings" panose="05000000000000000000" pitchFamily="2" charset="2"/>
              </a:rPr>
              <a:t> Sélectionner des données Étiquettes de l'axe Horizontal – Modifier  sélectionner les noms de mois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Onglet Insertion  Graphique  Éléments de graphique  Modifier  sélectionner les noms de mois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Onglet Format  Propriétés  Modifier l'axe horizontal  sélectionner les noms de mois</a:t>
            </a:r>
          </a:p>
          <a:p>
            <a:pPr>
              <a:lnSpc>
                <a:spcPct val="150000"/>
              </a:lnSpc>
            </a:pPr>
            <a:r>
              <a:rPr lang="fr-FR" sz="2400" u="sng" dirty="0"/>
              <a:t>Clic droit </a:t>
            </a:r>
            <a:r>
              <a:rPr lang="fr-FR" sz="2400" u="sng" dirty="0">
                <a:sym typeface="Wingdings" panose="05000000000000000000" pitchFamily="2" charset="2"/>
              </a:rPr>
              <a:t> Sélectionner des données Étiquettes de l'axe Horizontal – Modifier  sélectionner les noms de mois</a:t>
            </a:r>
          </a:p>
          <a:p>
            <a:pPr>
              <a:lnSpc>
                <a:spcPct val="150000"/>
              </a:lnSpc>
            </a:pPr>
            <a:endParaRPr lang="fr-FR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99958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ne sélectionner qu'un pont d'une série à des fins de modification, il faut :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926" y="2431988"/>
            <a:ext cx="6569597" cy="3776522"/>
          </a:xfrm>
        </p:spPr>
        <p:txBody>
          <a:bodyPr>
            <a:normAutofit/>
          </a:bodyPr>
          <a:lstStyle/>
          <a:p>
            <a:r>
              <a:rPr lang="fr-FR" sz="2400" dirty="0"/>
              <a:t>Cliquer droit sur le point de donnée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Double-cliquer sur le point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u="sng" dirty="0"/>
              <a:t>Cliquer sur la série, puis cliquer sur le point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À l'aide de la souris (pointeur en forme de flèche) tracer un rectangle autour du point de données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un élément du graphique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86" y="2829587"/>
            <a:ext cx="45624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3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trier une liste selon plusieurs critères (ici sexe puis niveau puis Nom), on peut :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Trier</a:t>
            </a:r>
          </a:p>
        </p:txBody>
      </p:sp>
      <p:graphicFrame>
        <p:nvGraphicFramePr>
          <p:cNvPr id="8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838198" y="1826089"/>
          <a:ext cx="10515600" cy="2236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758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3421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r>
                        <a:rPr lang="fr-FR" dirty="0"/>
                        <a:t>Trier</a:t>
                      </a:r>
                      <a:r>
                        <a:rPr lang="fr-FR" baseline="0" dirty="0"/>
                        <a:t> la colonne Sexe, puis la colonne Niveau puis la colonne Nom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r>
                        <a:rPr lang="fr-FR" dirty="0"/>
                        <a:t>Activer la commande Tri</a:t>
                      </a:r>
                      <a:r>
                        <a:rPr lang="fr-FR" baseline="0" dirty="0"/>
                        <a:t> personnalisé de l'onglet Accueil, choisir Sexe puis Niveau et enfin Nom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r>
                        <a:rPr lang="fr-FR" dirty="0"/>
                        <a:t>Cliquer</a:t>
                      </a:r>
                      <a:r>
                        <a:rPr lang="fr-FR" baseline="0" dirty="0"/>
                        <a:t> sur le bouton Trier de l'onglet Données, choisir Nom puis Niveau et enfin Sexe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</a:tbl>
          </a:graphicData>
        </a:graphic>
      </p:graphicFrame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3" y="4282611"/>
            <a:ext cx="9138887" cy="2113142"/>
          </a:xfrm>
          <a:prstGeom prst="rect">
            <a:avLst/>
          </a:prstGeom>
        </p:spPr>
      </p:pic>
      <p:pic>
        <p:nvPicPr>
          <p:cNvPr id="9274" name="CheckBox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591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5" name="CheckBox3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29718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7" name="CheckBox6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5814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9" name="CheckBox9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35687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80" name="CheckBox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3368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81" name="CheckBox1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2286000"/>
            <a:ext cx="165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12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Pour activer les filtres (triangle liste dans chaque colonne) : 	2/3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Q34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423746" y="5107259"/>
            <a:ext cx="5653669" cy="126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Onglet Insertion / Filtrer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>
                <a:sym typeface="Wingdings" panose="05000000000000000000" pitchFamily="2" charset="2"/>
              </a:rPr>
              <a:t>Onglet Accueil  Trier et filtrer  Filtrer</a:t>
            </a:r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>
            <a:off x="6077415" y="5107258"/>
            <a:ext cx="5731725" cy="126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Onglet Affichage </a:t>
            </a:r>
            <a:r>
              <a:rPr lang="fr-FR" sz="2000" dirty="0">
                <a:sym typeface="Wingdings" panose="05000000000000000000" pitchFamily="2" charset="2"/>
              </a:rPr>
              <a:t> Filtre</a:t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u="sng" dirty="0">
                <a:sym typeface="Wingdings" panose="05000000000000000000" pitchFamily="2" charset="2"/>
              </a:rPr>
              <a:t>Onglet Données  Filtrer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895475"/>
            <a:ext cx="9525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61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125415" y="1424285"/>
            <a:ext cx="9917723" cy="419699"/>
          </a:xfrm>
        </p:spPr>
        <p:txBody>
          <a:bodyPr/>
          <a:lstStyle/>
          <a:p>
            <a:r>
              <a:rPr lang="fr-FR" dirty="0"/>
              <a:t>Dans la liste ci-dessous, pour filtrer sur les personnes habitant Paris, il faut: 	3/3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Q35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810608" y="2100845"/>
            <a:ext cx="3339361" cy="263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Trier par Ville et masquer les lignes qui ne contiennent pas Paris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>
                <a:sym typeface="Wingdings" panose="05000000000000000000" pitchFamily="2" charset="2"/>
              </a:rPr>
              <a:t>Sélectionner les lignes contenant Paris  onglet Affichage  Afficher</a:t>
            </a:r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>
            <a:off x="810608" y="4771512"/>
            <a:ext cx="10889023" cy="161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/>
              <a:t>Cliquer sur le filtre de la colonne Ville </a:t>
            </a:r>
            <a:r>
              <a:rPr lang="fr-FR" sz="2000" u="sng" dirty="0">
                <a:sym typeface="Wingdings" panose="05000000000000000000" pitchFamily="2" charset="2"/>
              </a:rPr>
              <a:t> décocher Afficher tout  cocher Paris</a:t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Onglet Données  Filtrer  dans la boite de dialogue saisir Paris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72" y="1877974"/>
            <a:ext cx="7674014" cy="28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:\Users\PSFLOR~1\AppData\Local\Temp\SNAGHTMLc6a3aee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849" y="2990742"/>
            <a:ext cx="152381" cy="219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097097"/>
            <a:ext cx="5181600" cy="4351338"/>
          </a:xfrm>
        </p:spPr>
        <p:txBody>
          <a:bodyPr>
            <a:normAutofit/>
          </a:bodyPr>
          <a:lstStyle/>
          <a:p>
            <a:r>
              <a:rPr lang="fr-FR" sz="2000"/>
              <a:t>Sélectionner une ligne</a:t>
            </a:r>
            <a:br>
              <a:rPr lang="fr-FR" sz="2000"/>
            </a:br>
            <a:endParaRPr lang="fr-FR" sz="2000"/>
          </a:p>
          <a:p>
            <a:r>
              <a:rPr lang="fr-FR" sz="2000"/>
              <a:t>Modifier le contenu d’une cellule</a:t>
            </a:r>
            <a:br>
              <a:rPr lang="fr-FR" sz="2000"/>
            </a:br>
            <a:endParaRPr lang="fr-FR" sz="2000"/>
          </a:p>
          <a:p>
            <a:r>
              <a:rPr lang="fr-FR" sz="2000"/>
              <a:t>Sélectionner une cellule/ une plage de cellules</a:t>
            </a:r>
            <a:br>
              <a:rPr lang="fr-FR" sz="2000"/>
            </a:br>
            <a:endParaRPr lang="fr-FR" sz="2000"/>
          </a:p>
          <a:p>
            <a:r>
              <a:rPr lang="fr-FR" sz="2000"/>
              <a:t>Recopier (copie, recopie incrémentée) le contenu d’une cellule</a:t>
            </a:r>
            <a:br>
              <a:rPr lang="fr-FR" sz="2000"/>
            </a:br>
            <a:endParaRPr lang="fr-FR" sz="2000"/>
          </a:p>
          <a:p>
            <a:r>
              <a:rPr lang="fr-FR" sz="2000"/>
              <a:t>Activer une commande</a:t>
            </a:r>
            <a:br>
              <a:rPr lang="fr-FR" sz="2000"/>
            </a:br>
            <a:endParaRPr lang="fr-FR" sz="2000"/>
          </a:p>
          <a:p>
            <a:r>
              <a:rPr lang="fr-FR" sz="2000"/>
              <a:t>Sélectionner une colonne</a:t>
            </a:r>
            <a:endParaRPr lang="fr-FR" sz="2000" dirty="0"/>
          </a:p>
        </p:txBody>
      </p:sp>
      <p:sp>
        <p:nvSpPr>
          <p:cNvPr id="1033" name="Espace réservé du texte 103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À quelle action correspondent les formes du pointeur de souris ci-dessous ?	3/4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Prendre ses repères</a:t>
            </a:r>
          </a:p>
        </p:txBody>
      </p:sp>
      <p:sp>
        <p:nvSpPr>
          <p:cNvPr id="1031" name="Espace réservé du texte 10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</a:t>
            </a:r>
          </a:p>
        </p:txBody>
      </p:sp>
      <p:sp>
        <p:nvSpPr>
          <p:cNvPr id="1032" name="Espace réservé du texte 103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pointeur de souris</a:t>
            </a:r>
          </a:p>
        </p:txBody>
      </p:sp>
      <p:pic>
        <p:nvPicPr>
          <p:cNvPr id="1026" name="Picture 2" descr="C:\Users\EFPREM~1\AppData\Local\Temp\SNAGHTMLf69ab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02" y="22714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FPREM~1\AppData\Local\Temp\SNAGHTMLf6a92e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02" y="3754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PSFLOR~1\AppData\Local\Temp\SNAGHTMLc6e699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72" y="4522345"/>
            <a:ext cx="258058" cy="281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20" descr="C:\Users\PSFLOR~1\AppData\Local\Temp\SNAGHTMLc6db29d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83" y="5267509"/>
            <a:ext cx="209209" cy="28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Image 10" descr="C:\Users\PSFLOR~1\AppData\Local\Temp\SNAGHTML5402b0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249" y="6011612"/>
            <a:ext cx="219075" cy="259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>
            <a:stCxn id="1026" idx="3"/>
          </p:cNvCxnSpPr>
          <p:nvPr/>
        </p:nvCxnSpPr>
        <p:spPr>
          <a:xfrm>
            <a:off x="2606602" y="2423808"/>
            <a:ext cx="3668887" cy="1150471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590707" y="3097662"/>
            <a:ext cx="3684782" cy="1454067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028" idx="3"/>
          </p:cNvCxnSpPr>
          <p:nvPr/>
        </p:nvCxnSpPr>
        <p:spPr>
          <a:xfrm>
            <a:off x="2606602" y="3906644"/>
            <a:ext cx="3651134" cy="1545950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9" idx="3"/>
          </p:cNvCxnSpPr>
          <p:nvPr/>
        </p:nvCxnSpPr>
        <p:spPr>
          <a:xfrm flipV="1">
            <a:off x="2583230" y="2251021"/>
            <a:ext cx="3636876" cy="2412256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3"/>
          </p:cNvCxnSpPr>
          <p:nvPr/>
        </p:nvCxnSpPr>
        <p:spPr>
          <a:xfrm>
            <a:off x="2530392" y="5407909"/>
            <a:ext cx="3697191" cy="753433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1" idx="3"/>
          </p:cNvCxnSpPr>
          <p:nvPr/>
        </p:nvCxnSpPr>
        <p:spPr>
          <a:xfrm flipV="1">
            <a:off x="2535324" y="2902919"/>
            <a:ext cx="3692259" cy="3238233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9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ajouter un bouton à la barre d'outils accès rapide, il est possible de :	4/4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Prendre ses repères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Q4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La barre d'outil accès rapide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53981"/>
          <a:ext cx="10515600" cy="3651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948705960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4126465393"/>
                    </a:ext>
                  </a:extLst>
                </a:gridCol>
                <a:gridCol w="1156252">
                  <a:extLst>
                    <a:ext uri="{9D8B030D-6E8A-4147-A177-3AD203B41FA5}">
                      <a16:colId xmlns:a16="http://schemas.microsoft.com/office/drawing/2014/main" val="1098619957"/>
                    </a:ext>
                  </a:extLst>
                </a:gridCol>
              </a:tblGrid>
              <a:tr h="57493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368934"/>
                  </a:ext>
                </a:extLst>
              </a:tr>
              <a:tr h="769037">
                <a:tc>
                  <a:txBody>
                    <a:bodyPr/>
                    <a:lstStyle/>
                    <a:p>
                      <a:r>
                        <a:rPr lang="fr-FR" dirty="0"/>
                        <a:t>Choisir une commande par un clic à partir du bouton liste à droite de cette barre d'outils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ym typeface="Wingdings 2" panose="05020102010507070707" pitchFamily="18" charset="2"/>
                        </a:rPr>
                        <a:t>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ym typeface="Wingdings 2" panose="05020102010507070707" pitchFamily="18" charset="2"/>
                        </a:rPr>
                        <a:t>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999542"/>
                  </a:ext>
                </a:extLst>
              </a:tr>
              <a:tr h="769037">
                <a:tc>
                  <a:txBody>
                    <a:bodyPr/>
                    <a:lstStyle/>
                    <a:p>
                      <a:r>
                        <a:rPr lang="fr-FR" dirty="0"/>
                        <a:t>Faire glisser un bouton du ruban vers la barre d'outils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ym typeface="Wingdings 2" panose="05020102010507070707" pitchFamily="18" charset="2"/>
                        </a:rPr>
                        <a:t>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ym typeface="Wingdings 2" panose="05020102010507070707" pitchFamily="18" charset="2"/>
                        </a:rPr>
                        <a:t>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588874"/>
                  </a:ext>
                </a:extLst>
              </a:tr>
              <a:tr h="769037">
                <a:tc>
                  <a:txBody>
                    <a:bodyPr/>
                    <a:lstStyle/>
                    <a:p>
                      <a:r>
                        <a:rPr lang="fr-FR" dirty="0"/>
                        <a:t>Aller sur l'onglet Insertion et cliquer sur Commande, choisir la commande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ym typeface="Wingdings 2" panose="05020102010507070707" pitchFamily="18" charset="2"/>
                        </a:rPr>
                        <a:t>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ym typeface="Wingdings 2" panose="05020102010507070707" pitchFamily="18" charset="2"/>
                        </a:rPr>
                        <a:t>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6322578"/>
                  </a:ext>
                </a:extLst>
              </a:tr>
              <a:tr h="769037">
                <a:tc>
                  <a:txBody>
                    <a:bodyPr/>
                    <a:lstStyle/>
                    <a:p>
                      <a:r>
                        <a:rPr lang="fr-FR" dirty="0"/>
                        <a:t>Faire un clic droit sur une commande et choisir "Ajouter à la barre d'outils accès rapide"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ym typeface="Wingdings 2" panose="05020102010507070707" pitchFamily="18" charset="2"/>
                        </a:rPr>
                        <a:t>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ym typeface="Wingdings 2" panose="05020102010507070707" pitchFamily="18" charset="2"/>
                        </a:rPr>
                        <a:t>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63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35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finaliser la saisie de données dans une cellule, il faut :	1/5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1" y="2227384"/>
            <a:ext cx="6699738" cy="4312563"/>
          </a:xfrm>
        </p:spPr>
        <p:txBody>
          <a:bodyPr/>
          <a:lstStyle/>
          <a:p>
            <a:r>
              <a:rPr lang="fr-FR" u="sng" dirty="0"/>
              <a:t>Appuyer sur la touche Entrée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Cliquer sur le bouton « Entrer » (1)</a:t>
            </a:r>
            <a:br>
              <a:rPr lang="fr-FR" dirty="0"/>
            </a:br>
            <a:endParaRPr lang="fr-FR" dirty="0"/>
          </a:p>
          <a:p>
            <a:r>
              <a:rPr lang="fr-FR" dirty="0"/>
              <a:t>Cliquer sur le bouton « Annuler » (2)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Appuyer sur une touche de direction</a:t>
            </a:r>
            <a:br>
              <a:rPr lang="fr-FR" u="sng" dirty="0"/>
            </a:br>
            <a:endParaRPr lang="fr-FR" u="sng" dirty="0"/>
          </a:p>
          <a:p>
            <a:r>
              <a:rPr lang="fr-FR" dirty="0"/>
              <a:t>Appuyer sur la touche « </a:t>
            </a:r>
            <a:r>
              <a:rPr lang="fr-FR" dirty="0" err="1"/>
              <a:t>Échap</a:t>
            </a:r>
            <a:r>
              <a:rPr lang="fr-FR" dirty="0"/>
              <a:t> »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Q5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Valider la saisie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939" y="2854667"/>
            <a:ext cx="4076190" cy="2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0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qu’une date soit reconnue comme telle après validation, sous quel format peut-on la saisir ?	2/5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33954" y="2297150"/>
            <a:ext cx="4124093" cy="3890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20 04 2016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20.06.2016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u="sng" dirty="0"/>
              <a:t>20/7/16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u="sng" dirty="0"/>
              <a:t>20-9-2016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Q6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Saisir une date</a:t>
            </a:r>
          </a:p>
        </p:txBody>
      </p:sp>
    </p:spTree>
    <p:extLst>
      <p:ext uri="{BB962C8B-B14F-4D97-AF65-F5344CB8AC3E}">
        <p14:creationId xmlns:p14="http://schemas.microsoft.com/office/powerpoint/2010/main" val="39855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Après validation de la saisie : 	3/5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Q7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Saisir</a:t>
            </a:r>
          </a:p>
        </p:txBody>
      </p:sp>
      <p:graphicFrame>
        <p:nvGraphicFramePr>
          <p:cNvPr id="16" name="Espace réservé du contenu 6"/>
          <p:cNvGraphicFramePr>
            <a:graphicFrameLocks/>
          </p:cNvGraphicFramePr>
          <p:nvPr>
            <p:extLst/>
          </p:nvPr>
        </p:nvGraphicFramePr>
        <p:xfrm>
          <a:off x="337929" y="2047756"/>
          <a:ext cx="11231219" cy="395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61445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37438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Un texte, s'il est trop long est</a:t>
                      </a:r>
                      <a:r>
                        <a:rPr lang="fr-FR" sz="1600" baseline="0" dirty="0"/>
                        <a:t> reporté sur la ligne suivante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ym typeface="Wingdings 2" panose="05020102010507070707" pitchFamily="18" charset="2"/>
                        </a:rPr>
                        <a:t>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ym typeface="Wingdings 2" panose="05020102010507070707" pitchFamily="18" charset="2"/>
                        </a:rPr>
                        <a:t>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Un nombre est aligné à droite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ym typeface="Wingdings 2" panose="05020102010507070707" pitchFamily="18" charset="2"/>
                        </a:rPr>
                        <a:t>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ym typeface="Wingdings 2" panose="05020102010507070707" pitchFamily="18" charset="2"/>
                        </a:rPr>
                        <a:t>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Un nombre</a:t>
                      </a:r>
                      <a:r>
                        <a:rPr lang="fr-FR" sz="1600" baseline="0" dirty="0"/>
                        <a:t> est affiché avec tous les chiffres saisis, même non significatifs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ym typeface="Wingdings 2" panose="05020102010507070707" pitchFamily="18" charset="2"/>
                        </a:rPr>
                        <a:t>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ym typeface="Wingdings 2" panose="05020102010507070707" pitchFamily="18" charset="2"/>
                        </a:rPr>
                        <a:t>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Une date est automatiquement mise en forme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ym typeface="Wingdings 2" panose="05020102010507070707" pitchFamily="18" charset="2"/>
                        </a:rPr>
                        <a:t>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ym typeface="Wingdings 2" panose="05020102010507070707" pitchFamily="18" charset="2"/>
                        </a:rPr>
                        <a:t>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Un texte est aligné à droite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ym typeface="Wingdings 2" panose="05020102010507070707" pitchFamily="18" charset="2"/>
                        </a:rPr>
                        <a:t>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ym typeface="Wingdings 2" panose="05020102010507070707" pitchFamily="18" charset="2"/>
                        </a:rPr>
                        <a:t>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27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7" y="2664374"/>
            <a:ext cx="6744629" cy="2272396"/>
          </a:xfr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7426712" y="2364059"/>
            <a:ext cx="3927088" cy="3812904"/>
          </a:xfrm>
        </p:spPr>
        <p:txBody>
          <a:bodyPr>
            <a:normAutofit/>
          </a:bodyPr>
          <a:lstStyle/>
          <a:p>
            <a:r>
              <a:rPr lang="fr-FR" sz="2000" dirty="0"/>
              <a:t>Saisir les différents noms de mois dans les différentes cellules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Utiliser la fonctionnalité copier / coller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Saisir Janvier dans la première cellule et utiliser la poignée de recopie incrémentée (croix noire)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dirty="0"/>
              <a:t>Insérer la fonction MOIS à partir de Formule / Date et heure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10270466" cy="385763"/>
          </a:xfrm>
        </p:spPr>
        <p:txBody>
          <a:bodyPr/>
          <a:lstStyle/>
          <a:p>
            <a:r>
              <a:rPr lang="fr-FR" dirty="0"/>
              <a:t>Un tableau doit comporter les libellés ci-dessous en intitulés de colonne. Pour les saisir de la façon la plus rapide possible il faut :      4/5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931840" y="93741"/>
            <a:ext cx="8164551" cy="671938"/>
          </a:xfrm>
        </p:spPr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Q8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la poignée de recopie incrémentée</a:t>
            </a:r>
          </a:p>
        </p:txBody>
      </p:sp>
    </p:spTree>
    <p:extLst>
      <p:ext uri="{BB962C8B-B14F-4D97-AF65-F5344CB8AC3E}">
        <p14:creationId xmlns:p14="http://schemas.microsoft.com/office/powerpoint/2010/main" val="35904877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1537</Words>
  <Application>Microsoft Office PowerPoint</Application>
  <PresentationFormat>Grand écran</PresentationFormat>
  <Paragraphs>295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Wingdings 2</vt:lpstr>
      <vt:lpstr>Thème Office</vt:lpstr>
      <vt:lpstr>Niveau 1</vt:lpstr>
      <vt:lpstr>Prendre ses repères</vt:lpstr>
      <vt:lpstr>Prendre ses repères</vt:lpstr>
      <vt:lpstr>Prendre ses repères</vt:lpstr>
      <vt:lpstr>Prendre ses repères</vt:lpstr>
      <vt:lpstr>Saisir des données</vt:lpstr>
      <vt:lpstr>Saisir des données </vt:lpstr>
      <vt:lpstr>Saisir des données</vt:lpstr>
      <vt:lpstr>Saisir des données</vt:lpstr>
      <vt:lpstr>Saisir des données</vt:lpstr>
      <vt:lpstr>Calculer</vt:lpstr>
      <vt:lpstr>Calculer</vt:lpstr>
      <vt:lpstr>Calculer</vt:lpstr>
      <vt:lpstr>Calculer</vt:lpstr>
      <vt:lpstr>Calculer</vt:lpstr>
      <vt:lpstr>Calculer</vt:lpstr>
      <vt:lpstr>Calculer</vt:lpstr>
      <vt:lpstr>Mettre en forme</vt:lpstr>
      <vt:lpstr>Mettre en forme</vt:lpstr>
      <vt:lpstr>Mettre en forme</vt:lpstr>
      <vt:lpstr>Mettre en forme</vt:lpstr>
      <vt:lpstr>Mettre en forme</vt:lpstr>
      <vt:lpstr>Mettre en page et imprimer</vt:lpstr>
      <vt:lpstr>Mettre en page et imprimer</vt:lpstr>
      <vt:lpstr>Mettre en page et imprimer</vt:lpstr>
      <vt:lpstr>Mettre en page et imprimer</vt:lpstr>
      <vt:lpstr>Gérer les feuilles</vt:lpstr>
      <vt:lpstr>Gérer les feuilles</vt:lpstr>
      <vt:lpstr>Gérer les feuilles</vt:lpstr>
      <vt:lpstr>Gérer les feuilles</vt:lpstr>
      <vt:lpstr>Illustrer par un graphique</vt:lpstr>
      <vt:lpstr>Illustrer par un graphique</vt:lpstr>
      <vt:lpstr>Illustrer par un graphique</vt:lpstr>
      <vt:lpstr>Gérer une liste</vt:lpstr>
      <vt:lpstr>Gérer une liste</vt:lpstr>
      <vt:lpstr>Gérer une liste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Niveau 1</dc:title>
  <dc:creator>Efpremium01</dc:creator>
  <cp:lastModifiedBy>Françoise Pervier</cp:lastModifiedBy>
  <cp:revision>135</cp:revision>
  <cp:lastPrinted>2016-03-07T14:30:10Z</cp:lastPrinted>
  <dcterms:created xsi:type="dcterms:W3CDTF">2016-03-07T07:34:20Z</dcterms:created>
  <dcterms:modified xsi:type="dcterms:W3CDTF">2017-06-09T13:30:08Z</dcterms:modified>
</cp:coreProperties>
</file>