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7" r:id="rId4"/>
    <p:sldId id="269" r:id="rId5"/>
    <p:sldId id="265" r:id="rId6"/>
    <p:sldId id="268" r:id="rId7"/>
    <p:sldId id="270" r:id="rId8"/>
    <p:sldId id="271" r:id="rId9"/>
    <p:sldId id="272" r:id="rId10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30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14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28:15.963" idx="1">
    <p:pos x="10" y="10"/>
    <p:text>Eh non, le bouton Annuler ou la touche Echap abandonnent la saisie. Vous perdez tout ce que vous avez saisi dans la cellule.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29:47.291" idx="2">
    <p:pos x="1809" y="2105"/>
    <p:text>Quelques erreurs. Essayez, dans un classeur vide, de saisir du texte, des dates et des nombres pour vérifier le comportement d'excel.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41:56.196" idx="3">
    <p:pos x="10" y="10"/>
    <p:text>Allez, allez, j'ai pourtant usé et abusé de cette croix noire ! 
là encore faites des essais dans un classeur vide.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43:04.472" idx="4">
    <p:pos x="10" y="10"/>
    <p:text>Et non, cela déplace la sélection. C'est plus rapide qu'un couper/coller.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44:11.119" idx="5">
    <p:pos x="10" y="10"/>
    <p:text>les deux dernières : un calcul commence toujours par égal, que vous le tapiez ou qu'il soit insérer avec une fonction</p:text>
    <p:extLst>
      <p:ext uri="{C676402C-5697-4E1C-873F-D02D1690AC5C}">
        <p15:threadingInfo xmlns:p15="http://schemas.microsoft.com/office/powerpoint/2012/main" timeZoneBias="-60"/>
      </p:ext>
    </p:extLst>
  </p:cm>
  <p:cm authorId="2" dt="2017-03-20T16:45:03.147" idx="6">
    <p:pos x="146" y="146"/>
    <p:text>la deuxième : le bouton Insérer, insère des tas de choses mais pas de fonction ou de calcul.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46:54.073" idx="7">
    <p:pos x="10" y="10"/>
    <p:text>Réponse 1 : Non Excel propose une somme dans la première cellule sélectionnée. Ce n'est pas du tout le calcul escompté.</p:text>
    <p:extLst>
      <p:ext uri="{C676402C-5697-4E1C-873F-D02D1690AC5C}">
        <p15:threadingInfo xmlns:p15="http://schemas.microsoft.com/office/powerpoint/2012/main" timeZoneBias="-60"/>
      </p:ext>
    </p:extLst>
  </p:cm>
  <p:cm authorId="2" dt="2017-03-20T16:47:42.453" idx="8">
    <p:pos x="146" y="146"/>
    <p:text>Réponse 3</p:text>
    <p:extLst>
      <p:ext uri="{C676402C-5697-4E1C-873F-D02D1690AC5C}">
        <p15:threadingInfo xmlns:p15="http://schemas.microsoft.com/office/powerpoint/2012/main" timeZoneBias="-60"/>
      </p:ext>
    </p:extLst>
  </p:cm>
  <p:cm authorId="2" dt="2017-03-20T16:48:46.432" idx="9">
    <p:pos x="146" y="282"/>
    <p:text>Eh non, cela ne désélectionne pas !</p:text>
    <p:extLst>
      <p:ext uri="{C676402C-5697-4E1C-873F-D02D1690AC5C}">
        <p15:threadingInfo xmlns:p15="http://schemas.microsoft.com/office/powerpoint/2012/main" timeZoneBias="-60">
          <p15:parentCm authorId="2" idx="8"/>
        </p15:threadingInfo>
      </p:ext>
    </p:extLst>
  </p:cm>
  <p:cm authorId="2" dt="2017-03-20T16:48:48.382" idx="10">
    <p:pos x="282" y="282"/>
    <p:text>Réponse 4 : un calcul commence toujours par =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49:45.176" idx="11">
    <p:pos x="2430" y="2585"/>
    <p:text>Et non, il suffit de modifier la largeur de la colonne. Le double-clic s'en carge automatiquement.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51:05.961" idx="12">
    <p:pos x="4276" y="2836"/>
    <p:text>Excel affiche la fenêtre Enregistrer sous afin que vous puissiez choisir le dossier destination et le nom du fichier. C'est lors des utilisations ultérieures qu'Excel enregistre sans boite de dialogue.</p:text>
    <p:extLst>
      <p:ext uri="{C676402C-5697-4E1C-873F-D02D1690AC5C}">
        <p15:threadingInfo xmlns:p15="http://schemas.microsoft.com/office/powerpoint/2012/main" timeZoneBias="-60"/>
      </p:ext>
    </p:extLst>
  </p:cm>
  <p:cm authorId="2" dt="2017-03-20T16:52:39.681" idx="13">
    <p:pos x="4962" y="982"/>
    <p:text>Attention, j'ai ajouté le mot nouveau dans la question !!!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53:34.299" idx="14">
    <p:pos x="3633" y="1986"/>
    <p:text>Excel propose ce qui est affiché dans la barre de titre à savoir Classeur1 ou 2 ...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comments" Target="../comments/commen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comments" Target="../comments/commen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finaliser la saisie de données dans une cellule, il faut :	1/9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 , recopier, calculer des totaux, enregistrer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838201" y="2227384"/>
            <a:ext cx="6699738" cy="4312563"/>
          </a:xfrm>
        </p:spPr>
        <p:txBody>
          <a:bodyPr/>
          <a:lstStyle/>
          <a:p>
            <a:r>
              <a:rPr lang="fr-FR" u="sng" dirty="0"/>
              <a:t>Appuyer sur la touche Entrée</a:t>
            </a:r>
            <a:br>
              <a:rPr lang="fr-FR" dirty="0"/>
            </a:br>
            <a:endParaRPr lang="fr-FR" dirty="0"/>
          </a:p>
          <a:p>
            <a:r>
              <a:rPr lang="fr-FR" u="sng" dirty="0"/>
              <a:t>Cliquer sur le bouton « Entrer » (1)</a:t>
            </a:r>
            <a:br>
              <a:rPr lang="fr-FR" dirty="0"/>
            </a:br>
            <a:endParaRPr lang="fr-FR" dirty="0"/>
          </a:p>
          <a:p>
            <a:r>
              <a:rPr lang="fr-FR" dirty="0"/>
              <a:t>Cliquer sur le bouton « Annuler » (2)</a:t>
            </a:r>
            <a:br>
              <a:rPr lang="fr-FR" dirty="0"/>
            </a:br>
            <a:endParaRPr lang="fr-FR" dirty="0"/>
          </a:p>
          <a:p>
            <a:r>
              <a:rPr lang="fr-FR" u="sng" dirty="0"/>
              <a:t>Appuyer sur une touche de direction</a:t>
            </a:r>
            <a:br>
              <a:rPr lang="fr-FR" u="sng" dirty="0"/>
            </a:br>
            <a:endParaRPr lang="fr-FR" u="sng" dirty="0"/>
          </a:p>
          <a:p>
            <a:r>
              <a:rPr lang="fr-FR" dirty="0"/>
              <a:t>Appuyer sur la touche « </a:t>
            </a:r>
            <a:r>
              <a:rPr lang="fr-FR" dirty="0" err="1"/>
              <a:t>Échap</a:t>
            </a:r>
            <a:r>
              <a:rPr lang="fr-FR" dirty="0"/>
              <a:t> »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Valider la saisie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7939" y="2854667"/>
            <a:ext cx="4076190" cy="2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70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Après validation de la saisie : 	2/9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</a:t>
            </a:r>
          </a:p>
        </p:txBody>
      </p:sp>
      <p:graphicFrame>
        <p:nvGraphicFramePr>
          <p:cNvPr id="16" name="Espace réservé du conten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572823"/>
              </p:ext>
            </p:extLst>
          </p:nvPr>
        </p:nvGraphicFramePr>
        <p:xfrm>
          <a:off x="337929" y="2047756"/>
          <a:ext cx="11231219" cy="3954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61445">
                  <a:extLst>
                    <a:ext uri="{9D8B030D-6E8A-4147-A177-3AD203B41FA5}">
                      <a16:colId xmlns:a16="http://schemas.microsoft.com/office/drawing/2014/main" val="2661352717"/>
                    </a:ext>
                  </a:extLst>
                </a:gridCol>
                <a:gridCol w="834887">
                  <a:extLst>
                    <a:ext uri="{9D8B030D-6E8A-4147-A177-3AD203B41FA5}">
                      <a16:colId xmlns:a16="http://schemas.microsoft.com/office/drawing/2014/main" val="706851548"/>
                    </a:ext>
                  </a:extLst>
                </a:gridCol>
                <a:gridCol w="834887">
                  <a:extLst>
                    <a:ext uri="{9D8B030D-6E8A-4147-A177-3AD203B41FA5}">
                      <a16:colId xmlns:a16="http://schemas.microsoft.com/office/drawing/2014/main" val="2284297003"/>
                    </a:ext>
                  </a:extLst>
                </a:gridCol>
              </a:tblGrid>
              <a:tr h="33743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Vrai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Faux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7570410"/>
                  </a:ext>
                </a:extLst>
              </a:tr>
              <a:tr h="723370">
                <a:tc>
                  <a:txBody>
                    <a:bodyPr/>
                    <a:lstStyle/>
                    <a:p>
                      <a:r>
                        <a:rPr lang="fr-FR" sz="1600" dirty="0"/>
                        <a:t>Un texte, s'il est trop long est</a:t>
                      </a:r>
                      <a:r>
                        <a:rPr lang="fr-FR" sz="1600" baseline="0" dirty="0"/>
                        <a:t> reporté sur la ligne suivante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8864111"/>
                  </a:ext>
                </a:extLst>
              </a:tr>
              <a:tr h="723370">
                <a:tc>
                  <a:txBody>
                    <a:bodyPr/>
                    <a:lstStyle/>
                    <a:p>
                      <a:r>
                        <a:rPr lang="fr-FR" sz="1600" dirty="0"/>
                        <a:t>Un nombre est aligné à droite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507407"/>
                  </a:ext>
                </a:extLst>
              </a:tr>
              <a:tr h="723370">
                <a:tc>
                  <a:txBody>
                    <a:bodyPr/>
                    <a:lstStyle/>
                    <a:p>
                      <a:r>
                        <a:rPr lang="fr-FR" sz="1600" dirty="0"/>
                        <a:t>Un nombre</a:t>
                      </a:r>
                      <a:r>
                        <a:rPr lang="fr-FR" sz="1600" baseline="0" dirty="0"/>
                        <a:t> est affiché avec tous les chiffres saisis, même non significatifs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3306388"/>
                  </a:ext>
                </a:extLst>
              </a:tr>
              <a:tr h="723370">
                <a:tc>
                  <a:txBody>
                    <a:bodyPr/>
                    <a:lstStyle/>
                    <a:p>
                      <a:r>
                        <a:rPr lang="fr-FR" sz="1600" dirty="0"/>
                        <a:t>Une date est automatiquement mise en forme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9094768"/>
                  </a:ext>
                </a:extLst>
              </a:tr>
              <a:tr h="723370">
                <a:tc>
                  <a:txBody>
                    <a:bodyPr/>
                    <a:lstStyle/>
                    <a:p>
                      <a:r>
                        <a:rPr lang="fr-FR" sz="1600" dirty="0"/>
                        <a:t>Un texte est aligné à droite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1897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27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3/9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 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1982371"/>
            <a:ext cx="5448300" cy="228600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3198326"/>
            <a:ext cx="7439025" cy="22860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4469890"/>
            <a:ext cx="7296150" cy="228600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372" y="5496902"/>
            <a:ext cx="5438775" cy="22860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2274071"/>
            <a:ext cx="5581650" cy="2286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3470637"/>
            <a:ext cx="7439025" cy="2286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135" y="4728602"/>
            <a:ext cx="7258050" cy="2286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610" y="5755614"/>
            <a:ext cx="5438775" cy="228600"/>
          </a:xfrm>
          <a:prstGeom prst="rect">
            <a:avLst/>
          </a:prstGeom>
          <a:ln>
            <a:solidFill>
              <a:srgbClr val="FF0000"/>
            </a:solidFill>
          </a:ln>
        </p:spPr>
      </p:pic>
      <p:graphicFrame>
        <p:nvGraphicFramePr>
          <p:cNvPr id="39" name="Tableau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799251"/>
              </p:ext>
            </p:extLst>
          </p:nvPr>
        </p:nvGraphicFramePr>
        <p:xfrm>
          <a:off x="553153" y="1843984"/>
          <a:ext cx="10399769" cy="4437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925">
                  <a:extLst>
                    <a:ext uri="{9D8B030D-6E8A-4147-A177-3AD203B41FA5}">
                      <a16:colId xmlns:a16="http://schemas.microsoft.com/office/drawing/2014/main" val="2680103852"/>
                    </a:ext>
                  </a:extLst>
                </a:gridCol>
                <a:gridCol w="8189844">
                  <a:extLst>
                    <a:ext uri="{9D8B030D-6E8A-4147-A177-3AD203B41FA5}">
                      <a16:colId xmlns:a16="http://schemas.microsoft.com/office/drawing/2014/main" val="3167046174"/>
                    </a:ext>
                  </a:extLst>
                </a:gridCol>
              </a:tblGrid>
              <a:tr h="112592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3222945"/>
                  </a:ext>
                </a:extLst>
              </a:tr>
              <a:tr h="126863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80198"/>
                  </a:ext>
                </a:extLst>
              </a:tr>
              <a:tr h="10709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629136"/>
                  </a:ext>
                </a:extLst>
              </a:tr>
              <a:tr h="972068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092594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74" y="2145838"/>
            <a:ext cx="1114425" cy="3619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74" y="3370756"/>
            <a:ext cx="1190625" cy="3048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74" y="4608859"/>
            <a:ext cx="1133475" cy="257175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74" y="5640509"/>
            <a:ext cx="17049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91667E-6 -1.85185E-6 L 0.68476 0.0076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32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75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1.04167E-6 -4.81481E-6 L 0.82565 0.02223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76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79167E-6 -4.81481E-6 L 0.81223 0.02639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12" y="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25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70833E-6 4.07407E-6 L 0.61693 0.02453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46" y="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49" y="2366465"/>
            <a:ext cx="5028571" cy="2514286"/>
          </a:xfrm>
        </p:spPr>
      </p:pic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5724624" y="2507677"/>
            <a:ext cx="5808080" cy="26668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Duplique le contenu de la sélection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Effectue une recopie incrémentée de la sélection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u="sng" dirty="0"/>
              <a:t>Déplace la sélection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Efface la sélection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Faire glisser la souris lorsque le pointeur a cette forme :	4/9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souris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846" y="3623608"/>
            <a:ext cx="360000" cy="4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72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15"/>
          <p:cNvSpPr>
            <a:spLocks noGrp="1"/>
          </p:cNvSpPr>
          <p:nvPr>
            <p:ph sz="half" idx="2"/>
          </p:nvPr>
        </p:nvSpPr>
        <p:spPr>
          <a:xfrm>
            <a:off x="6172200" y="2430966"/>
            <a:ext cx="5181600" cy="32227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u="sng" dirty="0"/>
              <a:t>Cliquer sur le bouton Somme [1], sélectionner les cellules ou accepter la sélection et valider.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Cliquer sur le bouton Insérer [2], choisir Somme, sélectionner les données et valider.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Taper 123+456+753= et valider.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Taper B2+B3+B4= et valider.</a:t>
            </a:r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additionner les valeurs saisie pour les trois clients au premier trimestre dans la cellule B5, il faut :	5/9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fonctions de base</a:t>
            </a:r>
          </a:p>
        </p:txBody>
      </p:sp>
      <p:pic>
        <p:nvPicPr>
          <p:cNvPr id="19" name="Espace réservé du contenu 1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06" y="2928203"/>
            <a:ext cx="5882994" cy="2228227"/>
          </a:xfrm>
        </p:spPr>
      </p:pic>
    </p:spTree>
    <p:extLst>
      <p:ext uri="{BB962C8B-B14F-4D97-AF65-F5344CB8AC3E}">
        <p14:creationId xmlns:p14="http://schemas.microsoft.com/office/powerpoint/2010/main" val="318463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calculer en D6 la somme de cellules dispersées dans la feuille de calcul, il faut :	6/9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38539" y="2292520"/>
            <a:ext cx="4984416" cy="41229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Sélectionner les différentes cellules puis cliquer sur le bouton Somme automatique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u="sng" dirty="0"/>
              <a:t>Cliquer sur le bouton Somme automatique et sélectionner les différentes cellules à l’aide de la touche Ctrl</a:t>
            </a:r>
            <a:br>
              <a:rPr lang="fr-FR" sz="2000" u="sng" dirty="0"/>
            </a:br>
            <a:endParaRPr lang="fr-FR" sz="2000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Cliquer sur le bouton Somme automatique, sélectionner la plage de données et désélectionner les cellules indésirables avec des Ctrl + Clic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Saisir B1+B3+A5+D2=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fonctions de base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955" y="2548608"/>
            <a:ext cx="683895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664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première colonne n'est pas assez large pour afficher le texte au complet, pour corriger ce problème, il faut :	7/9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Largeur de colonne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155" y="2748327"/>
            <a:ext cx="5361905" cy="2514286"/>
          </a:xfrm>
          <a:prstGeom prst="rect">
            <a:avLst/>
          </a:prstGeom>
        </p:spPr>
      </p:pic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79782" y="2562706"/>
            <a:ext cx="5618955" cy="3044552"/>
          </a:xfrm>
        </p:spPr>
        <p:txBody>
          <a:bodyPr>
            <a:normAutofit/>
          </a:bodyPr>
          <a:lstStyle/>
          <a:p>
            <a:r>
              <a:rPr lang="fr-FR" sz="2000" dirty="0"/>
              <a:t>Insérer une colonne entre la A et la B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Aller sur l'onglet Affichage, commande colonne, afficher tout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Positionner la souris entre A et B et double-cliquer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Sur l'onglet Accueil, commande remplissage, à droite</a:t>
            </a:r>
          </a:p>
        </p:txBody>
      </p:sp>
    </p:spTree>
    <p:extLst>
      <p:ext uri="{BB962C8B-B14F-4D97-AF65-F5344CB8AC3E}">
        <p14:creationId xmlns:p14="http://schemas.microsoft.com/office/powerpoint/2010/main" val="56976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Lorsque l'on clique sur le bouton Enregistrer pour la première fois dans un nouveau classeur, Excel :	8/9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Enregistrer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79782" y="2562706"/>
            <a:ext cx="7252253" cy="2526129"/>
          </a:xfrm>
        </p:spPr>
        <p:txBody>
          <a:bodyPr>
            <a:normAutofit/>
          </a:bodyPr>
          <a:lstStyle/>
          <a:p>
            <a:r>
              <a:rPr lang="fr-FR" sz="2000" dirty="0"/>
              <a:t>Excel enregistre automatiquement le classeur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Bascule dans l'onglet fichier, commande Enregistrer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Bascule dans l'onglet fichier, il faut choisir la commande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Bascule dans l'onglet fichier, commande Enregistrer sous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107" y="3397198"/>
            <a:ext cx="2142857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12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Dans la fenêtre Enregistrer sous, Excel propose comme nom de fichier :	9/9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Saisir, recopier, calculer des totaux, enregistrer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Enregistrer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189248" y="2562706"/>
            <a:ext cx="7252253" cy="2526129"/>
          </a:xfrm>
        </p:spPr>
        <p:txBody>
          <a:bodyPr>
            <a:normAutofit/>
          </a:bodyPr>
          <a:lstStyle/>
          <a:p>
            <a:r>
              <a:rPr lang="fr-FR" sz="2000" dirty="0"/>
              <a:t>Rien, il faut saisir un nom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Classeur1 (ou 2, 3, … )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Le texte contenu dans la première cellule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Feuille1 (ou 2, 3 , …)</a:t>
            </a:r>
          </a:p>
        </p:txBody>
      </p:sp>
    </p:spTree>
    <p:extLst>
      <p:ext uri="{BB962C8B-B14F-4D97-AF65-F5344CB8AC3E}">
        <p14:creationId xmlns:p14="http://schemas.microsoft.com/office/powerpoint/2010/main" val="29134604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371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Wingdings 2</vt:lpstr>
      <vt:lpstr>Thème Office</vt:lpstr>
      <vt:lpstr>Saisir , recopier, calculer des totaux, enregistrer</vt:lpstr>
      <vt:lpstr>Saisir, recopier, calculer des totaux, enregistrer</vt:lpstr>
      <vt:lpstr>Saisir , recopier, calculer des totaux, enregistrer</vt:lpstr>
      <vt:lpstr>Saisir, recopier, calculer des totaux, enregistrer</vt:lpstr>
      <vt:lpstr>Saisir, recopier, calculer des totaux, enregistrer</vt:lpstr>
      <vt:lpstr>Saisir, recopier, calculer des totaux, enregistrer</vt:lpstr>
      <vt:lpstr>Saisir, recopier, calculer des totaux, enregistrer</vt:lpstr>
      <vt:lpstr>Saisir, recopier, calculer des totaux, enregistrer</vt:lpstr>
      <vt:lpstr>Saisir, recopier, calculer des totaux, enregistrer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121</cp:revision>
  <cp:lastPrinted>2016-03-07T14:30:10Z</cp:lastPrinted>
  <dcterms:created xsi:type="dcterms:W3CDTF">2016-03-07T07:34:20Z</dcterms:created>
  <dcterms:modified xsi:type="dcterms:W3CDTF">2017-03-20T15:54:10Z</dcterms:modified>
</cp:coreProperties>
</file>