
<file path=[Content_Types].xml><?xml version="1.0" encoding="utf-8"?>
<Types xmlns="http://schemas.openxmlformats.org/package/2006/content-types">
  <Default Extension="png" ContentType="image/png"/>
  <Default Extension="bin" ContentType="application/vnd.ms-office.activeX"/>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comments/comment6.xml" ContentType="application/vnd.openxmlformats-officedocument.presentationml.comments+xml"/>
  <Override PartName="/ppt/comments/comment7.xml" ContentType="application/vnd.openxmlformats-officedocument.presentationml.comments+xml"/>
  <Override PartName="/ppt/activeX/activeX1.xml" ContentType="application/vnd.ms-office.activeX+xml"/>
  <Override PartName="/ppt/activeX/activeX2.xml" ContentType="application/vnd.ms-office.activeX+xml"/>
  <Override PartName="/ppt/activeX/activeX3.xml" ContentType="application/vnd.ms-office.activeX+xml"/>
  <Override PartName="/ppt/activeX/activeX4.xml" ContentType="application/vnd.ms-office.activeX+xml"/>
  <Override PartName="/ppt/activeX/activeX5.xml" ContentType="application/vnd.ms-office.activeX+xml"/>
  <Override PartName="/ppt/activeX/activeX6.xml" ContentType="application/vnd.ms-office.activeX+xml"/>
  <Override PartName="/ppt/activeX/activeX7.xml" ContentType="application/vnd.ms-office.activeX+xml"/>
  <Override PartName="/ppt/activeX/activeX8.xml" ContentType="application/vnd.ms-office.activeX+xml"/>
  <Override PartName="/ppt/activeX/activeX9.xml" ContentType="application/vnd.ms-office.activeX+xml"/>
  <Override PartName="/ppt/activeX/activeX10.xml" ContentType="application/vnd.ms-office.activeX+xml"/>
  <Override PartName="/ppt/activeX/activeX11.xml" ContentType="application/vnd.ms-office.activeX+xml"/>
  <Override PartName="/ppt/activeX/activeX12.xml" ContentType="application/vnd.ms-office.activeX+xml"/>
  <Override PartName="/ppt/comments/comment8.xml" ContentType="application/vnd.openxmlformats-officedocument.presentationml.comments+xml"/>
  <Override PartName="/ppt/comments/comment9.xml" ContentType="application/vnd.openxmlformats-officedocument.presentationml.comments+xml"/>
  <Override PartName="/ppt/comments/comment10.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1" r:id="rId3"/>
    <p:sldId id="275" r:id="rId4"/>
    <p:sldId id="276" r:id="rId5"/>
    <p:sldId id="281" r:id="rId6"/>
    <p:sldId id="282" r:id="rId7"/>
    <p:sldId id="283" r:id="rId8"/>
    <p:sldId id="279" r:id="rId9"/>
    <p:sldId id="273" r:id="rId10"/>
    <p:sldId id="272" r:id="rId11"/>
  </p:sldIdLst>
  <p:sldSz cx="12192000" cy="6858000"/>
  <p:notesSz cx="6865938" cy="95408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fpremium01" initials="E" lastIdx="35" clrIdx="0">
    <p:extLst>
      <p:ext uri="{19B8F6BF-5375-455C-9EA6-DF929625EA0E}">
        <p15:presenceInfo xmlns:p15="http://schemas.microsoft.com/office/powerpoint/2012/main" userId="Efpremium01" providerId="None"/>
      </p:ext>
    </p:extLst>
  </p:cmAuthor>
  <p:cmAuthor id="2" name="Françoise Pervier" initials="FP" lastIdx="12" clrIdx="1">
    <p:extLst>
      <p:ext uri="{19B8F6BF-5375-455C-9EA6-DF929625EA0E}">
        <p15:presenceInfo xmlns:p15="http://schemas.microsoft.com/office/powerpoint/2012/main" userId="f087c270f4d039b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2" d="100"/>
          <a:sy n="82" d="100"/>
        </p:scale>
        <p:origin x="114"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10.xml.rels><?xml version="1.0" encoding="UTF-8" standalone="yes"?>
<Relationships xmlns="http://schemas.openxmlformats.org/package/2006/relationships"><Relationship Id="rId1" Type="http://schemas.microsoft.com/office/2006/relationships/activeXControlBinary" Target="activeX10.bin"/></Relationships>
</file>

<file path=ppt/activeX/_rels/activeX11.xml.rels><?xml version="1.0" encoding="UTF-8" standalone="yes"?>
<Relationships xmlns="http://schemas.openxmlformats.org/package/2006/relationships"><Relationship Id="rId1" Type="http://schemas.microsoft.com/office/2006/relationships/activeXControlBinary" Target="activeX11.bin"/></Relationships>
</file>

<file path=ppt/activeX/_rels/activeX12.xml.rels><?xml version="1.0" encoding="UTF-8" standalone="yes"?>
<Relationships xmlns="http://schemas.openxmlformats.org/package/2006/relationships"><Relationship Id="rId1" Type="http://schemas.microsoft.com/office/2006/relationships/activeXControlBinary" Target="activeX12.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_rels/activeX3.xml.rels><?xml version="1.0" encoding="UTF-8" standalone="yes"?>
<Relationships xmlns="http://schemas.openxmlformats.org/package/2006/relationships"><Relationship Id="rId1" Type="http://schemas.microsoft.com/office/2006/relationships/activeXControlBinary" Target="activeX3.bin"/></Relationships>
</file>

<file path=ppt/activeX/_rels/activeX4.xml.rels><?xml version="1.0" encoding="UTF-8" standalone="yes"?>
<Relationships xmlns="http://schemas.openxmlformats.org/package/2006/relationships"><Relationship Id="rId1" Type="http://schemas.microsoft.com/office/2006/relationships/activeXControlBinary" Target="activeX4.bin"/></Relationships>
</file>

<file path=ppt/activeX/_rels/activeX5.xml.rels><?xml version="1.0" encoding="UTF-8" standalone="yes"?>
<Relationships xmlns="http://schemas.openxmlformats.org/package/2006/relationships"><Relationship Id="rId1" Type="http://schemas.microsoft.com/office/2006/relationships/activeXControlBinary" Target="activeX5.bin"/></Relationships>
</file>

<file path=ppt/activeX/_rels/activeX6.xml.rels><?xml version="1.0" encoding="UTF-8" standalone="yes"?>
<Relationships xmlns="http://schemas.openxmlformats.org/package/2006/relationships"><Relationship Id="rId1" Type="http://schemas.microsoft.com/office/2006/relationships/activeXControlBinary" Target="activeX6.bin"/></Relationships>
</file>

<file path=ppt/activeX/_rels/activeX7.xml.rels><?xml version="1.0" encoding="UTF-8" standalone="yes"?>
<Relationships xmlns="http://schemas.openxmlformats.org/package/2006/relationships"><Relationship Id="rId1" Type="http://schemas.microsoft.com/office/2006/relationships/activeXControlBinary" Target="activeX7.bin"/></Relationships>
</file>

<file path=ppt/activeX/_rels/activeX8.xml.rels><?xml version="1.0" encoding="UTF-8" standalone="yes"?>
<Relationships xmlns="http://schemas.openxmlformats.org/package/2006/relationships"><Relationship Id="rId1" Type="http://schemas.microsoft.com/office/2006/relationships/activeXControlBinary" Target="activeX8.bin"/></Relationships>
</file>

<file path=ppt/activeX/_rels/activeX9.xml.rels><?xml version="1.0" encoding="UTF-8" standalone="yes"?>
<Relationships xmlns="http://schemas.openxmlformats.org/package/2006/relationships"><Relationship Id="rId1" Type="http://schemas.microsoft.com/office/2006/relationships/activeXControlBinary" Target="activeX9.bin"/></Relationships>
</file>

<file path=ppt/activeX/activeX1.xml><?xml version="1.0" encoding="utf-8"?>
<ax:ocx xmlns:ax="http://schemas.microsoft.com/office/2006/activeX" xmlns:r="http://schemas.openxmlformats.org/officeDocument/2006/relationships" ax:classid="{8BD21D40-EC42-11CE-9E0D-00AA006002F3}" ax:persistence="persistStorage" r:id="rId1"/>
</file>

<file path=ppt/activeX/activeX10.xml><?xml version="1.0" encoding="utf-8"?>
<ax:ocx xmlns:ax="http://schemas.microsoft.com/office/2006/activeX" xmlns:r="http://schemas.openxmlformats.org/officeDocument/2006/relationships" ax:classid="{8BD21D40-EC42-11CE-9E0D-00AA006002F3}" ax:persistence="persistStorage" r:id="rId1"/>
</file>

<file path=ppt/activeX/activeX11.xml><?xml version="1.0" encoding="utf-8"?>
<ax:ocx xmlns:ax="http://schemas.microsoft.com/office/2006/activeX" xmlns:r="http://schemas.openxmlformats.org/officeDocument/2006/relationships" ax:classid="{8BD21D40-EC42-11CE-9E0D-00AA006002F3}" ax:persistence="persistStorage" r:id="rId1"/>
</file>

<file path=ppt/activeX/activeX12.xml><?xml version="1.0" encoding="utf-8"?>
<ax:ocx xmlns:ax="http://schemas.microsoft.com/office/2006/activeX" xmlns:r="http://schemas.openxmlformats.org/officeDocument/2006/relationships" ax:classid="{8BD21D40-EC42-11CE-9E0D-00AA006002F3}" ax:persistence="persistStorage" r:id="rId1"/>
</file>

<file path=ppt/activeX/activeX2.xml><?xml version="1.0" encoding="utf-8"?>
<ax:ocx xmlns:ax="http://schemas.microsoft.com/office/2006/activeX" xmlns:r="http://schemas.openxmlformats.org/officeDocument/2006/relationships" ax:classid="{8BD21D40-EC42-11CE-9E0D-00AA006002F3}" ax:persistence="persistStorage" r:id="rId1"/>
</file>

<file path=ppt/activeX/activeX3.xml><?xml version="1.0" encoding="utf-8"?>
<ax:ocx xmlns:ax="http://schemas.microsoft.com/office/2006/activeX" xmlns:r="http://schemas.openxmlformats.org/officeDocument/2006/relationships" ax:classid="{8BD21D40-EC42-11CE-9E0D-00AA006002F3}" ax:persistence="persistStorage" r:id="rId1"/>
</file>

<file path=ppt/activeX/activeX4.xml><?xml version="1.0" encoding="utf-8"?>
<ax:ocx xmlns:ax="http://schemas.microsoft.com/office/2006/activeX" xmlns:r="http://schemas.openxmlformats.org/officeDocument/2006/relationships" ax:classid="{8BD21D40-EC42-11CE-9E0D-00AA006002F3}" ax:persistence="persistStorage" r:id="rId1"/>
</file>

<file path=ppt/activeX/activeX5.xml><?xml version="1.0" encoding="utf-8"?>
<ax:ocx xmlns:ax="http://schemas.microsoft.com/office/2006/activeX" xmlns:r="http://schemas.openxmlformats.org/officeDocument/2006/relationships" ax:classid="{8BD21D40-EC42-11CE-9E0D-00AA006002F3}" ax:persistence="persistStorage" r:id="rId1"/>
</file>

<file path=ppt/activeX/activeX6.xml><?xml version="1.0" encoding="utf-8"?>
<ax:ocx xmlns:ax="http://schemas.microsoft.com/office/2006/activeX" xmlns:r="http://schemas.openxmlformats.org/officeDocument/2006/relationships" ax:classid="{8BD21D40-EC42-11CE-9E0D-00AA006002F3}" ax:persistence="persistStorage" r:id="rId1"/>
</file>

<file path=ppt/activeX/activeX7.xml><?xml version="1.0" encoding="utf-8"?>
<ax:ocx xmlns:ax="http://schemas.microsoft.com/office/2006/activeX" xmlns:r="http://schemas.openxmlformats.org/officeDocument/2006/relationships" ax:classid="{8BD21D40-EC42-11CE-9E0D-00AA006002F3}" ax:persistence="persistStorage" r:id="rId1"/>
</file>

<file path=ppt/activeX/activeX8.xml><?xml version="1.0" encoding="utf-8"?>
<ax:ocx xmlns:ax="http://schemas.microsoft.com/office/2006/activeX" xmlns:r="http://schemas.openxmlformats.org/officeDocument/2006/relationships" ax:classid="{8BD21D40-EC42-11CE-9E0D-00AA006002F3}" ax:persistence="persistStorage" r:id="rId1"/>
</file>

<file path=ppt/activeX/activeX9.xml><?xml version="1.0" encoding="utf-8"?>
<ax:ocx xmlns:ax="http://schemas.microsoft.com/office/2006/activeX" xmlns:r="http://schemas.openxmlformats.org/officeDocument/2006/relationships" ax:classid="{8BD21D40-EC42-11CE-9E0D-00AA006002F3}" ax:persistence="persistStorage" r:id="rId1"/>
</file>

<file path=ppt/comments/comment1.xml><?xml version="1.0" encoding="utf-8"?>
<p:cmLst xmlns:a="http://schemas.openxmlformats.org/drawingml/2006/main" xmlns:r="http://schemas.openxmlformats.org/officeDocument/2006/relationships" xmlns:p="http://schemas.openxmlformats.org/presentationml/2006/main">
  <p:cm authorId="2" dt="2017-03-20T16:54:50.532" idx="1">
    <p:pos x="10" y="10"/>
    <p:text>Eh non, c'est le bouton Bordure, du groupe Police</p:text>
    <p:extLst>
      <p:ext uri="{C676402C-5697-4E1C-873F-D02D1690AC5C}">
        <p15:threadingInfo xmlns:p15="http://schemas.microsoft.com/office/powerpoint/2012/main" timeZoneBias="-60"/>
      </p:ext>
    </p:extLst>
  </p:cm>
</p:cmLst>
</file>

<file path=ppt/comments/comment10.xml><?xml version="1.0" encoding="utf-8"?>
<p:cmLst xmlns:a="http://schemas.openxmlformats.org/drawingml/2006/main" xmlns:r="http://schemas.openxmlformats.org/officeDocument/2006/relationships" xmlns:p="http://schemas.openxmlformats.org/presentationml/2006/main">
  <p:cm authorId="2" dt="2017-03-20T17:13:40.481" idx="11">
    <p:pos x="3892" y="3006"/>
    <p:text>Réponses 1 et 3 : C'est à partir de l'onglet Fichier que l'on gère la création et l'envoi du fichier au format PDF</p:text>
    <p:extLst>
      <p:ext uri="{C676402C-5697-4E1C-873F-D02D1690AC5C}">
        <p15:threadingInfo xmlns:p15="http://schemas.microsoft.com/office/powerpoint/2012/main" timeZoneBias="-60"/>
      </p:ext>
    </p:extLst>
  </p:cm>
  <p:cm authorId="2" dt="2017-03-20T17:14:43.655" idx="12">
    <p:pos x="2710" y="1994"/>
    <p:text>Réponse 2 : on choisit d'abord courrier électronique puis le format de la pièce jointe PDF ou autre.</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2" dt="2017-03-20T16:55:39.887" idx="2">
    <p:pos x="10" y="10"/>
    <p:text>Saisissez un nombre, assez important, avec des décimales dans un classeur et testez.</p:text>
    <p:extLst>
      <p:ext uri="{C676402C-5697-4E1C-873F-D02D1690AC5C}">
        <p15:threadingInfo xmlns:p15="http://schemas.microsoft.com/office/powerpoint/2012/main" timeZoneBias="-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2" dt="2017-03-20T16:57:15.710" idx="3">
    <p:pos x="10" y="10"/>
    <p:text>on oublie celle-là, je l'ai déjà faite dans le qcm précédent. Je renumérote les diapositives / Q à partir de la suivante.</p:text>
    <p:extLst>
      <p:ext uri="{C676402C-5697-4E1C-873F-D02D1690AC5C}">
        <p15:threadingInfo xmlns:p15="http://schemas.microsoft.com/office/powerpoint/2012/main" timeZoneBias="-6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2" dt="2017-03-20T16:59:59.760" idx="4">
    <p:pos x="10" y="10"/>
    <p:text>Non, un e des solutions, consiste à faire un clic droit sur le numéro de ligne et de choisir Insertion.</p:text>
    <p:extLst>
      <p:ext uri="{C676402C-5697-4E1C-873F-D02D1690AC5C}">
        <p15:threadingInfo xmlns:p15="http://schemas.microsoft.com/office/powerpoint/2012/main" timeZoneBias="-6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2" dt="2017-03-20T17:00:53.520" idx="5">
    <p:pos x="10" y="10"/>
    <p:text>Il s'agissait de la commande Fusionner et centrer du groupe Alignement.</p:text>
    <p:extLst>
      <p:ext uri="{C676402C-5697-4E1C-873F-D02D1690AC5C}">
        <p15:threadingInfo xmlns:p15="http://schemas.microsoft.com/office/powerpoint/2012/main" timeZoneBias="-6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2" dt="2017-03-20T17:01:35.065" idx="6">
    <p:pos x="10" y="10"/>
    <p:text>Eh, non, c'est l'onglet Affichage. Pour s'en souvenir : je veux figer une partie de l'affichage ?</p:text>
    <p:extLst>
      <p:ext uri="{C676402C-5697-4E1C-873F-D02D1690AC5C}">
        <p15:threadingInfo xmlns:p15="http://schemas.microsoft.com/office/powerpoint/2012/main" timeZoneBias="-6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2" dt="2017-03-20T17:02:57.242" idx="7">
    <p:pos x="10" y="10"/>
    <p:text>Non, attention : Excel fige les lignes au-dessus des quelles on est positionné et les colonnes à droite. il fallait donc se positionner en A3</p:text>
    <p:extLst>
      <p:ext uri="{C676402C-5697-4E1C-873F-D02D1690AC5C}">
        <p15:threadingInfo xmlns:p15="http://schemas.microsoft.com/office/powerpoint/2012/main" timeZoneBias="-6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2" dt="2017-03-20T17:04:41.884" idx="8">
    <p:pos x="10" y="10"/>
    <p:text>L'aperçu avant impression est une étape de la commande imprimer que l'on trouve sur l'onglet Fichier.
Il est possible d'afficher les marges, de les modifier ainsi que les largeurs de colonnes qui s'affichent par la même occasion.
Par contre, impossible d'accéder au contenu des cellules ou aux en-têtes et pieds de page.</p:text>
    <p:extLst>
      <p:ext uri="{C676402C-5697-4E1C-873F-D02D1690AC5C}">
        <p15:threadingInfo xmlns:p15="http://schemas.microsoft.com/office/powerpoint/2012/main" timeZoneBias="-60"/>
      </p:ext>
    </p:extLst>
  </p:cm>
</p:cmLst>
</file>

<file path=ppt/comments/comment9.xml><?xml version="1.0" encoding="utf-8"?>
<p:cmLst xmlns:a="http://schemas.openxmlformats.org/drawingml/2006/main" xmlns:r="http://schemas.openxmlformats.org/officeDocument/2006/relationships" xmlns:p="http://schemas.openxmlformats.org/presentationml/2006/main">
  <p:cm authorId="2" dt="2017-03-20T17:07:26.004" idx="9">
    <p:pos x="10" y="10"/>
    <p:text>Réponses 1 et 3 et  4, l'onglet affichage et l'outil zoom qui en est extrait n'intervient pas dans la mise en page. il ne joue que sur l'écran.
On trouve les outils nécessaire entre-autres sur l'onglet Mise en page.</p:text>
    <p:extLst>
      <p:ext uri="{C676402C-5697-4E1C-873F-D02D1690AC5C}">
        <p15:threadingInfo xmlns:p15="http://schemas.microsoft.com/office/powerpoint/2012/main" timeZoneBias="-60"/>
      </p:ext>
    </p:extLst>
  </p:cm>
  <p:cm authorId="2" dt="2017-03-20T17:08:53.950" idx="10">
    <p:pos x="146" y="146"/>
    <p:text>Réponse 5. C'est terriblement fastidieux comme méthode. Excel peut s'en charger tout seul avec la commande Mise à l'échelle.</p:text>
    <p:extLst>
      <p:ext uri="{C676402C-5697-4E1C-873F-D02D1690AC5C}">
        <p15:threadingInfo xmlns:p15="http://schemas.microsoft.com/office/powerpoint/2012/main" timeZoneBias="-60"/>
      </p:ext>
    </p:extLst>
  </p:cm>
</p:cmLst>
</file>

<file path=ppt/drawings/_rels/vmlDrawing1.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241A35DB-508C-4AF7-BD84-75D769740F61}" type="datetimeFigureOut">
              <a:rPr lang="fr-FR" smtClean="0"/>
              <a:t>07/06/2017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20C764-B954-442A-BD67-ACE7CE6B5623}" type="slidenum">
              <a:rPr lang="fr-FR" smtClean="0"/>
              <a:t>‹N°›</a:t>
            </a:fld>
            <a:endParaRPr lang="fr-FR"/>
          </a:p>
        </p:txBody>
      </p:sp>
    </p:spTree>
    <p:extLst>
      <p:ext uri="{BB962C8B-B14F-4D97-AF65-F5344CB8AC3E}">
        <p14:creationId xmlns:p14="http://schemas.microsoft.com/office/powerpoint/2010/main" val="2995523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41A35DB-508C-4AF7-BD84-75D769740F61}" type="datetimeFigureOut">
              <a:rPr lang="fr-FR" smtClean="0"/>
              <a:t>07/06/2017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20C764-B954-442A-BD67-ACE7CE6B5623}" type="slidenum">
              <a:rPr lang="fr-FR" smtClean="0"/>
              <a:t>‹N°›</a:t>
            </a:fld>
            <a:endParaRPr lang="fr-FR"/>
          </a:p>
        </p:txBody>
      </p:sp>
    </p:spTree>
    <p:extLst>
      <p:ext uri="{BB962C8B-B14F-4D97-AF65-F5344CB8AC3E}">
        <p14:creationId xmlns:p14="http://schemas.microsoft.com/office/powerpoint/2010/main" val="37756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241A35DB-508C-4AF7-BD84-75D769740F61}" type="datetimeFigureOut">
              <a:rPr lang="fr-FR" smtClean="0"/>
              <a:t>07/06/2017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20C764-B954-442A-BD67-ACE7CE6B5623}" type="slidenum">
              <a:rPr lang="fr-FR" smtClean="0"/>
              <a:t>‹N°›</a:t>
            </a:fld>
            <a:endParaRPr lang="fr-FR"/>
          </a:p>
        </p:txBody>
      </p:sp>
    </p:spTree>
    <p:extLst>
      <p:ext uri="{BB962C8B-B14F-4D97-AF65-F5344CB8AC3E}">
        <p14:creationId xmlns:p14="http://schemas.microsoft.com/office/powerpoint/2010/main" val="2241817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18" name="Espace réservé du texte 15"/>
          <p:cNvSpPr>
            <a:spLocks noGrp="1"/>
          </p:cNvSpPr>
          <p:nvPr>
            <p:ph type="body" sz="quarter" idx="15"/>
          </p:nvPr>
        </p:nvSpPr>
        <p:spPr>
          <a:xfrm>
            <a:off x="1658937" y="1424285"/>
            <a:ext cx="9694861" cy="385763"/>
          </a:xfrm>
          <a:ln>
            <a:solidFill>
              <a:schemeClr val="tx1"/>
            </a:solidFill>
          </a:ln>
        </p:spPr>
        <p:txBody>
          <a:bodyPr anchor="b">
            <a:noAutofit/>
          </a:bodyPr>
          <a:lstStyle>
            <a:lvl1pPr marL="0" indent="0">
              <a:buNone/>
              <a:tabLst>
                <a:tab pos="8967788" algn="l"/>
              </a:tabLst>
              <a:defRPr sz="14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2" name="Titre 1"/>
          <p:cNvSpPr>
            <a:spLocks noGrp="1"/>
          </p:cNvSpPr>
          <p:nvPr>
            <p:ph type="title"/>
          </p:nvPr>
        </p:nvSpPr>
        <p:spPr>
          <a:xfrm>
            <a:off x="3189248" y="130955"/>
            <a:ext cx="8164551" cy="671938"/>
          </a:xfrm>
        </p:spPr>
        <p:txBody>
          <a:bodyPr>
            <a:normAutofit/>
          </a:bodyPr>
          <a:lstStyle>
            <a:lvl1pPr>
              <a:defRPr sz="2800"/>
            </a:lvl1pPr>
          </a:lstStyle>
          <a:p>
            <a:r>
              <a:rPr lang="fr-FR" dirty="0"/>
              <a:t>Modifiez le style du titre</a:t>
            </a:r>
          </a:p>
        </p:txBody>
      </p:sp>
      <p:sp>
        <p:nvSpPr>
          <p:cNvPr id="3" name="Espace réservé du contenu 2"/>
          <p:cNvSpPr>
            <a:spLocks noGrp="1"/>
          </p:cNvSpPr>
          <p:nvPr>
            <p:ph idx="1"/>
          </p:nvPr>
        </p:nvSpPr>
        <p:spPr/>
        <p:txBody>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p:txBody>
          <a:bodyPr/>
          <a:lstStyle/>
          <a:p>
            <a:fld id="{241A35DB-508C-4AF7-BD84-75D769740F61}" type="datetimeFigureOut">
              <a:rPr lang="fr-FR" smtClean="0"/>
              <a:t>07/06/2017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20C764-B954-442A-BD67-ACE7CE6B5623}" type="slidenum">
              <a:rPr lang="fr-FR" smtClean="0"/>
              <a:t>‹N°›</a:t>
            </a:fld>
            <a:endParaRPr lang="fr-FR"/>
          </a:p>
        </p:txBody>
      </p:sp>
      <p:sp>
        <p:nvSpPr>
          <p:cNvPr id="16" name="Espace réservé du texte 15"/>
          <p:cNvSpPr>
            <a:spLocks noGrp="1"/>
          </p:cNvSpPr>
          <p:nvPr>
            <p:ph type="body" sz="quarter" idx="13"/>
          </p:nvPr>
        </p:nvSpPr>
        <p:spPr>
          <a:xfrm>
            <a:off x="936625" y="797002"/>
            <a:ext cx="623888" cy="385763"/>
          </a:xfrm>
          <a:ln>
            <a:noFill/>
          </a:ln>
        </p:spPr>
        <p:txBody>
          <a:bodyPr anchor="ctr">
            <a:noAutofit/>
          </a:bodyPr>
          <a:lstStyle>
            <a:lvl1pPr marL="0" indent="0">
              <a:buNone/>
              <a:defRPr sz="18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17" name="Espace réservé du texte 15"/>
          <p:cNvSpPr>
            <a:spLocks noGrp="1"/>
          </p:cNvSpPr>
          <p:nvPr>
            <p:ph type="body" sz="quarter" idx="14"/>
          </p:nvPr>
        </p:nvSpPr>
        <p:spPr>
          <a:xfrm>
            <a:off x="1560513" y="794588"/>
            <a:ext cx="9793285" cy="385763"/>
          </a:xfrm>
          <a:ln>
            <a:noFill/>
          </a:ln>
        </p:spPr>
        <p:txBody>
          <a:bodyPr anchor="ctr">
            <a:noAutofit/>
          </a:bodyPr>
          <a:lstStyle>
            <a:lvl1pPr marL="0" indent="0">
              <a:buNone/>
              <a:defRPr sz="18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9" name="ZoneTexte 8"/>
          <p:cNvSpPr txBox="1"/>
          <p:nvPr userDrawn="1"/>
        </p:nvSpPr>
        <p:spPr>
          <a:xfrm>
            <a:off x="2118731" y="1212551"/>
            <a:ext cx="1338147" cy="216000"/>
          </a:xfrm>
          <a:prstGeom prst="rect">
            <a:avLst/>
          </a:prstGeom>
          <a:solidFill>
            <a:schemeClr val="bg1"/>
          </a:solidFill>
          <a:ln>
            <a:solidFill>
              <a:schemeClr val="tx1"/>
            </a:solidFill>
          </a:ln>
        </p:spPr>
        <p:txBody>
          <a:bodyPr wrap="square" tIns="18000" rtlCol="0">
            <a:spAutoFit/>
          </a:bodyPr>
          <a:lstStyle/>
          <a:p>
            <a:r>
              <a:rPr lang="fr-FR" sz="1200" dirty="0"/>
              <a:t>Libellé question</a:t>
            </a:r>
          </a:p>
        </p:txBody>
      </p:sp>
    </p:spTree>
    <p:extLst>
      <p:ext uri="{BB962C8B-B14F-4D97-AF65-F5344CB8AC3E}">
        <p14:creationId xmlns:p14="http://schemas.microsoft.com/office/powerpoint/2010/main" val="3864128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241A35DB-508C-4AF7-BD84-75D769740F61}" type="datetimeFigureOut">
              <a:rPr lang="fr-FR" smtClean="0"/>
              <a:t>07/06/2017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B20C764-B954-442A-BD67-ACE7CE6B5623}" type="slidenum">
              <a:rPr lang="fr-FR" smtClean="0"/>
              <a:t>‹N°›</a:t>
            </a:fld>
            <a:endParaRPr lang="fr-FR"/>
          </a:p>
        </p:txBody>
      </p:sp>
    </p:spTree>
    <p:extLst>
      <p:ext uri="{BB962C8B-B14F-4D97-AF65-F5344CB8AC3E}">
        <p14:creationId xmlns:p14="http://schemas.microsoft.com/office/powerpoint/2010/main" val="3802853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241A35DB-508C-4AF7-BD84-75D769740F61}" type="datetimeFigureOut">
              <a:rPr lang="fr-FR" smtClean="0"/>
              <a:t>07/06/2017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B20C764-B954-442A-BD67-ACE7CE6B5623}" type="slidenum">
              <a:rPr lang="fr-FR" smtClean="0"/>
              <a:t>‹N°›</a:t>
            </a:fld>
            <a:endParaRPr lang="fr-FR"/>
          </a:p>
        </p:txBody>
      </p:sp>
      <p:sp>
        <p:nvSpPr>
          <p:cNvPr id="19" name="Espace réservé du texte 15"/>
          <p:cNvSpPr>
            <a:spLocks noGrp="1"/>
          </p:cNvSpPr>
          <p:nvPr>
            <p:ph type="body" sz="quarter" idx="15"/>
          </p:nvPr>
        </p:nvSpPr>
        <p:spPr>
          <a:xfrm>
            <a:off x="1658937" y="1424285"/>
            <a:ext cx="9694861" cy="385763"/>
          </a:xfrm>
          <a:ln>
            <a:solidFill>
              <a:schemeClr val="tx1"/>
            </a:solidFill>
          </a:ln>
        </p:spPr>
        <p:txBody>
          <a:bodyPr anchor="b">
            <a:noAutofit/>
          </a:bodyPr>
          <a:lstStyle>
            <a:lvl1pPr marL="0" indent="0">
              <a:buNone/>
              <a:tabLst>
                <a:tab pos="8967788" algn="l"/>
              </a:tabLst>
              <a:defRPr sz="14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20" name="Titre 1"/>
          <p:cNvSpPr>
            <a:spLocks noGrp="1"/>
          </p:cNvSpPr>
          <p:nvPr>
            <p:ph type="title"/>
          </p:nvPr>
        </p:nvSpPr>
        <p:spPr>
          <a:xfrm>
            <a:off x="3189248" y="130955"/>
            <a:ext cx="8164551" cy="671938"/>
          </a:xfrm>
        </p:spPr>
        <p:txBody>
          <a:bodyPr>
            <a:normAutofit/>
          </a:bodyPr>
          <a:lstStyle>
            <a:lvl1pPr>
              <a:defRPr sz="2800"/>
            </a:lvl1pPr>
          </a:lstStyle>
          <a:p>
            <a:r>
              <a:rPr lang="fr-FR" dirty="0"/>
              <a:t>Modifiez le style du titre</a:t>
            </a:r>
          </a:p>
        </p:txBody>
      </p:sp>
      <p:sp>
        <p:nvSpPr>
          <p:cNvPr id="22" name="ZoneTexte 21"/>
          <p:cNvSpPr txBox="1"/>
          <p:nvPr userDrawn="1"/>
        </p:nvSpPr>
        <p:spPr>
          <a:xfrm>
            <a:off x="838200" y="165380"/>
            <a:ext cx="2072268" cy="523220"/>
          </a:xfrm>
          <a:prstGeom prst="rect">
            <a:avLst/>
          </a:prstGeom>
          <a:noFill/>
        </p:spPr>
        <p:txBody>
          <a:bodyPr wrap="square" rtlCol="0" anchor="ctr">
            <a:spAutoFit/>
          </a:bodyPr>
          <a:lstStyle/>
          <a:p>
            <a:r>
              <a:rPr lang="fr-FR" sz="2800" dirty="0">
                <a:latin typeface="+mj-lt"/>
              </a:rPr>
              <a:t>Thématique</a:t>
            </a:r>
          </a:p>
        </p:txBody>
      </p:sp>
      <p:sp>
        <p:nvSpPr>
          <p:cNvPr id="23" name="Espace réservé du texte 15"/>
          <p:cNvSpPr>
            <a:spLocks noGrp="1"/>
          </p:cNvSpPr>
          <p:nvPr>
            <p:ph type="body" sz="quarter" idx="13"/>
          </p:nvPr>
        </p:nvSpPr>
        <p:spPr>
          <a:xfrm>
            <a:off x="936625" y="797002"/>
            <a:ext cx="623888" cy="385763"/>
          </a:xfrm>
          <a:ln>
            <a:noFill/>
          </a:ln>
        </p:spPr>
        <p:txBody>
          <a:bodyPr anchor="ctr">
            <a:noAutofit/>
          </a:bodyPr>
          <a:lstStyle>
            <a:lvl1pPr marL="0" indent="0">
              <a:buNone/>
              <a:defRPr sz="18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24" name="Espace réservé du texte 15"/>
          <p:cNvSpPr>
            <a:spLocks noGrp="1"/>
          </p:cNvSpPr>
          <p:nvPr>
            <p:ph type="body" sz="quarter" idx="14"/>
          </p:nvPr>
        </p:nvSpPr>
        <p:spPr>
          <a:xfrm>
            <a:off x="1560513" y="794588"/>
            <a:ext cx="9793285" cy="385763"/>
          </a:xfrm>
        </p:spPr>
        <p:txBody>
          <a:bodyPr anchor="ctr">
            <a:noAutofit/>
          </a:bodyPr>
          <a:lstStyle>
            <a:lvl1pPr marL="0" indent="0">
              <a:buNone/>
              <a:defRPr sz="18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25" name="ZoneTexte 24"/>
          <p:cNvSpPr txBox="1"/>
          <p:nvPr userDrawn="1"/>
        </p:nvSpPr>
        <p:spPr>
          <a:xfrm>
            <a:off x="2118731" y="1212551"/>
            <a:ext cx="1338147" cy="216000"/>
          </a:xfrm>
          <a:prstGeom prst="rect">
            <a:avLst/>
          </a:prstGeom>
          <a:solidFill>
            <a:schemeClr val="bg1"/>
          </a:solidFill>
          <a:ln>
            <a:solidFill>
              <a:schemeClr val="tx1"/>
            </a:solidFill>
          </a:ln>
        </p:spPr>
        <p:txBody>
          <a:bodyPr wrap="square" tIns="18000" rtlCol="0">
            <a:spAutoFit/>
          </a:bodyPr>
          <a:lstStyle/>
          <a:p>
            <a:r>
              <a:rPr lang="fr-FR" sz="1200" dirty="0"/>
              <a:t>Libellé question</a:t>
            </a:r>
          </a:p>
        </p:txBody>
      </p:sp>
    </p:spTree>
    <p:extLst>
      <p:ext uri="{BB962C8B-B14F-4D97-AF65-F5344CB8AC3E}">
        <p14:creationId xmlns:p14="http://schemas.microsoft.com/office/powerpoint/2010/main" val="4133715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241A35DB-508C-4AF7-BD84-75D769740F61}" type="datetimeFigureOut">
              <a:rPr lang="fr-FR" smtClean="0"/>
              <a:t>07/06/2017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B20C764-B954-442A-BD67-ACE7CE6B5623}" type="slidenum">
              <a:rPr lang="fr-FR" smtClean="0"/>
              <a:t>‹N°›</a:t>
            </a:fld>
            <a:endParaRPr lang="fr-FR"/>
          </a:p>
        </p:txBody>
      </p:sp>
    </p:spTree>
    <p:extLst>
      <p:ext uri="{BB962C8B-B14F-4D97-AF65-F5344CB8AC3E}">
        <p14:creationId xmlns:p14="http://schemas.microsoft.com/office/powerpoint/2010/main" val="323094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241A35DB-508C-4AF7-BD84-75D769740F61}" type="datetimeFigureOut">
              <a:rPr lang="fr-FR" smtClean="0"/>
              <a:t>07/06/2017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B20C764-B954-442A-BD67-ACE7CE6B5623}" type="slidenum">
              <a:rPr lang="fr-FR" smtClean="0"/>
              <a:t>‹N°›</a:t>
            </a:fld>
            <a:endParaRPr lang="fr-FR"/>
          </a:p>
        </p:txBody>
      </p:sp>
    </p:spTree>
    <p:extLst>
      <p:ext uri="{BB962C8B-B14F-4D97-AF65-F5344CB8AC3E}">
        <p14:creationId xmlns:p14="http://schemas.microsoft.com/office/powerpoint/2010/main" val="13236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41A35DB-508C-4AF7-BD84-75D769740F61}" type="datetimeFigureOut">
              <a:rPr lang="fr-FR" smtClean="0"/>
              <a:t>07/06/2017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B20C764-B954-442A-BD67-ACE7CE6B5623}" type="slidenum">
              <a:rPr lang="fr-FR" smtClean="0"/>
              <a:t>‹N°›</a:t>
            </a:fld>
            <a:endParaRPr lang="fr-FR"/>
          </a:p>
        </p:txBody>
      </p:sp>
    </p:spTree>
    <p:extLst>
      <p:ext uri="{BB962C8B-B14F-4D97-AF65-F5344CB8AC3E}">
        <p14:creationId xmlns:p14="http://schemas.microsoft.com/office/powerpoint/2010/main" val="3775029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241A35DB-508C-4AF7-BD84-75D769740F61}" type="datetimeFigureOut">
              <a:rPr lang="fr-FR" smtClean="0"/>
              <a:t>07/06/2017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B20C764-B954-442A-BD67-ACE7CE6B5623}" type="slidenum">
              <a:rPr lang="fr-FR" smtClean="0"/>
              <a:t>‹N°›</a:t>
            </a:fld>
            <a:endParaRPr lang="fr-FR"/>
          </a:p>
        </p:txBody>
      </p:sp>
    </p:spTree>
    <p:extLst>
      <p:ext uri="{BB962C8B-B14F-4D97-AF65-F5344CB8AC3E}">
        <p14:creationId xmlns:p14="http://schemas.microsoft.com/office/powerpoint/2010/main" val="2364139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241A35DB-508C-4AF7-BD84-75D769740F61}" type="datetimeFigureOut">
              <a:rPr lang="fr-FR" smtClean="0"/>
              <a:t>07/06/2017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B20C764-B954-442A-BD67-ACE7CE6B5623}" type="slidenum">
              <a:rPr lang="fr-FR" smtClean="0"/>
              <a:t>‹N°›</a:t>
            </a:fld>
            <a:endParaRPr lang="fr-FR"/>
          </a:p>
        </p:txBody>
      </p:sp>
    </p:spTree>
    <p:extLst>
      <p:ext uri="{BB962C8B-B14F-4D97-AF65-F5344CB8AC3E}">
        <p14:creationId xmlns:p14="http://schemas.microsoft.com/office/powerpoint/2010/main" val="24878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264767"/>
            <a:ext cx="10515600" cy="671938"/>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1A35DB-508C-4AF7-BD84-75D769740F61}" type="datetimeFigureOut">
              <a:rPr lang="fr-FR" smtClean="0"/>
              <a:t>07/06/2017</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20C764-B954-442A-BD67-ACE7CE6B5623}" type="slidenum">
              <a:rPr lang="fr-FR" smtClean="0"/>
              <a:t>‹N°›</a:t>
            </a:fld>
            <a:endParaRPr lang="fr-FR"/>
          </a:p>
        </p:txBody>
      </p:sp>
    </p:spTree>
    <p:extLst>
      <p:ext uri="{BB962C8B-B14F-4D97-AF65-F5344CB8AC3E}">
        <p14:creationId xmlns:p14="http://schemas.microsoft.com/office/powerpoint/2010/main" val="39637189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omments" Target="../comments/comment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comments" Target="../comments/comment2.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control" Target="../activeX/activeX7.xml"/><Relationship Id="rId13" Type="http://schemas.openxmlformats.org/officeDocument/2006/relationships/control" Target="../activeX/activeX12.xml"/><Relationship Id="rId18" Type="http://schemas.openxmlformats.org/officeDocument/2006/relationships/comments" Target="../comments/comment8.xml"/><Relationship Id="rId3" Type="http://schemas.openxmlformats.org/officeDocument/2006/relationships/control" Target="../activeX/activeX2.xml"/><Relationship Id="rId7" Type="http://schemas.openxmlformats.org/officeDocument/2006/relationships/control" Target="../activeX/activeX6.xml"/><Relationship Id="rId12" Type="http://schemas.openxmlformats.org/officeDocument/2006/relationships/control" Target="../activeX/activeX11.xml"/><Relationship Id="rId17" Type="http://schemas.openxmlformats.org/officeDocument/2006/relationships/image" Target="../media/image11.wmf"/><Relationship Id="rId2" Type="http://schemas.openxmlformats.org/officeDocument/2006/relationships/control" Target="../activeX/activeX1.xml"/><Relationship Id="rId16" Type="http://schemas.openxmlformats.org/officeDocument/2006/relationships/image" Target="../media/image10.wmf"/><Relationship Id="rId1" Type="http://schemas.openxmlformats.org/officeDocument/2006/relationships/vmlDrawing" Target="../drawings/vmlDrawing1.vml"/><Relationship Id="rId6" Type="http://schemas.openxmlformats.org/officeDocument/2006/relationships/control" Target="../activeX/activeX5.xml"/><Relationship Id="rId11" Type="http://schemas.openxmlformats.org/officeDocument/2006/relationships/control" Target="../activeX/activeX10.xml"/><Relationship Id="rId5" Type="http://schemas.openxmlformats.org/officeDocument/2006/relationships/control" Target="../activeX/activeX4.xml"/><Relationship Id="rId15" Type="http://schemas.openxmlformats.org/officeDocument/2006/relationships/image" Target="../media/image12.jpg"/><Relationship Id="rId10" Type="http://schemas.openxmlformats.org/officeDocument/2006/relationships/control" Target="../activeX/activeX9.xml"/><Relationship Id="rId4" Type="http://schemas.openxmlformats.org/officeDocument/2006/relationships/control" Target="../activeX/activeX3.xml"/><Relationship Id="rId9" Type="http://schemas.openxmlformats.org/officeDocument/2006/relationships/control" Target="../activeX/activeX8.xml"/><Relationship Id="rId1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p:cNvSpPr>
            <a:spLocks noGrp="1"/>
          </p:cNvSpPr>
          <p:nvPr>
            <p:ph type="body" sz="quarter" idx="15"/>
          </p:nvPr>
        </p:nvSpPr>
        <p:spPr>
          <a:xfrm>
            <a:off x="1658937" y="1424285"/>
            <a:ext cx="9694861" cy="419699"/>
          </a:xfrm>
        </p:spPr>
        <p:txBody>
          <a:bodyPr/>
          <a:lstStyle/>
          <a:p>
            <a:r>
              <a:rPr lang="fr-FR" dirty="0"/>
              <a:t>Pour appliquer des bordures aux cellules sélectionnées, sur quel bouton de l'onglet Accueil faut-il cliquer :	1/5</a:t>
            </a:r>
          </a:p>
        </p:txBody>
      </p:sp>
      <p:sp>
        <p:nvSpPr>
          <p:cNvPr id="5" name="Titre 4"/>
          <p:cNvSpPr>
            <a:spLocks noGrp="1"/>
          </p:cNvSpPr>
          <p:nvPr>
            <p:ph type="title"/>
          </p:nvPr>
        </p:nvSpPr>
        <p:spPr/>
        <p:txBody>
          <a:bodyPr/>
          <a:lstStyle/>
          <a:p>
            <a:r>
              <a:rPr lang="fr-FR" dirty="0"/>
              <a:t>Mettre en forme</a:t>
            </a:r>
          </a:p>
        </p:txBody>
      </p:sp>
      <p:sp>
        <p:nvSpPr>
          <p:cNvPr id="6" name="Espace réservé du texte 5"/>
          <p:cNvSpPr>
            <a:spLocks noGrp="1"/>
          </p:cNvSpPr>
          <p:nvPr>
            <p:ph type="body" sz="quarter" idx="13"/>
          </p:nvPr>
        </p:nvSpPr>
        <p:spPr/>
        <p:txBody>
          <a:bodyPr/>
          <a:lstStyle/>
          <a:p>
            <a:r>
              <a:rPr lang="fr-FR" dirty="0"/>
              <a:t>Q1</a:t>
            </a:r>
          </a:p>
        </p:txBody>
      </p:sp>
      <p:sp>
        <p:nvSpPr>
          <p:cNvPr id="7" name="Espace réservé du texte 6"/>
          <p:cNvSpPr>
            <a:spLocks noGrp="1"/>
          </p:cNvSpPr>
          <p:nvPr>
            <p:ph type="body" sz="quarter" idx="14"/>
          </p:nvPr>
        </p:nvSpPr>
        <p:spPr/>
        <p:txBody>
          <a:bodyPr/>
          <a:lstStyle/>
          <a:p>
            <a:r>
              <a:rPr lang="fr-FR" dirty="0"/>
              <a:t>Mettre en forme des cellules</a:t>
            </a:r>
          </a:p>
        </p:txBody>
      </p:sp>
      <p:pic>
        <p:nvPicPr>
          <p:cNvPr id="12" name="Imag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0493" y="1970490"/>
            <a:ext cx="8453324" cy="4788120"/>
          </a:xfrm>
          <a:prstGeom prst="rect">
            <a:avLst/>
          </a:prstGeom>
        </p:spPr>
      </p:pic>
      <p:sp>
        <p:nvSpPr>
          <p:cNvPr id="13" name="Rectangle 12"/>
          <p:cNvSpPr/>
          <p:nvPr/>
        </p:nvSpPr>
        <p:spPr>
          <a:xfrm>
            <a:off x="3856383" y="2902226"/>
            <a:ext cx="417443" cy="33793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00547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p:cNvSpPr>
            <a:spLocks noGrp="1"/>
          </p:cNvSpPr>
          <p:nvPr>
            <p:ph type="body" sz="quarter" idx="15"/>
          </p:nvPr>
        </p:nvSpPr>
        <p:spPr>
          <a:xfrm>
            <a:off x="1125415" y="1424285"/>
            <a:ext cx="9917723" cy="419699"/>
          </a:xfrm>
        </p:spPr>
        <p:txBody>
          <a:bodyPr/>
          <a:lstStyle/>
          <a:p>
            <a:r>
              <a:rPr lang="fr-FR" dirty="0"/>
              <a:t>Pour envoyer sa feuille de calcul en pièce jointe au format PDF, il faut :	1/1</a:t>
            </a:r>
          </a:p>
        </p:txBody>
      </p:sp>
      <p:sp>
        <p:nvSpPr>
          <p:cNvPr id="5" name="Titre 4"/>
          <p:cNvSpPr>
            <a:spLocks noGrp="1"/>
          </p:cNvSpPr>
          <p:nvPr>
            <p:ph type="title"/>
          </p:nvPr>
        </p:nvSpPr>
        <p:spPr/>
        <p:txBody>
          <a:bodyPr/>
          <a:lstStyle/>
          <a:p>
            <a:r>
              <a:rPr lang="fr-FR" dirty="0"/>
              <a:t>Créer un PDF</a:t>
            </a:r>
          </a:p>
        </p:txBody>
      </p:sp>
      <p:sp>
        <p:nvSpPr>
          <p:cNvPr id="6" name="Espace réservé du texte 5"/>
          <p:cNvSpPr>
            <a:spLocks noGrp="1"/>
          </p:cNvSpPr>
          <p:nvPr>
            <p:ph type="body" sz="quarter" idx="13"/>
          </p:nvPr>
        </p:nvSpPr>
        <p:spPr/>
        <p:txBody>
          <a:bodyPr/>
          <a:lstStyle/>
          <a:p>
            <a:r>
              <a:rPr lang="fr-FR" dirty="0"/>
              <a:t>Q9</a:t>
            </a:r>
          </a:p>
        </p:txBody>
      </p:sp>
      <p:sp>
        <p:nvSpPr>
          <p:cNvPr id="7" name="Espace réservé du texte 6"/>
          <p:cNvSpPr>
            <a:spLocks noGrp="1"/>
          </p:cNvSpPr>
          <p:nvPr>
            <p:ph type="body" sz="quarter" idx="14"/>
          </p:nvPr>
        </p:nvSpPr>
        <p:spPr/>
        <p:txBody>
          <a:bodyPr/>
          <a:lstStyle/>
          <a:p>
            <a:r>
              <a:rPr lang="fr-FR" dirty="0"/>
              <a:t>Envoyer sa feuille de calcul en pièce jointe</a:t>
            </a:r>
          </a:p>
        </p:txBody>
      </p:sp>
      <p:sp>
        <p:nvSpPr>
          <p:cNvPr id="22" name="Espace réservé du contenu 7"/>
          <p:cNvSpPr txBox="1">
            <a:spLocks/>
          </p:cNvSpPr>
          <p:nvPr/>
        </p:nvSpPr>
        <p:spPr>
          <a:xfrm>
            <a:off x="2156179" y="2643109"/>
            <a:ext cx="8886959" cy="274390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q"/>
            </a:pPr>
            <a:r>
              <a:rPr lang="fr-FR" sz="2000" dirty="0">
                <a:sym typeface="Wingdings" panose="05000000000000000000" pitchFamily="2" charset="2"/>
              </a:rPr>
              <a:t> Onglet Insérer / Compléments / Courrier électronique / PDF</a:t>
            </a:r>
            <a:br>
              <a:rPr lang="fr-FR" sz="2000" dirty="0">
                <a:sym typeface="Wingdings" panose="05000000000000000000" pitchFamily="2" charset="2"/>
              </a:rPr>
            </a:br>
            <a:endParaRPr lang="fr-FR" sz="2000" dirty="0">
              <a:sym typeface="Wingdings" panose="05000000000000000000" pitchFamily="2" charset="2"/>
            </a:endParaRPr>
          </a:p>
          <a:p>
            <a:pPr>
              <a:buFont typeface="Wingdings" panose="05000000000000000000" pitchFamily="2" charset="2"/>
              <a:buChar char="q"/>
            </a:pPr>
            <a:r>
              <a:rPr lang="fr-FR" sz="2000" dirty="0">
                <a:sym typeface="Wingdings" panose="05000000000000000000" pitchFamily="2" charset="2"/>
              </a:rPr>
              <a:t> Onglet Fichier / Exporter (Enregistrer et envoyer)/ PDF / Courrier électronique</a:t>
            </a:r>
            <a:br>
              <a:rPr lang="fr-FR" sz="2000" dirty="0">
                <a:sym typeface="Wingdings" panose="05000000000000000000" pitchFamily="2" charset="2"/>
              </a:rPr>
            </a:br>
            <a:endParaRPr lang="fr-FR" sz="2000" dirty="0">
              <a:sym typeface="Wingdings" panose="05000000000000000000" pitchFamily="2" charset="2"/>
            </a:endParaRPr>
          </a:p>
          <a:p>
            <a:pPr>
              <a:buFont typeface="Wingdings" panose="05000000000000000000" pitchFamily="2" charset="2"/>
              <a:buChar char="q"/>
            </a:pPr>
            <a:r>
              <a:rPr lang="fr-FR" sz="2000" dirty="0">
                <a:sym typeface="Wingdings" panose="05000000000000000000" pitchFamily="2" charset="2"/>
              </a:rPr>
              <a:t> Onglet Révision / Partager le classeur / Courrier électronique / PDF</a:t>
            </a:r>
            <a:br>
              <a:rPr lang="fr-FR" sz="2000" dirty="0">
                <a:sym typeface="Wingdings" panose="05000000000000000000" pitchFamily="2" charset="2"/>
              </a:rPr>
            </a:br>
            <a:endParaRPr lang="fr-FR" sz="2000" dirty="0">
              <a:sym typeface="Wingdings" panose="05000000000000000000" pitchFamily="2" charset="2"/>
            </a:endParaRPr>
          </a:p>
          <a:p>
            <a:pPr>
              <a:buFont typeface="Wingdings" panose="05000000000000000000" pitchFamily="2" charset="2"/>
              <a:buChar char="q"/>
            </a:pPr>
            <a:r>
              <a:rPr lang="fr-FR" sz="2000" u="sng" dirty="0">
                <a:sym typeface="Wingdings" panose="05000000000000000000" pitchFamily="2" charset="2"/>
              </a:rPr>
              <a:t> Onglet Fichier / Partager (Enregistrer et envoyer) / Courrier électronique (Envoyer à l'aide de la messagerie) / PDF</a:t>
            </a:r>
            <a:br>
              <a:rPr lang="fr-FR" sz="2000" dirty="0">
                <a:sym typeface="Wingdings" panose="05000000000000000000" pitchFamily="2" charset="2"/>
              </a:rPr>
            </a:br>
            <a:endParaRPr lang="fr-FR" sz="2000" dirty="0">
              <a:sym typeface="Wingdings" panose="05000000000000000000" pitchFamily="2" charset="2"/>
            </a:endParaRPr>
          </a:p>
          <a:p>
            <a:endParaRPr lang="fr-FR" sz="2000" dirty="0"/>
          </a:p>
        </p:txBody>
      </p:sp>
    </p:spTree>
    <p:extLst>
      <p:ext uri="{BB962C8B-B14F-4D97-AF65-F5344CB8AC3E}">
        <p14:creationId xmlns:p14="http://schemas.microsoft.com/office/powerpoint/2010/main" val="1500251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p:cNvSpPr>
            <a:spLocks noGrp="1"/>
          </p:cNvSpPr>
          <p:nvPr>
            <p:ph type="body" sz="quarter" idx="15"/>
          </p:nvPr>
        </p:nvSpPr>
        <p:spPr>
          <a:xfrm>
            <a:off x="1125415" y="1424285"/>
            <a:ext cx="9917723" cy="419699"/>
          </a:xfrm>
        </p:spPr>
        <p:txBody>
          <a:bodyPr/>
          <a:lstStyle/>
          <a:p>
            <a:r>
              <a:rPr lang="fr-FR" dirty="0"/>
              <a:t>Le groupe Nombre de l’onglet Accueil propose des mises en forme numériques. Que permettent les différents boutons ? :	2/5</a:t>
            </a:r>
          </a:p>
        </p:txBody>
      </p:sp>
      <p:sp>
        <p:nvSpPr>
          <p:cNvPr id="5" name="Titre 4"/>
          <p:cNvSpPr>
            <a:spLocks noGrp="1"/>
          </p:cNvSpPr>
          <p:nvPr>
            <p:ph type="title"/>
          </p:nvPr>
        </p:nvSpPr>
        <p:spPr/>
        <p:txBody>
          <a:bodyPr/>
          <a:lstStyle/>
          <a:p>
            <a:r>
              <a:rPr lang="fr-FR" dirty="0"/>
              <a:t>Mettre en forme</a:t>
            </a:r>
          </a:p>
        </p:txBody>
      </p:sp>
      <p:sp>
        <p:nvSpPr>
          <p:cNvPr id="6" name="Espace réservé du texte 5"/>
          <p:cNvSpPr>
            <a:spLocks noGrp="1"/>
          </p:cNvSpPr>
          <p:nvPr>
            <p:ph type="body" sz="quarter" idx="13"/>
          </p:nvPr>
        </p:nvSpPr>
        <p:spPr/>
        <p:txBody>
          <a:bodyPr/>
          <a:lstStyle/>
          <a:p>
            <a:r>
              <a:rPr lang="fr-FR" dirty="0"/>
              <a:t>Q2</a:t>
            </a:r>
          </a:p>
        </p:txBody>
      </p:sp>
      <p:sp>
        <p:nvSpPr>
          <p:cNvPr id="7" name="Espace réservé du texte 6"/>
          <p:cNvSpPr>
            <a:spLocks noGrp="1"/>
          </p:cNvSpPr>
          <p:nvPr>
            <p:ph type="body" sz="quarter" idx="14"/>
          </p:nvPr>
        </p:nvSpPr>
        <p:spPr/>
        <p:txBody>
          <a:bodyPr/>
          <a:lstStyle/>
          <a:p>
            <a:r>
              <a:rPr lang="fr-FR" dirty="0"/>
              <a:t>Mettre en forme des nombres</a:t>
            </a: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50034" y="2087918"/>
            <a:ext cx="8609162" cy="1371600"/>
          </a:xfr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7594" y="3891932"/>
            <a:ext cx="361950" cy="200025"/>
          </a:xfrm>
          <a:prstGeom prst="rect">
            <a:avLst/>
          </a:prstGeom>
        </p:spPr>
      </p:pic>
      <p:pic>
        <p:nvPicPr>
          <p:cNvPr id="12" name="Imag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7594" y="4568335"/>
            <a:ext cx="238125" cy="200025"/>
          </a:xfrm>
          <a:prstGeom prst="rect">
            <a:avLst/>
          </a:prstGeom>
        </p:spPr>
      </p:pic>
      <p:pic>
        <p:nvPicPr>
          <p:cNvPr id="13" name="Imag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67594" y="5375725"/>
            <a:ext cx="238125" cy="200025"/>
          </a:xfrm>
          <a:prstGeom prst="rect">
            <a:avLst/>
          </a:prstGeom>
        </p:spPr>
      </p:pic>
      <p:pic>
        <p:nvPicPr>
          <p:cNvPr id="14" name="Image 1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7594" y="6083102"/>
            <a:ext cx="457200" cy="200025"/>
          </a:xfrm>
          <a:prstGeom prst="rect">
            <a:avLst/>
          </a:prstGeom>
        </p:spPr>
      </p:pic>
      <p:sp>
        <p:nvSpPr>
          <p:cNvPr id="15" name="Espace réservé du contenu 7"/>
          <p:cNvSpPr txBox="1">
            <a:spLocks/>
          </p:cNvSpPr>
          <p:nvPr/>
        </p:nvSpPr>
        <p:spPr>
          <a:xfrm>
            <a:off x="4126523" y="3703452"/>
            <a:ext cx="6916615" cy="2977661"/>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dirty="0"/>
              <a:t>De modifier le nombre de décimales</a:t>
            </a:r>
            <a:br>
              <a:rPr lang="fr-FR" dirty="0"/>
            </a:br>
            <a:endParaRPr lang="fr-FR" dirty="0"/>
          </a:p>
          <a:p>
            <a:r>
              <a:rPr lang="fr-FR" dirty="0"/>
              <a:t>De séparer les nombres par tranche de trois chiffres, d’arrondir à deux décimales et d’afficher un symbole monétaire</a:t>
            </a:r>
            <a:br>
              <a:rPr lang="fr-FR" dirty="0"/>
            </a:br>
            <a:endParaRPr lang="fr-FR" dirty="0"/>
          </a:p>
          <a:p>
            <a:r>
              <a:rPr lang="fr-FR" dirty="0"/>
              <a:t>De transformer un taux en pourcentage</a:t>
            </a:r>
            <a:br>
              <a:rPr lang="fr-FR" dirty="0"/>
            </a:br>
            <a:endParaRPr lang="fr-FR" dirty="0"/>
          </a:p>
          <a:p>
            <a:r>
              <a:rPr lang="fr-FR" dirty="0"/>
              <a:t>De séparer les nombres par tranche de trois chiffres, d’arrondir à deux décimales</a:t>
            </a:r>
          </a:p>
        </p:txBody>
      </p:sp>
      <p:cxnSp>
        <p:nvCxnSpPr>
          <p:cNvPr id="17" name="Connecteur droit avec flèche 16"/>
          <p:cNvCxnSpPr>
            <a:stCxn id="8" idx="3"/>
          </p:cNvCxnSpPr>
          <p:nvPr/>
        </p:nvCxnSpPr>
        <p:spPr>
          <a:xfrm>
            <a:off x="1429544" y="3991945"/>
            <a:ext cx="2825933" cy="41593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a:off x="1303155" y="4703717"/>
            <a:ext cx="2952322" cy="76872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1296194" y="5443087"/>
            <a:ext cx="2959283" cy="63672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flipV="1">
            <a:off x="1519665" y="3798277"/>
            <a:ext cx="2702108" cy="23488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5999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17"/>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nodeType="afterEffect">
                                  <p:stCondLst>
                                    <p:cond delay="500"/>
                                  </p:stCondLst>
                                  <p:childTnLst>
                                    <p:set>
                                      <p:cBhvr>
                                        <p:cTn id="9" dur="1" fill="hold">
                                          <p:stCondLst>
                                            <p:cond delay="0"/>
                                          </p:stCondLst>
                                        </p:cTn>
                                        <p:tgtEl>
                                          <p:spTgt spid="18"/>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nodeType="afterEffect">
                                  <p:stCondLst>
                                    <p:cond delay="500"/>
                                  </p:stCondLst>
                                  <p:childTnLst>
                                    <p:set>
                                      <p:cBhvr>
                                        <p:cTn id="12" dur="1" fill="hold">
                                          <p:stCondLst>
                                            <p:cond delay="0"/>
                                          </p:stCondLst>
                                        </p:cTn>
                                        <p:tgtEl>
                                          <p:spTgt spid="19"/>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nodeType="afterEffect">
                                  <p:stCondLst>
                                    <p:cond delay="500"/>
                                  </p:stCondLst>
                                  <p:childTnLst>
                                    <p:set>
                                      <p:cBhvr>
                                        <p:cTn id="15"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5"/>
          </p:nvPr>
        </p:nvSpPr>
        <p:spPr/>
        <p:txBody>
          <a:bodyPr/>
          <a:lstStyle/>
          <a:p>
            <a:r>
              <a:rPr lang="fr-FR" dirty="0"/>
              <a:t>Pour ajuster la largeur des colonnes sélectionnées, il faut  : 	3/5</a:t>
            </a:r>
          </a:p>
        </p:txBody>
      </p:sp>
      <p:sp>
        <p:nvSpPr>
          <p:cNvPr id="3" name="Titre 2"/>
          <p:cNvSpPr>
            <a:spLocks noGrp="1"/>
          </p:cNvSpPr>
          <p:nvPr>
            <p:ph type="title"/>
          </p:nvPr>
        </p:nvSpPr>
        <p:spPr/>
        <p:txBody>
          <a:bodyPr/>
          <a:lstStyle/>
          <a:p>
            <a:r>
              <a:rPr lang="fr-FR" dirty="0"/>
              <a:t>Mettre en forme</a:t>
            </a:r>
          </a:p>
        </p:txBody>
      </p:sp>
      <p:sp>
        <p:nvSpPr>
          <p:cNvPr id="4" name="Espace réservé du contenu 3"/>
          <p:cNvSpPr>
            <a:spLocks noGrp="1"/>
          </p:cNvSpPr>
          <p:nvPr>
            <p:ph idx="1"/>
          </p:nvPr>
        </p:nvSpPr>
        <p:spPr>
          <a:xfrm>
            <a:off x="838199" y="2053981"/>
            <a:ext cx="5980044" cy="4122981"/>
          </a:xfrm>
        </p:spPr>
        <p:txBody>
          <a:bodyPr>
            <a:normAutofit/>
          </a:bodyPr>
          <a:lstStyle/>
          <a:p>
            <a:pPr>
              <a:buFont typeface="Wingdings" panose="05000000000000000000" pitchFamily="2" charset="2"/>
              <a:buChar char="q"/>
            </a:pPr>
            <a:r>
              <a:rPr lang="fr-FR" sz="2400" dirty="0"/>
              <a:t>Double-cliquer sur le numéro (lettre) de la colonne sélectionnée</a:t>
            </a:r>
            <a:br>
              <a:rPr lang="fr-FR" sz="2400" dirty="0">
                <a:sym typeface="Wingdings" panose="05000000000000000000" pitchFamily="2" charset="2"/>
              </a:rPr>
            </a:br>
            <a:endParaRPr lang="fr-FR" sz="2400" dirty="0">
              <a:sym typeface="Wingdings" panose="05000000000000000000" pitchFamily="2" charset="2"/>
            </a:endParaRPr>
          </a:p>
          <a:p>
            <a:pPr>
              <a:buFont typeface="Wingdings" panose="05000000000000000000" pitchFamily="2" charset="2"/>
              <a:buChar char="q"/>
            </a:pPr>
            <a:r>
              <a:rPr lang="fr-FR" sz="2400" dirty="0"/>
              <a:t>Cliquer sur l'extrémité droite d'une des colonnes sélectionnée</a:t>
            </a:r>
            <a:br>
              <a:rPr lang="fr-FR" sz="2400" u="sng" dirty="0">
                <a:sym typeface="Wingdings" panose="05000000000000000000" pitchFamily="2" charset="2"/>
              </a:rPr>
            </a:br>
            <a:endParaRPr lang="fr-FR" sz="2400" u="sng" dirty="0">
              <a:sym typeface="Wingdings" panose="05000000000000000000" pitchFamily="2" charset="2"/>
            </a:endParaRPr>
          </a:p>
          <a:p>
            <a:pPr>
              <a:buFont typeface="Wingdings" panose="05000000000000000000" pitchFamily="2" charset="2"/>
              <a:buChar char="q"/>
            </a:pPr>
            <a:r>
              <a:rPr lang="fr-FR" sz="2400" u="sng" dirty="0"/>
              <a:t>Double-cliquer sur l'extrémité droite d'une des colonnes sélectionnées</a:t>
            </a:r>
            <a:br>
              <a:rPr lang="fr-FR" sz="2400" dirty="0">
                <a:sym typeface="Wingdings" panose="05000000000000000000" pitchFamily="2" charset="2"/>
              </a:rPr>
            </a:br>
            <a:endParaRPr lang="fr-FR" sz="2400" dirty="0">
              <a:sym typeface="Wingdings" panose="05000000000000000000" pitchFamily="2" charset="2"/>
            </a:endParaRPr>
          </a:p>
          <a:p>
            <a:pPr>
              <a:buFont typeface="Wingdings" panose="05000000000000000000" pitchFamily="2" charset="2"/>
              <a:buChar char="q"/>
            </a:pPr>
            <a:r>
              <a:rPr lang="fr-FR" sz="2400" dirty="0">
                <a:sym typeface="Wingdings" panose="05000000000000000000" pitchFamily="2" charset="2"/>
              </a:rPr>
              <a:t>Faire glisser l'extrémité droite d'une des colonnes sélectionnées</a:t>
            </a:r>
            <a:endParaRPr lang="fr-FR" sz="2400" dirty="0"/>
          </a:p>
        </p:txBody>
      </p:sp>
      <p:sp>
        <p:nvSpPr>
          <p:cNvPr id="5" name="Espace réservé du texte 4"/>
          <p:cNvSpPr>
            <a:spLocks noGrp="1"/>
          </p:cNvSpPr>
          <p:nvPr>
            <p:ph type="body" sz="quarter" idx="13"/>
          </p:nvPr>
        </p:nvSpPr>
        <p:spPr/>
        <p:txBody>
          <a:bodyPr/>
          <a:lstStyle/>
          <a:p>
            <a:r>
              <a:rPr lang="fr-FR" dirty="0"/>
              <a:t>Q3</a:t>
            </a:r>
          </a:p>
        </p:txBody>
      </p:sp>
      <p:sp>
        <p:nvSpPr>
          <p:cNvPr id="6" name="Espace réservé du texte 5"/>
          <p:cNvSpPr>
            <a:spLocks noGrp="1"/>
          </p:cNvSpPr>
          <p:nvPr>
            <p:ph type="body" sz="quarter" idx="14"/>
          </p:nvPr>
        </p:nvSpPr>
        <p:spPr/>
        <p:txBody>
          <a:bodyPr/>
          <a:lstStyle/>
          <a:p>
            <a:r>
              <a:rPr lang="fr-FR" dirty="0"/>
              <a:t>Modifier la largeur des colonnes</a:t>
            </a:r>
          </a:p>
        </p:txBody>
      </p:sp>
      <p:pic>
        <p:nvPicPr>
          <p:cNvPr id="9" name="Imag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17260" y="2053982"/>
            <a:ext cx="4637625" cy="4393096"/>
          </a:xfrm>
          <a:prstGeom prst="rect">
            <a:avLst/>
          </a:prstGeom>
        </p:spPr>
      </p:pic>
    </p:spTree>
    <p:extLst>
      <p:ext uri="{BB962C8B-B14F-4D97-AF65-F5344CB8AC3E}">
        <p14:creationId xmlns:p14="http://schemas.microsoft.com/office/powerpoint/2010/main" val="3737235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5"/>
          </p:nvPr>
        </p:nvSpPr>
        <p:spPr/>
        <p:txBody>
          <a:bodyPr/>
          <a:lstStyle/>
          <a:p>
            <a:r>
              <a:rPr lang="fr-FR" dirty="0"/>
              <a:t>Pour insérer une ligne avant une ligne sélectionnée, il faut :	4/5</a:t>
            </a:r>
          </a:p>
        </p:txBody>
      </p:sp>
      <p:sp>
        <p:nvSpPr>
          <p:cNvPr id="3" name="Titre 2"/>
          <p:cNvSpPr>
            <a:spLocks noGrp="1"/>
          </p:cNvSpPr>
          <p:nvPr>
            <p:ph type="title"/>
          </p:nvPr>
        </p:nvSpPr>
        <p:spPr/>
        <p:txBody>
          <a:bodyPr/>
          <a:lstStyle/>
          <a:p>
            <a:r>
              <a:rPr lang="fr-FR" dirty="0"/>
              <a:t>Mettre en forme</a:t>
            </a:r>
          </a:p>
        </p:txBody>
      </p:sp>
      <p:sp>
        <p:nvSpPr>
          <p:cNvPr id="4" name="Espace réservé du contenu 3"/>
          <p:cNvSpPr>
            <a:spLocks noGrp="1"/>
          </p:cNvSpPr>
          <p:nvPr>
            <p:ph idx="1"/>
          </p:nvPr>
        </p:nvSpPr>
        <p:spPr>
          <a:xfrm>
            <a:off x="1658937" y="2286000"/>
            <a:ext cx="9001539" cy="2922105"/>
          </a:xfrm>
        </p:spPr>
        <p:txBody>
          <a:bodyPr>
            <a:normAutofit/>
          </a:bodyPr>
          <a:lstStyle/>
          <a:p>
            <a:pPr>
              <a:buFont typeface="Wingdings" panose="05000000000000000000" pitchFamily="2" charset="2"/>
              <a:buChar char="q"/>
            </a:pPr>
            <a:r>
              <a:rPr lang="fr-FR" sz="2000" dirty="0"/>
              <a:t> </a:t>
            </a:r>
            <a:r>
              <a:rPr lang="fr-FR" sz="2000" u="sng" dirty="0"/>
              <a:t>Faire un clic droit sur la ligne sélectionnée et choisir Insertion</a:t>
            </a:r>
            <a:br>
              <a:rPr lang="fr-FR" sz="2000" dirty="0"/>
            </a:br>
            <a:endParaRPr lang="fr-FR" sz="2000" dirty="0"/>
          </a:p>
          <a:p>
            <a:pPr>
              <a:buFont typeface="Wingdings" panose="05000000000000000000" pitchFamily="2" charset="2"/>
              <a:buChar char="q"/>
            </a:pPr>
            <a:r>
              <a:rPr lang="fr-FR" sz="2000" dirty="0"/>
              <a:t>Faire un clic droit sur la ligne sélectionnée et choisir Hauteur de ligne</a:t>
            </a:r>
            <a:br>
              <a:rPr lang="fr-FR" sz="2000" dirty="0"/>
            </a:br>
            <a:endParaRPr lang="fr-FR" sz="2000" dirty="0"/>
          </a:p>
          <a:p>
            <a:pPr>
              <a:buFont typeface="Wingdings" panose="05000000000000000000" pitchFamily="2" charset="2"/>
              <a:buChar char="q"/>
            </a:pPr>
            <a:r>
              <a:rPr lang="fr-FR" sz="2000" dirty="0"/>
              <a:t>Aller sur l'onglet Insertion et choisir Ligne</a:t>
            </a:r>
            <a:br>
              <a:rPr lang="fr-FR" sz="2000" dirty="0"/>
            </a:br>
            <a:endParaRPr lang="fr-FR" sz="2000" dirty="0"/>
          </a:p>
          <a:p>
            <a:pPr>
              <a:buFont typeface="Wingdings" panose="05000000000000000000" pitchFamily="2" charset="2"/>
              <a:buChar char="q"/>
            </a:pPr>
            <a:r>
              <a:rPr lang="fr-FR" sz="2000" dirty="0"/>
              <a:t>Aller sur l'onglet Affichage et choisir Nouvelle ligne</a:t>
            </a:r>
          </a:p>
        </p:txBody>
      </p:sp>
      <p:sp>
        <p:nvSpPr>
          <p:cNvPr id="5" name="Espace réservé du texte 4"/>
          <p:cNvSpPr>
            <a:spLocks noGrp="1"/>
          </p:cNvSpPr>
          <p:nvPr>
            <p:ph type="body" sz="quarter" idx="13"/>
          </p:nvPr>
        </p:nvSpPr>
        <p:spPr/>
        <p:txBody>
          <a:bodyPr/>
          <a:lstStyle/>
          <a:p>
            <a:r>
              <a:rPr lang="fr-FR" dirty="0"/>
              <a:t>Q3</a:t>
            </a:r>
          </a:p>
        </p:txBody>
      </p:sp>
      <p:sp>
        <p:nvSpPr>
          <p:cNvPr id="6" name="Espace réservé du texte 5"/>
          <p:cNvSpPr>
            <a:spLocks noGrp="1"/>
          </p:cNvSpPr>
          <p:nvPr>
            <p:ph type="body" sz="quarter" idx="14"/>
          </p:nvPr>
        </p:nvSpPr>
        <p:spPr/>
        <p:txBody>
          <a:bodyPr/>
          <a:lstStyle/>
          <a:p>
            <a:r>
              <a:rPr lang="fr-FR" dirty="0"/>
              <a:t>Insérer une ligne</a:t>
            </a:r>
          </a:p>
        </p:txBody>
      </p:sp>
    </p:spTree>
    <p:extLst>
      <p:ext uri="{BB962C8B-B14F-4D97-AF65-F5344CB8AC3E}">
        <p14:creationId xmlns:p14="http://schemas.microsoft.com/office/powerpoint/2010/main" val="730431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5"/>
          </p:nvPr>
        </p:nvSpPr>
        <p:spPr>
          <a:xfrm>
            <a:off x="1658936" y="1424285"/>
            <a:ext cx="10347534" cy="419699"/>
          </a:xfrm>
        </p:spPr>
        <p:txBody>
          <a:bodyPr/>
          <a:lstStyle/>
          <a:p>
            <a:pPr>
              <a:tabLst>
                <a:tab pos="9958388" algn="l"/>
              </a:tabLst>
            </a:pPr>
            <a:r>
              <a:rPr lang="fr-FR" dirty="0"/>
              <a:t>Pour transformer les cellules sélectionnées en une seule et centrer le contenu, quelle commande de l'onglet Accueil faut-il utiliser?     5/5</a:t>
            </a:r>
          </a:p>
        </p:txBody>
      </p:sp>
      <p:sp>
        <p:nvSpPr>
          <p:cNvPr id="3" name="Titre 2"/>
          <p:cNvSpPr>
            <a:spLocks noGrp="1"/>
          </p:cNvSpPr>
          <p:nvPr>
            <p:ph type="title"/>
          </p:nvPr>
        </p:nvSpPr>
        <p:spPr/>
        <p:txBody>
          <a:bodyPr/>
          <a:lstStyle/>
          <a:p>
            <a:r>
              <a:rPr lang="fr-FR" dirty="0"/>
              <a:t>Mettre en forme</a:t>
            </a:r>
          </a:p>
        </p:txBody>
      </p:sp>
      <p:sp>
        <p:nvSpPr>
          <p:cNvPr id="5" name="Espace réservé du texte 4"/>
          <p:cNvSpPr>
            <a:spLocks noGrp="1"/>
          </p:cNvSpPr>
          <p:nvPr>
            <p:ph type="body" sz="quarter" idx="13"/>
          </p:nvPr>
        </p:nvSpPr>
        <p:spPr/>
        <p:txBody>
          <a:bodyPr/>
          <a:lstStyle/>
          <a:p>
            <a:r>
              <a:rPr lang="fr-FR" dirty="0"/>
              <a:t>Q4</a:t>
            </a:r>
          </a:p>
        </p:txBody>
      </p:sp>
      <p:sp>
        <p:nvSpPr>
          <p:cNvPr id="6" name="Espace réservé du texte 5"/>
          <p:cNvSpPr>
            <a:spLocks noGrp="1"/>
          </p:cNvSpPr>
          <p:nvPr>
            <p:ph type="body" sz="quarter" idx="14"/>
          </p:nvPr>
        </p:nvSpPr>
        <p:spPr/>
        <p:txBody>
          <a:bodyPr/>
          <a:lstStyle/>
          <a:p>
            <a:r>
              <a:rPr lang="fr-FR" dirty="0"/>
              <a:t>Centrer un titre</a:t>
            </a:r>
          </a:p>
        </p:txBody>
      </p:sp>
      <p:pic>
        <p:nvPicPr>
          <p:cNvPr id="8" name="Espace réservé du contenu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82870" y="2203312"/>
            <a:ext cx="8046994" cy="4351338"/>
          </a:xfrm>
        </p:spPr>
      </p:pic>
      <p:sp>
        <p:nvSpPr>
          <p:cNvPr id="9" name="Rectangle 8"/>
          <p:cNvSpPr/>
          <p:nvPr/>
        </p:nvSpPr>
        <p:spPr>
          <a:xfrm>
            <a:off x="6088924" y="3061253"/>
            <a:ext cx="1941893" cy="27829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223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Espace réservé du contenu 9"/>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75616" y="2087918"/>
            <a:ext cx="9178182" cy="4351338"/>
          </a:xfrm>
        </p:spPr>
      </p:pic>
      <p:sp>
        <p:nvSpPr>
          <p:cNvPr id="2" name="Espace réservé du texte 1"/>
          <p:cNvSpPr>
            <a:spLocks noGrp="1"/>
          </p:cNvSpPr>
          <p:nvPr>
            <p:ph type="body" sz="quarter" idx="15"/>
          </p:nvPr>
        </p:nvSpPr>
        <p:spPr>
          <a:xfrm>
            <a:off x="1658936" y="1424285"/>
            <a:ext cx="10347534" cy="419699"/>
          </a:xfrm>
        </p:spPr>
        <p:txBody>
          <a:bodyPr/>
          <a:lstStyle/>
          <a:p>
            <a:pPr>
              <a:tabLst>
                <a:tab pos="9421813" algn="l"/>
              </a:tabLst>
            </a:pPr>
            <a:r>
              <a:rPr lang="fr-FR" dirty="0"/>
              <a:t>Sur quel onglet du ruban se trouve la commande Figer les volets	1/2</a:t>
            </a:r>
          </a:p>
        </p:txBody>
      </p:sp>
      <p:sp>
        <p:nvSpPr>
          <p:cNvPr id="3" name="Titre 2"/>
          <p:cNvSpPr>
            <a:spLocks noGrp="1"/>
          </p:cNvSpPr>
          <p:nvPr>
            <p:ph type="title"/>
          </p:nvPr>
        </p:nvSpPr>
        <p:spPr/>
        <p:txBody>
          <a:bodyPr/>
          <a:lstStyle/>
          <a:p>
            <a:r>
              <a:rPr lang="fr-FR" dirty="0"/>
              <a:t>Figer les volets</a:t>
            </a:r>
          </a:p>
        </p:txBody>
      </p:sp>
      <p:sp>
        <p:nvSpPr>
          <p:cNvPr id="5" name="Espace réservé du texte 4"/>
          <p:cNvSpPr>
            <a:spLocks noGrp="1"/>
          </p:cNvSpPr>
          <p:nvPr>
            <p:ph type="body" sz="quarter" idx="13"/>
          </p:nvPr>
        </p:nvSpPr>
        <p:spPr/>
        <p:txBody>
          <a:bodyPr/>
          <a:lstStyle/>
          <a:p>
            <a:r>
              <a:rPr lang="fr-FR" dirty="0"/>
              <a:t>Q5</a:t>
            </a:r>
          </a:p>
        </p:txBody>
      </p:sp>
      <p:sp>
        <p:nvSpPr>
          <p:cNvPr id="6" name="Espace réservé du texte 5"/>
          <p:cNvSpPr>
            <a:spLocks noGrp="1"/>
          </p:cNvSpPr>
          <p:nvPr>
            <p:ph type="body" sz="quarter" idx="14"/>
          </p:nvPr>
        </p:nvSpPr>
        <p:spPr/>
        <p:txBody>
          <a:bodyPr/>
          <a:lstStyle/>
          <a:p>
            <a:r>
              <a:rPr lang="fr-FR" dirty="0"/>
              <a:t>Situer la commande</a:t>
            </a:r>
          </a:p>
        </p:txBody>
      </p:sp>
      <p:sp>
        <p:nvSpPr>
          <p:cNvPr id="9" name="Rectangle 8"/>
          <p:cNvSpPr/>
          <p:nvPr/>
        </p:nvSpPr>
        <p:spPr>
          <a:xfrm>
            <a:off x="6832704" y="2405739"/>
            <a:ext cx="740914" cy="29770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206290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Espace réservé du contenu 9"/>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75616" y="2087918"/>
            <a:ext cx="9178182" cy="4351338"/>
          </a:xfrm>
        </p:spPr>
      </p:pic>
      <p:sp>
        <p:nvSpPr>
          <p:cNvPr id="2" name="Espace réservé du texte 1"/>
          <p:cNvSpPr>
            <a:spLocks noGrp="1"/>
          </p:cNvSpPr>
          <p:nvPr>
            <p:ph type="body" sz="quarter" idx="15"/>
          </p:nvPr>
        </p:nvSpPr>
        <p:spPr>
          <a:xfrm>
            <a:off x="1658936" y="1424285"/>
            <a:ext cx="10347534" cy="419699"/>
          </a:xfrm>
        </p:spPr>
        <p:txBody>
          <a:bodyPr/>
          <a:lstStyle/>
          <a:p>
            <a:pPr>
              <a:tabLst>
                <a:tab pos="9421813" algn="l"/>
              </a:tabLst>
            </a:pPr>
            <a:r>
              <a:rPr lang="fr-FR" dirty="0"/>
              <a:t>Où faut-il positionner la cellule active pour qu'Excel fige la colonne A et les lignes 1 et 2 ?	2/2</a:t>
            </a:r>
          </a:p>
        </p:txBody>
      </p:sp>
      <p:sp>
        <p:nvSpPr>
          <p:cNvPr id="3" name="Titre 2"/>
          <p:cNvSpPr>
            <a:spLocks noGrp="1"/>
          </p:cNvSpPr>
          <p:nvPr>
            <p:ph type="title"/>
          </p:nvPr>
        </p:nvSpPr>
        <p:spPr/>
        <p:txBody>
          <a:bodyPr/>
          <a:lstStyle/>
          <a:p>
            <a:r>
              <a:rPr lang="fr-FR" dirty="0"/>
              <a:t>Figer les volets</a:t>
            </a:r>
          </a:p>
        </p:txBody>
      </p:sp>
      <p:sp>
        <p:nvSpPr>
          <p:cNvPr id="5" name="Espace réservé du texte 4"/>
          <p:cNvSpPr>
            <a:spLocks noGrp="1"/>
          </p:cNvSpPr>
          <p:nvPr>
            <p:ph type="body" sz="quarter" idx="13"/>
          </p:nvPr>
        </p:nvSpPr>
        <p:spPr/>
        <p:txBody>
          <a:bodyPr/>
          <a:lstStyle/>
          <a:p>
            <a:r>
              <a:rPr lang="fr-FR" dirty="0"/>
              <a:t>Q6</a:t>
            </a:r>
          </a:p>
        </p:txBody>
      </p:sp>
      <p:sp>
        <p:nvSpPr>
          <p:cNvPr id="6" name="Espace réservé du texte 5"/>
          <p:cNvSpPr>
            <a:spLocks noGrp="1"/>
          </p:cNvSpPr>
          <p:nvPr>
            <p:ph type="body" sz="quarter" idx="14"/>
          </p:nvPr>
        </p:nvSpPr>
        <p:spPr/>
        <p:txBody>
          <a:bodyPr/>
          <a:lstStyle/>
          <a:p>
            <a:r>
              <a:rPr lang="fr-FR" dirty="0"/>
              <a:t>Situer la commande</a:t>
            </a:r>
          </a:p>
        </p:txBody>
      </p:sp>
      <p:sp>
        <p:nvSpPr>
          <p:cNvPr id="9" name="Rectangle 8"/>
          <p:cNvSpPr/>
          <p:nvPr/>
        </p:nvSpPr>
        <p:spPr>
          <a:xfrm>
            <a:off x="3393764" y="4005640"/>
            <a:ext cx="740914" cy="29770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202017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5"/>
          </p:nvPr>
        </p:nvSpPr>
        <p:spPr/>
        <p:txBody>
          <a:bodyPr/>
          <a:lstStyle/>
          <a:p>
            <a:r>
              <a:rPr lang="fr-FR" dirty="0"/>
              <a:t>L'aperçu avant impression :	1/2</a:t>
            </a:r>
          </a:p>
        </p:txBody>
      </p:sp>
      <p:sp>
        <p:nvSpPr>
          <p:cNvPr id="3" name="Titre 2"/>
          <p:cNvSpPr>
            <a:spLocks noGrp="1"/>
          </p:cNvSpPr>
          <p:nvPr>
            <p:ph type="title"/>
          </p:nvPr>
        </p:nvSpPr>
        <p:spPr/>
        <p:txBody>
          <a:bodyPr/>
          <a:lstStyle/>
          <a:p>
            <a:r>
              <a:rPr lang="fr-FR" dirty="0"/>
              <a:t>Mettre en page et imprimer</a:t>
            </a:r>
          </a:p>
        </p:txBody>
      </p:sp>
      <p:sp>
        <p:nvSpPr>
          <p:cNvPr id="5" name="Espace réservé du texte 4"/>
          <p:cNvSpPr>
            <a:spLocks noGrp="1"/>
          </p:cNvSpPr>
          <p:nvPr>
            <p:ph type="body" sz="quarter" idx="13"/>
          </p:nvPr>
        </p:nvSpPr>
        <p:spPr/>
        <p:txBody>
          <a:bodyPr/>
          <a:lstStyle/>
          <a:p>
            <a:r>
              <a:rPr lang="fr-FR" dirty="0"/>
              <a:t>Q7</a:t>
            </a:r>
          </a:p>
        </p:txBody>
      </p:sp>
      <p:sp>
        <p:nvSpPr>
          <p:cNvPr id="6" name="Espace réservé du texte 5"/>
          <p:cNvSpPr>
            <a:spLocks noGrp="1"/>
          </p:cNvSpPr>
          <p:nvPr>
            <p:ph type="body" sz="quarter" idx="14"/>
          </p:nvPr>
        </p:nvSpPr>
        <p:spPr/>
        <p:txBody>
          <a:bodyPr/>
          <a:lstStyle/>
          <a:p>
            <a:r>
              <a:rPr lang="fr-FR" dirty="0"/>
              <a:t>Utiliser l'aperçu avant impression</a:t>
            </a:r>
          </a:p>
        </p:txBody>
      </p:sp>
      <p:graphicFrame>
        <p:nvGraphicFramePr>
          <p:cNvPr id="9" name="Espace réservé du contenu 6"/>
          <p:cNvGraphicFramePr>
            <a:graphicFrameLocks/>
          </p:cNvGraphicFramePr>
          <p:nvPr>
            <p:extLst/>
          </p:nvPr>
        </p:nvGraphicFramePr>
        <p:xfrm>
          <a:off x="111678" y="2070906"/>
          <a:ext cx="6735172" cy="3972978"/>
        </p:xfrm>
        <a:graphic>
          <a:graphicData uri="http://schemas.openxmlformats.org/drawingml/2006/table">
            <a:tbl>
              <a:tblPr firstRow="1" bandRow="1">
                <a:tableStyleId>{5940675A-B579-460E-94D1-54222C63F5DA}</a:tableStyleId>
              </a:tblPr>
              <a:tblGrid>
                <a:gridCol w="5201874">
                  <a:extLst>
                    <a:ext uri="{9D8B030D-6E8A-4147-A177-3AD203B41FA5}">
                      <a16:colId xmlns:a16="http://schemas.microsoft.com/office/drawing/2014/main" val="2661352717"/>
                    </a:ext>
                  </a:extLst>
                </a:gridCol>
                <a:gridCol w="766649">
                  <a:extLst>
                    <a:ext uri="{9D8B030D-6E8A-4147-A177-3AD203B41FA5}">
                      <a16:colId xmlns:a16="http://schemas.microsoft.com/office/drawing/2014/main" val="706851548"/>
                    </a:ext>
                  </a:extLst>
                </a:gridCol>
                <a:gridCol w="766649">
                  <a:extLst>
                    <a:ext uri="{9D8B030D-6E8A-4147-A177-3AD203B41FA5}">
                      <a16:colId xmlns:a16="http://schemas.microsoft.com/office/drawing/2014/main" val="2821338702"/>
                    </a:ext>
                  </a:extLst>
                </a:gridCol>
              </a:tblGrid>
              <a:tr h="565643">
                <a:tc>
                  <a:txBody>
                    <a:bodyPr/>
                    <a:lstStyle/>
                    <a:p>
                      <a:endParaRPr lang="fr-F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fr-FR" sz="1600" dirty="0"/>
                        <a:t>Vrai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fr-FR" sz="1600" dirty="0"/>
                        <a:t>Faux</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97570410"/>
                  </a:ext>
                </a:extLst>
              </a:tr>
              <a:tr h="565643">
                <a:tc>
                  <a:txBody>
                    <a:bodyPr/>
                    <a:lstStyle/>
                    <a:p>
                      <a:r>
                        <a:rPr lang="fr-FR" sz="1600" dirty="0"/>
                        <a:t>S'affiche à partir de l'onglet Affichage </a:t>
                      </a:r>
                      <a:r>
                        <a:rPr lang="fr-FR" sz="1600" dirty="0">
                          <a:sym typeface="Wingdings" panose="05000000000000000000" pitchFamily="2" charset="2"/>
                        </a:rPr>
                        <a:t> Zoom</a:t>
                      </a:r>
                      <a:r>
                        <a:rPr lang="fr-FR" sz="1600" baseline="0" dirty="0">
                          <a:sym typeface="Wingdings" panose="05000000000000000000" pitchFamily="2" charset="2"/>
                        </a:rPr>
                        <a:t> sur la sélection</a:t>
                      </a:r>
                      <a:endParaRPr lang="fr-F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fr-F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fr-F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98864111"/>
                  </a:ext>
                </a:extLst>
              </a:tr>
              <a:tr h="565643">
                <a:tc>
                  <a:txBody>
                    <a:bodyPr/>
                    <a:lstStyle/>
                    <a:p>
                      <a:r>
                        <a:rPr lang="fr-FR" sz="1600" dirty="0"/>
                        <a:t>S'affiche à partir de l'onglet Fichier </a:t>
                      </a:r>
                      <a:r>
                        <a:rPr lang="fr-FR" sz="1600" dirty="0">
                          <a:sym typeface="Wingdings" panose="05000000000000000000" pitchFamily="2" charset="2"/>
                        </a:rPr>
                        <a:t> Imprimer</a:t>
                      </a:r>
                      <a:endParaRPr lang="fr-F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fr-FR"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fr-FR"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73507407"/>
                  </a:ext>
                </a:extLst>
              </a:tr>
              <a:tr h="56564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a:t>Permet d'afficher et de modifier les marges de la page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fr-F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fr-F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65134462"/>
                  </a:ext>
                </a:extLst>
              </a:tr>
              <a:tr h="565643">
                <a:tc>
                  <a:txBody>
                    <a:bodyPr/>
                    <a:lstStyle/>
                    <a:p>
                      <a:r>
                        <a:rPr lang="fr-FR" sz="1600" dirty="0"/>
                        <a:t>Permet de corriger le contenu des cellules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fr-F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fr-F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93306388"/>
                  </a:ext>
                </a:extLst>
              </a:tr>
              <a:tr h="565643">
                <a:tc>
                  <a:txBody>
                    <a:bodyPr/>
                    <a:lstStyle/>
                    <a:p>
                      <a:r>
                        <a:rPr lang="fr-FR" sz="1600" dirty="0"/>
                        <a:t>Permet de modifier la largeur des colonnes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fr-F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fr-F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49094768"/>
                  </a:ext>
                </a:extLst>
              </a:tr>
              <a:tr h="565643">
                <a:tc>
                  <a:txBody>
                    <a:bodyPr/>
                    <a:lstStyle/>
                    <a:p>
                      <a:r>
                        <a:rPr lang="fr-FR" sz="1600" dirty="0"/>
                        <a:t>Permet de modifier l'en-tête ou le pied de page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fr-F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fr-FR"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71897912"/>
                  </a:ext>
                </a:extLst>
              </a:tr>
            </a:tbl>
          </a:graphicData>
        </a:graphic>
      </p:graphicFrame>
      <p:pic>
        <p:nvPicPr>
          <p:cNvPr id="4" name="Image 3"/>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189168" y="2571332"/>
            <a:ext cx="4772025" cy="2990850"/>
          </a:xfrm>
          <a:prstGeom prst="rect">
            <a:avLst/>
          </a:prstGeom>
        </p:spPr>
      </p:pic>
    </p:spTree>
    <p:controls>
      <mc:AlternateContent xmlns:mc="http://schemas.openxmlformats.org/markup-compatibility/2006">
        <mc:Choice xmlns:v="urn:schemas-microsoft-com:vml" Requires="v">
          <p:control spid="3218" name="CheckBox4" r:id="rId2" imgW="171360" imgH="190440"/>
        </mc:Choice>
        <mc:Fallback>
          <p:control name="CheckBox4" r:id="rId2" imgW="171360" imgH="190440">
            <p:pic>
              <p:nvPicPr>
                <p:cNvPr id="11" name="CheckBox4"/>
                <p:cNvPicPr>
                  <a:picLocks/>
                </p:cNvPicPr>
                <p:nvPr/>
              </p:nvPicPr>
              <p:blipFill>
                <a:blip r:embed="rId16"/>
                <a:stretch>
                  <a:fillRect/>
                </a:stretch>
              </p:blipFill>
              <p:spPr>
                <a:xfrm>
                  <a:off x="5644355" y="4532553"/>
                  <a:ext cx="169156" cy="191273"/>
                </a:xfrm>
                <a:prstGeom prst="rect">
                  <a:avLst/>
                </a:prstGeom>
              </p:spPr>
            </p:pic>
          </p:control>
        </mc:Fallback>
      </mc:AlternateContent>
      <mc:AlternateContent xmlns:mc="http://schemas.openxmlformats.org/markup-compatibility/2006">
        <mc:Choice xmlns:v="urn:schemas-microsoft-com:vml" Requires="v">
          <p:control spid="3219" name="CheckBox5" r:id="rId3" imgW="171360" imgH="190440"/>
        </mc:Choice>
        <mc:Fallback>
          <p:control name="CheckBox5" r:id="rId3" imgW="171360" imgH="190440">
            <p:pic>
              <p:nvPicPr>
                <p:cNvPr id="12" name="CheckBox5"/>
                <p:cNvPicPr>
                  <a:picLocks/>
                </p:cNvPicPr>
                <p:nvPr/>
              </p:nvPicPr>
              <p:blipFill>
                <a:blip r:embed="rId17"/>
                <a:stretch>
                  <a:fillRect/>
                </a:stretch>
              </p:blipFill>
              <p:spPr>
                <a:xfrm>
                  <a:off x="6372577" y="5655417"/>
                  <a:ext cx="169156" cy="191273"/>
                </a:xfrm>
                <a:prstGeom prst="rect">
                  <a:avLst/>
                </a:prstGeom>
              </p:spPr>
            </p:pic>
          </p:control>
        </mc:Fallback>
      </mc:AlternateContent>
      <mc:AlternateContent xmlns:mc="http://schemas.openxmlformats.org/markup-compatibility/2006">
        <mc:Choice xmlns:v="urn:schemas-microsoft-com:vml" Requires="v">
          <p:control spid="3220" name="CheckBox7" r:id="rId4" imgW="171360" imgH="190440"/>
        </mc:Choice>
        <mc:Fallback>
          <p:control name="CheckBox7" r:id="rId4" imgW="171360" imgH="190440">
            <p:pic>
              <p:nvPicPr>
                <p:cNvPr id="13" name="CheckBox7"/>
                <p:cNvPicPr>
                  <a:picLocks/>
                </p:cNvPicPr>
                <p:nvPr/>
              </p:nvPicPr>
              <p:blipFill>
                <a:blip r:embed="rId16"/>
                <a:stretch>
                  <a:fillRect/>
                </a:stretch>
              </p:blipFill>
              <p:spPr>
                <a:xfrm>
                  <a:off x="6347456" y="3376579"/>
                  <a:ext cx="169156" cy="191273"/>
                </a:xfrm>
                <a:prstGeom prst="rect">
                  <a:avLst/>
                </a:prstGeom>
              </p:spPr>
            </p:pic>
          </p:control>
        </mc:Fallback>
      </mc:AlternateContent>
      <mc:AlternateContent xmlns:mc="http://schemas.openxmlformats.org/markup-compatibility/2006">
        <mc:Choice xmlns:v="urn:schemas-microsoft-com:vml" Requires="v">
          <p:control spid="3221" name="CheckBox1" r:id="rId5" imgW="171360" imgH="190440"/>
        </mc:Choice>
        <mc:Fallback>
          <p:control name="CheckBox1" r:id="rId5" imgW="171360" imgH="190440">
            <p:pic>
              <p:nvPicPr>
                <p:cNvPr id="14" name="CheckBox1"/>
                <p:cNvPicPr>
                  <a:picLocks/>
                </p:cNvPicPr>
                <p:nvPr/>
              </p:nvPicPr>
              <p:blipFill>
                <a:blip r:embed="rId17"/>
                <a:stretch>
                  <a:fillRect/>
                </a:stretch>
              </p:blipFill>
              <p:spPr>
                <a:xfrm>
                  <a:off x="5644355" y="3409687"/>
                  <a:ext cx="169156" cy="191273"/>
                </a:xfrm>
                <a:prstGeom prst="rect">
                  <a:avLst/>
                </a:prstGeom>
              </p:spPr>
            </p:pic>
          </p:control>
        </mc:Fallback>
      </mc:AlternateContent>
      <mc:AlternateContent xmlns:mc="http://schemas.openxmlformats.org/markup-compatibility/2006">
        <mc:Choice xmlns:v="urn:schemas-microsoft-com:vml" Requires="v">
          <p:control spid="3222" name="CheckBox3" r:id="rId6" imgW="171360" imgH="190440"/>
        </mc:Choice>
        <mc:Fallback>
          <p:control name="CheckBox3" r:id="rId6" imgW="171360" imgH="190440">
            <p:pic>
              <p:nvPicPr>
                <p:cNvPr id="15" name="CheckBox3"/>
                <p:cNvPicPr>
                  <a:picLocks/>
                </p:cNvPicPr>
                <p:nvPr/>
              </p:nvPicPr>
              <p:blipFill>
                <a:blip r:embed="rId17"/>
                <a:stretch>
                  <a:fillRect/>
                </a:stretch>
              </p:blipFill>
              <p:spPr>
                <a:xfrm>
                  <a:off x="5644355" y="5093985"/>
                  <a:ext cx="169156" cy="191273"/>
                </a:xfrm>
                <a:prstGeom prst="rect">
                  <a:avLst/>
                </a:prstGeom>
              </p:spPr>
            </p:pic>
          </p:control>
        </mc:Fallback>
      </mc:AlternateContent>
      <mc:AlternateContent xmlns:mc="http://schemas.openxmlformats.org/markup-compatibility/2006">
        <mc:Choice xmlns:v="urn:schemas-microsoft-com:vml" Requires="v">
          <p:control spid="3223" name="CheckBox8" r:id="rId7" imgW="171360" imgH="190440"/>
        </mc:Choice>
        <mc:Fallback>
          <p:control name="CheckBox8" r:id="rId7" imgW="171360" imgH="190440">
            <p:pic>
              <p:nvPicPr>
                <p:cNvPr id="16" name="CheckBox8"/>
                <p:cNvPicPr>
                  <a:picLocks/>
                </p:cNvPicPr>
                <p:nvPr/>
              </p:nvPicPr>
              <p:blipFill>
                <a:blip r:embed="rId17"/>
                <a:stretch>
                  <a:fillRect/>
                </a:stretch>
              </p:blipFill>
              <p:spPr>
                <a:xfrm>
                  <a:off x="5644355" y="3971121"/>
                  <a:ext cx="169156" cy="191273"/>
                </a:xfrm>
                <a:prstGeom prst="rect">
                  <a:avLst/>
                </a:prstGeom>
              </p:spPr>
            </p:pic>
          </p:control>
        </mc:Fallback>
      </mc:AlternateContent>
      <mc:AlternateContent xmlns:mc="http://schemas.openxmlformats.org/markup-compatibility/2006">
        <mc:Choice xmlns:v="urn:schemas-microsoft-com:vml" Requires="v">
          <p:control spid="3224" name="CheckBox9" r:id="rId8" imgW="171360" imgH="190440"/>
        </mc:Choice>
        <mc:Fallback>
          <p:control name="CheckBox9" r:id="rId8" imgW="171360" imgH="190440">
            <p:pic>
              <p:nvPicPr>
                <p:cNvPr id="17" name="CheckBox9"/>
                <p:cNvPicPr>
                  <a:picLocks/>
                </p:cNvPicPr>
                <p:nvPr/>
              </p:nvPicPr>
              <p:blipFill>
                <a:blip r:embed="rId16"/>
                <a:stretch>
                  <a:fillRect/>
                </a:stretch>
              </p:blipFill>
              <p:spPr>
                <a:xfrm>
                  <a:off x="5644355" y="5642444"/>
                  <a:ext cx="169156" cy="191273"/>
                </a:xfrm>
                <a:prstGeom prst="rect">
                  <a:avLst/>
                </a:prstGeom>
              </p:spPr>
            </p:pic>
          </p:control>
        </mc:Fallback>
      </mc:AlternateContent>
      <mc:AlternateContent xmlns:mc="http://schemas.openxmlformats.org/markup-compatibility/2006">
        <mc:Choice xmlns:v="urn:schemas-microsoft-com:vml" Requires="v">
          <p:control spid="3225" name="CheckBox10" r:id="rId9" imgW="171360" imgH="190440"/>
        </mc:Choice>
        <mc:Fallback>
          <p:control name="CheckBox10" r:id="rId9" imgW="171360" imgH="190440">
            <p:pic>
              <p:nvPicPr>
                <p:cNvPr id="20" name="CheckBox10"/>
                <p:cNvPicPr>
                  <a:picLocks/>
                </p:cNvPicPr>
                <p:nvPr/>
              </p:nvPicPr>
              <p:blipFill>
                <a:blip r:embed="rId16"/>
                <a:stretch>
                  <a:fillRect/>
                </a:stretch>
              </p:blipFill>
              <p:spPr>
                <a:xfrm>
                  <a:off x="6347456" y="3971121"/>
                  <a:ext cx="169156" cy="191273"/>
                </a:xfrm>
                <a:prstGeom prst="rect">
                  <a:avLst/>
                </a:prstGeom>
              </p:spPr>
            </p:pic>
          </p:control>
        </mc:Fallback>
      </mc:AlternateContent>
      <mc:AlternateContent xmlns:mc="http://schemas.openxmlformats.org/markup-compatibility/2006">
        <mc:Choice xmlns:v="urn:schemas-microsoft-com:vml" Requires="v">
          <p:control spid="3226" name="CheckBox12" r:id="rId10" imgW="171360" imgH="190440"/>
        </mc:Choice>
        <mc:Fallback>
          <p:control name="CheckBox12" r:id="rId10" imgW="171360" imgH="190440">
            <p:pic>
              <p:nvPicPr>
                <p:cNvPr id="22" name="CheckBox12"/>
                <p:cNvPicPr>
                  <a:picLocks/>
                </p:cNvPicPr>
                <p:nvPr/>
              </p:nvPicPr>
              <p:blipFill>
                <a:blip r:embed="rId16"/>
                <a:stretch>
                  <a:fillRect/>
                </a:stretch>
              </p:blipFill>
              <p:spPr>
                <a:xfrm>
                  <a:off x="5644355" y="2848255"/>
                  <a:ext cx="169156" cy="191273"/>
                </a:xfrm>
                <a:prstGeom prst="rect">
                  <a:avLst/>
                </a:prstGeom>
              </p:spPr>
            </p:pic>
          </p:control>
        </mc:Fallback>
      </mc:AlternateContent>
      <mc:AlternateContent xmlns:mc="http://schemas.openxmlformats.org/markup-compatibility/2006">
        <mc:Choice xmlns:v="urn:schemas-microsoft-com:vml" Requires="v">
          <p:control spid="3227" name="CheckBox13" r:id="rId11" imgW="171360" imgH="190440"/>
        </mc:Choice>
        <mc:Fallback>
          <p:control name="CheckBox13" r:id="rId11" imgW="171360" imgH="190440">
            <p:pic>
              <p:nvPicPr>
                <p:cNvPr id="23" name="CheckBox13"/>
                <p:cNvPicPr>
                  <a:picLocks/>
                </p:cNvPicPr>
                <p:nvPr/>
              </p:nvPicPr>
              <p:blipFill>
                <a:blip r:embed="rId17"/>
                <a:stretch>
                  <a:fillRect/>
                </a:stretch>
              </p:blipFill>
              <p:spPr>
                <a:xfrm>
                  <a:off x="6347456" y="2848224"/>
                  <a:ext cx="169156" cy="191273"/>
                </a:xfrm>
                <a:prstGeom prst="rect">
                  <a:avLst/>
                </a:prstGeom>
              </p:spPr>
            </p:pic>
          </p:control>
        </mc:Fallback>
      </mc:AlternateContent>
      <mc:AlternateContent xmlns:mc="http://schemas.openxmlformats.org/markup-compatibility/2006">
        <mc:Choice xmlns:v="urn:schemas-microsoft-com:vml" Requires="v">
          <p:control spid="3228" name="CheckBox15" r:id="rId12" imgW="171360" imgH="190440"/>
        </mc:Choice>
        <mc:Fallback>
          <p:control name="CheckBox15" r:id="rId12" imgW="171360" imgH="190440">
            <p:pic>
              <p:nvPicPr>
                <p:cNvPr id="25" name="CheckBox15"/>
                <p:cNvPicPr>
                  <a:picLocks/>
                </p:cNvPicPr>
                <p:nvPr/>
              </p:nvPicPr>
              <p:blipFill>
                <a:blip r:embed="rId17"/>
                <a:stretch>
                  <a:fillRect/>
                </a:stretch>
              </p:blipFill>
              <p:spPr>
                <a:xfrm>
                  <a:off x="6347456" y="4532552"/>
                  <a:ext cx="169156" cy="191273"/>
                </a:xfrm>
                <a:prstGeom prst="rect">
                  <a:avLst/>
                </a:prstGeom>
              </p:spPr>
            </p:pic>
          </p:control>
        </mc:Fallback>
      </mc:AlternateContent>
      <mc:AlternateContent xmlns:mc="http://schemas.openxmlformats.org/markup-compatibility/2006">
        <mc:Choice xmlns:v="urn:schemas-microsoft-com:vml" Requires="v">
          <p:control spid="3229" name="CheckBox16" r:id="rId13" imgW="171360" imgH="190440"/>
        </mc:Choice>
        <mc:Fallback>
          <p:control name="CheckBox16" r:id="rId13" imgW="171360" imgH="190440">
            <p:pic>
              <p:nvPicPr>
                <p:cNvPr id="26" name="CheckBox16"/>
                <p:cNvPicPr>
                  <a:picLocks/>
                </p:cNvPicPr>
                <p:nvPr/>
              </p:nvPicPr>
              <p:blipFill>
                <a:blip r:embed="rId16"/>
                <a:stretch>
                  <a:fillRect/>
                </a:stretch>
              </p:blipFill>
              <p:spPr>
                <a:xfrm>
                  <a:off x="6347456" y="5091356"/>
                  <a:ext cx="169156" cy="191273"/>
                </a:xfrm>
                <a:prstGeom prst="rect">
                  <a:avLst/>
                </a:prstGeom>
              </p:spPr>
            </p:pic>
          </p:control>
        </mc:Fallback>
      </mc:AlternateContent>
    </p:controls>
    <p:extLst>
      <p:ext uri="{BB962C8B-B14F-4D97-AF65-F5344CB8AC3E}">
        <p14:creationId xmlns:p14="http://schemas.microsoft.com/office/powerpoint/2010/main" val="245852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p:cNvSpPr>
            <a:spLocks noGrp="1"/>
          </p:cNvSpPr>
          <p:nvPr>
            <p:ph type="body" sz="quarter" idx="15"/>
          </p:nvPr>
        </p:nvSpPr>
        <p:spPr>
          <a:xfrm>
            <a:off x="1125415" y="1424285"/>
            <a:ext cx="9917723" cy="419699"/>
          </a:xfrm>
        </p:spPr>
        <p:txBody>
          <a:bodyPr/>
          <a:lstStyle/>
          <a:p>
            <a:r>
              <a:rPr lang="fr-FR" dirty="0"/>
              <a:t>Pour que la feuille de calcul tienne sur une page il faut utiliser :	2/2</a:t>
            </a:r>
          </a:p>
        </p:txBody>
      </p:sp>
      <p:sp>
        <p:nvSpPr>
          <p:cNvPr id="5" name="Titre 4"/>
          <p:cNvSpPr>
            <a:spLocks noGrp="1"/>
          </p:cNvSpPr>
          <p:nvPr>
            <p:ph type="title"/>
          </p:nvPr>
        </p:nvSpPr>
        <p:spPr/>
        <p:txBody>
          <a:bodyPr/>
          <a:lstStyle/>
          <a:p>
            <a:r>
              <a:rPr lang="fr-FR" dirty="0"/>
              <a:t>Mettre en page et imprimer</a:t>
            </a:r>
          </a:p>
        </p:txBody>
      </p:sp>
      <p:sp>
        <p:nvSpPr>
          <p:cNvPr id="6" name="Espace réservé du texte 5"/>
          <p:cNvSpPr>
            <a:spLocks noGrp="1"/>
          </p:cNvSpPr>
          <p:nvPr>
            <p:ph type="body" sz="quarter" idx="13"/>
          </p:nvPr>
        </p:nvSpPr>
        <p:spPr/>
        <p:txBody>
          <a:bodyPr/>
          <a:lstStyle/>
          <a:p>
            <a:r>
              <a:rPr lang="fr-FR" dirty="0"/>
              <a:t>Q8</a:t>
            </a:r>
          </a:p>
        </p:txBody>
      </p:sp>
      <p:sp>
        <p:nvSpPr>
          <p:cNvPr id="7" name="Espace réservé du texte 6"/>
          <p:cNvSpPr>
            <a:spLocks noGrp="1"/>
          </p:cNvSpPr>
          <p:nvPr>
            <p:ph type="body" sz="quarter" idx="14"/>
          </p:nvPr>
        </p:nvSpPr>
        <p:spPr/>
        <p:txBody>
          <a:bodyPr/>
          <a:lstStyle/>
          <a:p>
            <a:r>
              <a:rPr lang="fr-FR" dirty="0"/>
              <a:t>Modifier la mise en page</a:t>
            </a:r>
          </a:p>
        </p:txBody>
      </p:sp>
      <p:sp>
        <p:nvSpPr>
          <p:cNvPr id="21" name="Espace réservé du contenu 7"/>
          <p:cNvSpPr txBox="1">
            <a:spLocks/>
          </p:cNvSpPr>
          <p:nvPr/>
        </p:nvSpPr>
        <p:spPr>
          <a:xfrm>
            <a:off x="936625" y="2331683"/>
            <a:ext cx="5397268" cy="366659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fr-FR" dirty="0"/>
          </a:p>
        </p:txBody>
      </p:sp>
      <p:sp>
        <p:nvSpPr>
          <p:cNvPr id="22" name="Espace réservé du contenu 7"/>
          <p:cNvSpPr txBox="1">
            <a:spLocks/>
          </p:cNvSpPr>
          <p:nvPr/>
        </p:nvSpPr>
        <p:spPr>
          <a:xfrm>
            <a:off x="1089024" y="2085504"/>
            <a:ext cx="9954113" cy="406517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dirty="0"/>
              <a:t>L’onglet Affichage </a:t>
            </a:r>
            <a:r>
              <a:rPr lang="fr-FR" dirty="0">
                <a:sym typeface="Wingdings" panose="05000000000000000000" pitchFamily="2" charset="2"/>
              </a:rPr>
              <a:t> commande Réorganiser</a:t>
            </a:r>
            <a:br>
              <a:rPr lang="fr-FR" dirty="0">
                <a:sym typeface="Wingdings" panose="05000000000000000000" pitchFamily="2" charset="2"/>
              </a:rPr>
            </a:br>
            <a:endParaRPr lang="fr-FR" dirty="0">
              <a:sym typeface="Wingdings" panose="05000000000000000000" pitchFamily="2" charset="2"/>
            </a:endParaRPr>
          </a:p>
          <a:p>
            <a:r>
              <a:rPr lang="fr-FR" u="sng" dirty="0"/>
              <a:t>L’onglet Mise en page </a:t>
            </a:r>
            <a:r>
              <a:rPr lang="fr-FR" u="sng" dirty="0">
                <a:sym typeface="Wingdings" panose="05000000000000000000" pitchFamily="2" charset="2"/>
              </a:rPr>
              <a:t> commande Mise à l’échelle</a:t>
            </a:r>
            <a:br>
              <a:rPr lang="fr-FR" u="sng" dirty="0">
                <a:sym typeface="Wingdings" panose="05000000000000000000" pitchFamily="2" charset="2"/>
              </a:rPr>
            </a:br>
            <a:endParaRPr lang="fr-FR" u="sng" dirty="0">
              <a:sym typeface="Wingdings" panose="05000000000000000000" pitchFamily="2" charset="2"/>
            </a:endParaRPr>
          </a:p>
          <a:p>
            <a:r>
              <a:rPr lang="fr-FR" dirty="0"/>
              <a:t>L’onglet Affichage </a:t>
            </a:r>
            <a:r>
              <a:rPr lang="fr-FR" dirty="0">
                <a:sym typeface="Wingdings" panose="05000000000000000000" pitchFamily="2" charset="2"/>
              </a:rPr>
              <a:t> commande Zoom</a:t>
            </a:r>
            <a:br>
              <a:rPr lang="fr-FR" dirty="0">
                <a:sym typeface="Wingdings" panose="05000000000000000000" pitchFamily="2" charset="2"/>
              </a:rPr>
            </a:br>
            <a:endParaRPr lang="fr-FR" dirty="0">
              <a:sym typeface="Wingdings" panose="05000000000000000000" pitchFamily="2" charset="2"/>
            </a:endParaRPr>
          </a:p>
          <a:p>
            <a:r>
              <a:rPr lang="fr-FR" dirty="0">
                <a:sym typeface="Wingdings" panose="05000000000000000000" pitchFamily="2" charset="2"/>
              </a:rPr>
              <a:t>Barre d’état  Zoom</a:t>
            </a:r>
            <a:br>
              <a:rPr lang="fr-FR" dirty="0">
                <a:sym typeface="Wingdings" panose="05000000000000000000" pitchFamily="2" charset="2"/>
              </a:rPr>
            </a:br>
            <a:endParaRPr lang="fr-FR" dirty="0">
              <a:sym typeface="Wingdings" panose="05000000000000000000" pitchFamily="2" charset="2"/>
            </a:endParaRPr>
          </a:p>
          <a:p>
            <a:r>
              <a:rPr lang="fr-FR" dirty="0">
                <a:sym typeface="Wingdings" panose="05000000000000000000" pitchFamily="2" charset="2"/>
              </a:rPr>
              <a:t>Diminuer la taille de la police et ajuster les lignes et les colonnes</a:t>
            </a:r>
            <a:br>
              <a:rPr lang="fr-FR" dirty="0">
                <a:sym typeface="Wingdings" panose="05000000000000000000" pitchFamily="2" charset="2"/>
              </a:rPr>
            </a:br>
            <a:endParaRPr lang="fr-FR" dirty="0">
              <a:sym typeface="Wingdings" panose="05000000000000000000" pitchFamily="2" charset="2"/>
            </a:endParaRPr>
          </a:p>
          <a:p>
            <a:endParaRPr lang="fr-FR" dirty="0"/>
          </a:p>
        </p:txBody>
      </p:sp>
    </p:spTree>
    <p:extLst>
      <p:ext uri="{BB962C8B-B14F-4D97-AF65-F5344CB8AC3E}">
        <p14:creationId xmlns:p14="http://schemas.microsoft.com/office/powerpoint/2010/main" val="240296554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4578</TotalTime>
  <Words>333</Words>
  <Application>Microsoft Office PowerPoint</Application>
  <PresentationFormat>Grand écran</PresentationFormat>
  <Paragraphs>69</Paragraphs>
  <Slides>10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10</vt:i4>
      </vt:variant>
    </vt:vector>
  </HeadingPairs>
  <TitlesOfParts>
    <vt:vector size="15" baseType="lpstr">
      <vt:lpstr>Arial</vt:lpstr>
      <vt:lpstr>Calibri</vt:lpstr>
      <vt:lpstr>Calibri Light</vt:lpstr>
      <vt:lpstr>Wingdings</vt:lpstr>
      <vt:lpstr>Thème Office</vt:lpstr>
      <vt:lpstr>Mettre en forme</vt:lpstr>
      <vt:lpstr>Mettre en forme</vt:lpstr>
      <vt:lpstr>Mettre en forme</vt:lpstr>
      <vt:lpstr>Mettre en forme</vt:lpstr>
      <vt:lpstr>Mettre en forme</vt:lpstr>
      <vt:lpstr>Figer les volets</vt:lpstr>
      <vt:lpstr>Figer les volets</vt:lpstr>
      <vt:lpstr>Mettre en page et imprimer</vt:lpstr>
      <vt:lpstr>Mettre en page et imprimer</vt:lpstr>
      <vt:lpstr>Créer un PDF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Niveau 1</dc:title>
  <dc:creator>Efpremium01</dc:creator>
  <cp:lastModifiedBy>Françoise Pervier</cp:lastModifiedBy>
  <cp:revision>121</cp:revision>
  <cp:lastPrinted>2016-03-07T14:30:10Z</cp:lastPrinted>
  <dcterms:created xsi:type="dcterms:W3CDTF">2016-03-07T07:34:20Z</dcterms:created>
  <dcterms:modified xsi:type="dcterms:W3CDTF">2017-06-09T05:08:00Z</dcterms:modified>
</cp:coreProperties>
</file>