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comments/comment2.xml" ContentType="application/vnd.openxmlformats-officedocument.presentationml.comments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comments/comment14.xml" ContentType="application/vnd.openxmlformats-officedocument.presentationml.comments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ppt/comments/comment2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65938" cy="95408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fpremium01" initials="E" lastIdx="43" clrIdx="0">
    <p:extLst>
      <p:ext uri="{19B8F6BF-5375-455C-9EA6-DF929625EA0E}">
        <p15:presenceInfo xmlns:p15="http://schemas.microsoft.com/office/powerpoint/2012/main" userId="Efpremium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8:02:29.793" idx="27">
    <p:pos x="7342" y="2506"/>
    <p:text>XL_SNA_IMG_Niv2_Q1_001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7:16:06.458" idx="32">
    <p:pos x="7320" y="1231"/>
    <p:text>XL_SNA_IMG_Niv2_Q12_001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7:43:04.355" idx="33">
    <p:pos x="7285" y="2340"/>
    <p:text>XL_SNA_IMG_Niv2_Q12_001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7:43:04.355" idx="33">
    <p:pos x="7394" y="1494"/>
    <p:text>XL_SNA_IMG_Niv2_Q14_001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7:43:04.355" idx="33">
    <p:pos x="7446" y="2413"/>
    <p:text>XL_SNA_IMG_Niv2_Q15_001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1:09:02.286" idx="35">
    <p:pos x="7454" y="1359"/>
    <p:text>XL_SNA_IMG_Niv2_Q16_001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1:08:34.356" idx="34">
    <p:pos x="7301" y="1468"/>
    <p:text>XL_SNA_IMG_Niv2_Q17_001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2:26:08.307" idx="36">
    <p:pos x="7352" y="2350"/>
    <p:text>XL_SNA_IMG_Niv2_Q20_001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51.968" idx="39">
    <p:pos x="6842" y="1133"/>
    <p:text>XL_SNA_IMG_Niv2_Q21_001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34.907" idx="38">
    <p:pos x="7462" y="1410"/>
    <p:text>XL_SNA_IMG_Niv2_Q22_001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24.559" idx="37">
    <p:pos x="7308" y="1527"/>
    <p:text>XL_SNA_IMG_Niv2_Q23_001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8:02:29.793" idx="27">
    <p:pos x="7122" y="1318"/>
    <p:text>XL_SNA_IMG_Niv2_Q3_001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24.559" idx="37">
    <p:pos x="7308" y="1527"/>
    <p:text>XL_SNA_IMG_Niv2_Q24_001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24.559" idx="37">
    <p:pos x="7330" y="1520"/>
    <p:text>XL_SNA_IMG_Niv2_Q25_001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24.559" idx="37">
    <p:pos x="7170" y="1877"/>
    <p:text>XL_SNA_IMG_Niv2_Q26_001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7:05:41.995" idx="40">
    <p:pos x="7097" y="2766"/>
    <p:text>XL_SNA_IMG_Niv2_Q27_001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7:05:41.995" idx="40">
    <p:pos x="6929" y="2999"/>
    <p:text>XL_SNA_IMG_Niv2_Q28_001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7:05:41.995" idx="40">
    <p:pos x="7396" y="1001"/>
    <p:text>XL_SNA_IMG_Niv2_Q29_001</p:text>
    <p:extLst>
      <p:ext uri="{C676402C-5697-4E1C-873F-D02D1690AC5C}">
        <p15:threadingInfo xmlns:p15="http://schemas.microsoft.com/office/powerpoint/2012/main" timeZoneBias="-60"/>
      </p:ext>
    </p:extLst>
  </p:cm>
  <p:cm authorId="1" dt="2016-03-14T17:46:49.753" idx="41">
    <p:pos x="848" y="2533"/>
    <p:text>XL_SNA_IMG_Niv2_Q29_002</p:text>
    <p:extLst>
      <p:ext uri="{C676402C-5697-4E1C-873F-D02D1690AC5C}">
        <p15:threadingInfo xmlns:p15="http://schemas.microsoft.com/office/powerpoint/2012/main" timeZoneBias="-60"/>
      </p:ext>
    </p:extLst>
  </p:cm>
  <p:cm authorId="1" dt="2016-03-14T17:47:10.828" idx="42">
    <p:pos x="7585" y="3073"/>
    <p:text>XL_SNA_IMG_Niv2_Q29_003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7:05:41.995" idx="40">
    <p:pos x="7301" y="2737"/>
    <p:text>XL_SNA_IMG_Niv2_Q30_001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09:40:55.847" idx="28">
    <p:pos x="7363" y="1489"/>
    <p:text>XL_SNA_IMG_Niv2_Q4_001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8:02:29.793" idx="27">
    <p:pos x="6788" y="1262"/>
    <p:text>XL_SNA_IMG_Niv2_Q5_q01
XL_SNA_IMG_Niv2_Q5_rf11
XL_SNA_IMG_Niv2_Q5_rv1
Les images correspondant aux questions sont appelées XL_SNA_IMG_Niv2_Q5_q0 (1 à 7)
De même les réponses vraies sont appelées XL_SNA_IMG_Niv2_Q5_rv (1 à 7
et les réponses fausses XL_SNA_IMG_Niv2_Q5_rf (1 à 7)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1:59:01.510" idx="29">
    <p:pos x="7188" y="1773"/>
    <p:text>XL_SNA_IMG_Niv2_Q6_001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4:21:47.809" idx="30">
    <p:pos x="7379" y="1356"/>
    <p:text>XL_SNA_IMG_Niv2_Q7_001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4:21:47.809" idx="30">
    <p:pos x="7379" y="1356"/>
    <p:text>XL_SNA_IMG_Niv2_Q8_001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4:21:47.809" idx="30">
    <p:pos x="6898" y="1349"/>
    <p:text>XL_SNA_IMG_Niv2_Q9_001</p:text>
    <p:extLst>
      <p:ext uri="{C676402C-5697-4E1C-873F-D02D1690AC5C}">
        <p15:threadingInfo xmlns:p15="http://schemas.microsoft.com/office/powerpoint/2012/main" timeZoneBias="-60"/>
      </p:ext>
    </p:extLst>
  </p:cm>
  <p:cm authorId="1" dt="2016-03-10T16:14:39.443" idx="31">
    <p:pos x="7433" y="2248"/>
    <p:text>XL_SNA_IMG_Niv2_Q9_002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4:21:47.809" idx="30">
    <p:pos x="7379" y="1356"/>
    <p:text>XL_SNA_IMG_Niv2_Q10_001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52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6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81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85763"/>
          </a:xfrm>
          <a:ln>
            <a:solidFill>
              <a:schemeClr val="tx1"/>
            </a:solidFill>
          </a:ln>
        </p:spPr>
        <p:txBody>
          <a:bodyPr anchor="b">
            <a:noAutofit/>
          </a:bodyPr>
          <a:lstStyle>
            <a:lvl1pPr marL="0" indent="0">
              <a:buNone/>
              <a:tabLst>
                <a:tab pos="8967788" algn="l"/>
              </a:tabLst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248" y="130955"/>
            <a:ext cx="8164551" cy="6719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38200" y="161900"/>
            <a:ext cx="20722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800" dirty="0">
                <a:latin typeface="+mj-lt"/>
              </a:rPr>
              <a:t>Thématique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936625" y="797002"/>
            <a:ext cx="623888" cy="385763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560513" y="794588"/>
            <a:ext cx="9793285" cy="385763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2118731" y="1212551"/>
            <a:ext cx="1338147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8000" rtlCol="0">
            <a:spAutoFit/>
          </a:bodyPr>
          <a:lstStyle/>
          <a:p>
            <a:r>
              <a:rPr lang="fr-FR" sz="1200" dirty="0"/>
              <a:t>Libellé question</a:t>
            </a:r>
          </a:p>
        </p:txBody>
      </p:sp>
    </p:spTree>
    <p:extLst>
      <p:ext uri="{BB962C8B-B14F-4D97-AF65-F5344CB8AC3E}">
        <p14:creationId xmlns:p14="http://schemas.microsoft.com/office/powerpoint/2010/main" val="38641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85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‹#›</a:t>
            </a:fld>
            <a:endParaRPr lang="fr-FR"/>
          </a:p>
        </p:txBody>
      </p:sp>
      <p:sp>
        <p:nvSpPr>
          <p:cNvPr id="19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85763"/>
          </a:xfrm>
          <a:ln>
            <a:solidFill>
              <a:schemeClr val="tx1"/>
            </a:solidFill>
          </a:ln>
        </p:spPr>
        <p:txBody>
          <a:bodyPr anchor="b">
            <a:noAutofit/>
          </a:bodyPr>
          <a:lstStyle>
            <a:lvl1pPr marL="0" indent="0">
              <a:buNone/>
              <a:tabLst>
                <a:tab pos="8967788" algn="l"/>
              </a:tabLst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189248" y="130955"/>
            <a:ext cx="8164551" cy="6719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ZoneTexte 21"/>
          <p:cNvSpPr txBox="1"/>
          <p:nvPr userDrawn="1"/>
        </p:nvSpPr>
        <p:spPr>
          <a:xfrm>
            <a:off x="838200" y="165380"/>
            <a:ext cx="20722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800" dirty="0">
                <a:latin typeface="+mj-lt"/>
              </a:rPr>
              <a:t>Thématique</a:t>
            </a:r>
          </a:p>
        </p:txBody>
      </p:sp>
      <p:sp>
        <p:nvSpPr>
          <p:cNvPr id="23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936625" y="797002"/>
            <a:ext cx="623888" cy="385763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560513" y="794588"/>
            <a:ext cx="9793285" cy="385763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2118731" y="1212551"/>
            <a:ext cx="1338147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8000" rtlCol="0">
            <a:spAutoFit/>
          </a:bodyPr>
          <a:lstStyle/>
          <a:p>
            <a:r>
              <a:rPr lang="fr-FR" sz="1200" dirty="0"/>
              <a:t>Libellé question</a:t>
            </a:r>
          </a:p>
        </p:txBody>
      </p:sp>
    </p:spTree>
    <p:extLst>
      <p:ext uri="{BB962C8B-B14F-4D97-AF65-F5344CB8AC3E}">
        <p14:creationId xmlns:p14="http://schemas.microsoft.com/office/powerpoint/2010/main" val="413371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66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02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3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264767"/>
            <a:ext cx="10515600" cy="67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35DB-508C-4AF7-BD84-75D769740F6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C764-B954-442A-BD67-ACE7CE6B56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71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7.xml"/><Relationship Id="rId13" Type="http://schemas.openxmlformats.org/officeDocument/2006/relationships/image" Target="../media/image3.wmf"/><Relationship Id="rId3" Type="http://schemas.openxmlformats.org/officeDocument/2006/relationships/control" Target="../activeX/activeX32.xml"/><Relationship Id="rId7" Type="http://schemas.openxmlformats.org/officeDocument/2006/relationships/control" Target="../activeX/activeX36.xml"/><Relationship Id="rId12" Type="http://schemas.openxmlformats.org/officeDocument/2006/relationships/image" Target="../media/image2.wmf"/><Relationship Id="rId2" Type="http://schemas.openxmlformats.org/officeDocument/2006/relationships/control" Target="../activeX/activeX31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35.xml"/><Relationship Id="rId11" Type="http://schemas.openxmlformats.org/officeDocument/2006/relationships/image" Target="../media/image34.jpg"/><Relationship Id="rId5" Type="http://schemas.openxmlformats.org/officeDocument/2006/relationships/control" Target="../activeX/activeX34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3.xml"/><Relationship Id="rId9" Type="http://schemas.openxmlformats.org/officeDocument/2006/relationships/control" Target="../activeX/activeX38.xml"/><Relationship Id="rId14" Type="http://schemas.openxmlformats.org/officeDocument/2006/relationships/comments" Target="../comments/commen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5.xml"/><Relationship Id="rId13" Type="http://schemas.openxmlformats.org/officeDocument/2006/relationships/control" Target="../activeX/activeX50.xml"/><Relationship Id="rId18" Type="http://schemas.openxmlformats.org/officeDocument/2006/relationships/comments" Target="../comments/comment14.xml"/><Relationship Id="rId3" Type="http://schemas.openxmlformats.org/officeDocument/2006/relationships/control" Target="../activeX/activeX40.xml"/><Relationship Id="rId7" Type="http://schemas.openxmlformats.org/officeDocument/2006/relationships/control" Target="../activeX/activeX44.xml"/><Relationship Id="rId12" Type="http://schemas.openxmlformats.org/officeDocument/2006/relationships/control" Target="../activeX/activeX49.xml"/><Relationship Id="rId17" Type="http://schemas.openxmlformats.org/officeDocument/2006/relationships/image" Target="../media/image2.wmf"/><Relationship Id="rId2" Type="http://schemas.openxmlformats.org/officeDocument/2006/relationships/control" Target="../activeX/activeX39.xml"/><Relationship Id="rId16" Type="http://schemas.openxmlformats.org/officeDocument/2006/relationships/image" Target="../media/image3.wmf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43.xml"/><Relationship Id="rId11" Type="http://schemas.openxmlformats.org/officeDocument/2006/relationships/control" Target="../activeX/activeX48.xml"/><Relationship Id="rId5" Type="http://schemas.openxmlformats.org/officeDocument/2006/relationships/control" Target="../activeX/activeX42.xml"/><Relationship Id="rId15" Type="http://schemas.openxmlformats.org/officeDocument/2006/relationships/image" Target="../media/image36.jpg"/><Relationship Id="rId10" Type="http://schemas.openxmlformats.org/officeDocument/2006/relationships/control" Target="../activeX/activeX47.xml"/><Relationship Id="rId4" Type="http://schemas.openxmlformats.org/officeDocument/2006/relationships/control" Target="../activeX/activeX41.xml"/><Relationship Id="rId9" Type="http://schemas.openxmlformats.org/officeDocument/2006/relationships/control" Target="../activeX/activeX46.xml"/><Relationship Id="rId1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57.xml"/><Relationship Id="rId13" Type="http://schemas.openxmlformats.org/officeDocument/2006/relationships/control" Target="../activeX/activeX62.xml"/><Relationship Id="rId18" Type="http://schemas.openxmlformats.org/officeDocument/2006/relationships/comments" Target="../comments/comment15.xml"/><Relationship Id="rId3" Type="http://schemas.openxmlformats.org/officeDocument/2006/relationships/control" Target="../activeX/activeX52.xml"/><Relationship Id="rId7" Type="http://schemas.openxmlformats.org/officeDocument/2006/relationships/control" Target="../activeX/activeX56.xml"/><Relationship Id="rId12" Type="http://schemas.openxmlformats.org/officeDocument/2006/relationships/control" Target="../activeX/activeX61.xml"/><Relationship Id="rId17" Type="http://schemas.openxmlformats.org/officeDocument/2006/relationships/image" Target="../media/image2.wmf"/><Relationship Id="rId2" Type="http://schemas.openxmlformats.org/officeDocument/2006/relationships/control" Target="../activeX/activeX51.xml"/><Relationship Id="rId16" Type="http://schemas.openxmlformats.org/officeDocument/2006/relationships/image" Target="../media/image3.wmf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55.xml"/><Relationship Id="rId11" Type="http://schemas.openxmlformats.org/officeDocument/2006/relationships/control" Target="../activeX/activeX60.xml"/><Relationship Id="rId5" Type="http://schemas.openxmlformats.org/officeDocument/2006/relationships/control" Target="../activeX/activeX54.xml"/><Relationship Id="rId15" Type="http://schemas.openxmlformats.org/officeDocument/2006/relationships/image" Target="../media/image37.jpg"/><Relationship Id="rId10" Type="http://schemas.openxmlformats.org/officeDocument/2006/relationships/control" Target="../activeX/activeX59.xml"/><Relationship Id="rId4" Type="http://schemas.openxmlformats.org/officeDocument/2006/relationships/control" Target="../activeX/activeX53.xml"/><Relationship Id="rId9" Type="http://schemas.openxmlformats.org/officeDocument/2006/relationships/control" Target="../activeX/activeX58.xml"/><Relationship Id="rId1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9.xml"/><Relationship Id="rId13" Type="http://schemas.openxmlformats.org/officeDocument/2006/relationships/control" Target="../activeX/activeX74.xml"/><Relationship Id="rId18" Type="http://schemas.openxmlformats.org/officeDocument/2006/relationships/comments" Target="../comments/comment17.xml"/><Relationship Id="rId3" Type="http://schemas.openxmlformats.org/officeDocument/2006/relationships/control" Target="../activeX/activeX64.xml"/><Relationship Id="rId7" Type="http://schemas.openxmlformats.org/officeDocument/2006/relationships/control" Target="../activeX/activeX68.xml"/><Relationship Id="rId12" Type="http://schemas.openxmlformats.org/officeDocument/2006/relationships/control" Target="../activeX/activeX73.xml"/><Relationship Id="rId17" Type="http://schemas.openxmlformats.org/officeDocument/2006/relationships/image" Target="../media/image3.wmf"/><Relationship Id="rId2" Type="http://schemas.openxmlformats.org/officeDocument/2006/relationships/control" Target="../activeX/activeX63.xml"/><Relationship Id="rId16" Type="http://schemas.openxmlformats.org/officeDocument/2006/relationships/image" Target="../media/image2.wmf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67.xml"/><Relationship Id="rId11" Type="http://schemas.openxmlformats.org/officeDocument/2006/relationships/control" Target="../activeX/activeX72.xml"/><Relationship Id="rId5" Type="http://schemas.openxmlformats.org/officeDocument/2006/relationships/control" Target="../activeX/activeX66.xml"/><Relationship Id="rId15" Type="http://schemas.openxmlformats.org/officeDocument/2006/relationships/image" Target="../media/image39.jpg"/><Relationship Id="rId10" Type="http://schemas.openxmlformats.org/officeDocument/2006/relationships/control" Target="../activeX/activeX71.xml"/><Relationship Id="rId4" Type="http://schemas.openxmlformats.org/officeDocument/2006/relationships/control" Target="../activeX/activeX65.xml"/><Relationship Id="rId9" Type="http://schemas.openxmlformats.org/officeDocument/2006/relationships/control" Target="../activeX/activeX70.xml"/><Relationship Id="rId1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8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9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0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4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2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5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6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7.xml"/><Relationship Id="rId13" Type="http://schemas.openxmlformats.org/officeDocument/2006/relationships/image" Target="../media/image5.jpg"/><Relationship Id="rId3" Type="http://schemas.openxmlformats.org/officeDocument/2006/relationships/control" Target="../activeX/activeX12.xml"/><Relationship Id="rId7" Type="http://schemas.openxmlformats.org/officeDocument/2006/relationships/control" Target="../activeX/activeX16.xml"/><Relationship Id="rId12" Type="http://schemas.openxmlformats.org/officeDocument/2006/relationships/slideLayout" Target="../slideLayouts/slideLayout2.xml"/><Relationship Id="rId2" Type="http://schemas.openxmlformats.org/officeDocument/2006/relationships/control" Target="../activeX/activeX11.xml"/><Relationship Id="rId16" Type="http://schemas.openxmlformats.org/officeDocument/2006/relationships/comments" Target="../comments/comment3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5.xml"/><Relationship Id="rId11" Type="http://schemas.openxmlformats.org/officeDocument/2006/relationships/control" Target="../activeX/activeX20.xml"/><Relationship Id="rId5" Type="http://schemas.openxmlformats.org/officeDocument/2006/relationships/control" Target="../activeX/activeX14.xml"/><Relationship Id="rId15" Type="http://schemas.openxmlformats.org/officeDocument/2006/relationships/image" Target="../media/image3.wmf"/><Relationship Id="rId10" Type="http://schemas.openxmlformats.org/officeDocument/2006/relationships/control" Target="../activeX/activeX19.xml"/><Relationship Id="rId4" Type="http://schemas.openxmlformats.org/officeDocument/2006/relationships/control" Target="../activeX/activeX13.xml"/><Relationship Id="rId9" Type="http://schemas.openxmlformats.org/officeDocument/2006/relationships/control" Target="../activeX/activeX18.xml"/><Relationship Id="rId1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3" Type="http://schemas.openxmlformats.org/officeDocument/2006/relationships/image" Target="../media/image7.jpg"/><Relationship Id="rId21" Type="http://schemas.openxmlformats.org/officeDocument/2006/relationships/image" Target="../media/image2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" Type="http://schemas.openxmlformats.org/officeDocument/2006/relationships/image" Target="../media/image6.jpg"/><Relationship Id="rId16" Type="http://schemas.openxmlformats.org/officeDocument/2006/relationships/image" Target="../media/image20.jpg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23" Type="http://schemas.openxmlformats.org/officeDocument/2006/relationships/comments" Target="../comments/comment4.xml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7.xml"/><Relationship Id="rId13" Type="http://schemas.openxmlformats.org/officeDocument/2006/relationships/image" Target="../media/image27.jpg"/><Relationship Id="rId3" Type="http://schemas.openxmlformats.org/officeDocument/2006/relationships/control" Target="../activeX/activeX22.xml"/><Relationship Id="rId7" Type="http://schemas.openxmlformats.org/officeDocument/2006/relationships/control" Target="../activeX/activeX26.xml"/><Relationship Id="rId12" Type="http://schemas.openxmlformats.org/officeDocument/2006/relationships/slideLayout" Target="../slideLayouts/slideLayout2.xml"/><Relationship Id="rId2" Type="http://schemas.openxmlformats.org/officeDocument/2006/relationships/control" Target="../activeX/activeX21.xml"/><Relationship Id="rId16" Type="http://schemas.openxmlformats.org/officeDocument/2006/relationships/comments" Target="../comments/comment5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25.xml"/><Relationship Id="rId11" Type="http://schemas.openxmlformats.org/officeDocument/2006/relationships/control" Target="../activeX/activeX30.xml"/><Relationship Id="rId5" Type="http://schemas.openxmlformats.org/officeDocument/2006/relationships/control" Target="../activeX/activeX24.xml"/><Relationship Id="rId15" Type="http://schemas.openxmlformats.org/officeDocument/2006/relationships/image" Target="../media/image3.wmf"/><Relationship Id="rId10" Type="http://schemas.openxmlformats.org/officeDocument/2006/relationships/control" Target="../activeX/activeX29.xml"/><Relationship Id="rId4" Type="http://schemas.openxmlformats.org/officeDocument/2006/relationships/control" Target="../activeX/activeX23.xml"/><Relationship Id="rId9" Type="http://schemas.openxmlformats.org/officeDocument/2006/relationships/control" Target="../activeX/activeX28.xml"/><Relationship Id="rId1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Niveau 2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QCM</a:t>
            </a:r>
          </a:p>
          <a:p>
            <a:r>
              <a:rPr lang="fr-FR" i="1" dirty="0"/>
              <a:t>Les bonnes réponses sont soulignées</a:t>
            </a:r>
          </a:p>
        </p:txBody>
      </p:sp>
    </p:spTree>
    <p:extLst>
      <p:ext uri="{BB962C8B-B14F-4D97-AF65-F5344CB8AC3E}">
        <p14:creationId xmlns:p14="http://schemas.microsoft.com/office/powerpoint/2010/main" val="245882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obtenir le pourcentage de variation qui figure en colonne G (principe de calcul ci-dessous), en G2 il faut utiliser :	3/6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1272" y="3080256"/>
            <a:ext cx="9658070" cy="2923132"/>
          </a:xfrm>
        </p:spPr>
        <p:txBody>
          <a:bodyPr>
            <a:noAutofit/>
          </a:bodyPr>
          <a:lstStyle/>
          <a:p>
            <a:r>
              <a:rPr lang="fr-FR" sz="2000" dirty="0"/>
              <a:t>Onglet Formules </a:t>
            </a:r>
            <a:r>
              <a:rPr lang="fr-FR" sz="2000" dirty="0">
                <a:sym typeface="Wingdings" panose="05000000000000000000" pitchFamily="2" charset="2"/>
              </a:rPr>
              <a:t> Math et trigonométrie  Variation  saisir les paramètres 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=(B2-E2)/B2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=(E2-B2)/B2</a:t>
            </a:r>
            <a:br>
              <a:rPr lang="fr-FR" sz="2000" u="sng" dirty="0"/>
            </a:br>
            <a:endParaRPr lang="fr-FR" sz="2000" u="sng" dirty="0"/>
          </a:p>
          <a:p>
            <a:r>
              <a:rPr lang="fr-FR" sz="2000" dirty="0"/>
              <a:t>=E2-B2/B2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Calculer avec les quatre opérations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64865" y="2196867"/>
                <a:ext cx="5791200" cy="49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kern="1200">
                          <a:solidFill>
                            <a:srgbClr val="80808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 </m:t>
                      </m:r>
                      <m:r>
                        <a:rPr lang="fr-FR" sz="1400" i="1" kern="1200">
                          <a:solidFill>
                            <a:srgbClr val="80808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𝑣𝑎𝑟𝑖𝑎𝑡𝑖𝑜𝑛</m:t>
                      </m:r>
                      <m:r>
                        <a:rPr lang="fr-FR" sz="1400" i="1" kern="1200">
                          <a:solidFill>
                            <a:srgbClr val="80808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𝑉𝑎𝑙𝑒𝑢𝑟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𝑇𝑟𝑖𝑚𝑒𝑠𝑡𝑟𝑒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4−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𝑉𝑎𝑙𝑒𝑢𝑟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𝑇𝑟𝑖𝑚𝑒𝑠𝑡𝑟𝑒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1</m:t>
                          </m:r>
                        </m:num>
                        <m:den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𝑉𝑎𝑙𝑒𝑢𝑟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𝑇𝑟𝑖𝑚𝑒𝑠𝑡𝑟𝑒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1</m:t>
                          </m:r>
                        </m:den>
                      </m:f>
                      <m:r>
                        <a:rPr lang="fr-FR" sz="1400" i="1" kern="1200">
                          <a:solidFill>
                            <a:srgbClr val="80808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×100</m:t>
                      </m:r>
                    </m:oMath>
                  </m:oMathPara>
                </a14:m>
                <a:endPara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865" y="2196867"/>
                <a:ext cx="5791200" cy="496570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2" y="3950523"/>
            <a:ext cx="63912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créer en B3 une formule qui puisse être recopiée horizontalement et verticalement il faut saisir :	4/6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9874" y="2233914"/>
            <a:ext cx="4958748" cy="3518704"/>
          </a:xfrm>
        </p:spPr>
        <p:txBody>
          <a:bodyPr>
            <a:noAutofit/>
          </a:bodyPr>
          <a:lstStyle/>
          <a:p>
            <a:r>
              <a:rPr lang="fr-FR" dirty="0"/>
              <a:t>=A3*B2</a:t>
            </a:r>
            <a:br>
              <a:rPr lang="fr-FR" dirty="0"/>
            </a:br>
            <a:endParaRPr lang="fr-FR" dirty="0"/>
          </a:p>
          <a:p>
            <a:r>
              <a:rPr lang="fr-FR" dirty="0"/>
              <a:t>=A3*$B$2</a:t>
            </a:r>
            <a:br>
              <a:rPr lang="fr-FR" dirty="0"/>
            </a:br>
            <a:endParaRPr lang="fr-FR" dirty="0"/>
          </a:p>
          <a:p>
            <a:r>
              <a:rPr lang="fr-FR" dirty="0"/>
              <a:t>=A3*$B2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=$A3*B$2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Q10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les références absolues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49" y="2862503"/>
            <a:ext cx="60388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8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Dans une cellule pour insérer la date du jour qui sera mise à jour automatiquement à chaque ouverture du classeur, il faut :	5/6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9873" y="2233914"/>
            <a:ext cx="9360101" cy="3518704"/>
          </a:xfrm>
        </p:spPr>
        <p:txBody>
          <a:bodyPr>
            <a:noAutofit/>
          </a:bodyPr>
          <a:lstStyle/>
          <a:p>
            <a:r>
              <a:rPr lang="fr-FR" dirty="0"/>
              <a:t>Saisir =aujourd’hui()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Onglet Formules </a:t>
            </a:r>
            <a:r>
              <a:rPr lang="fr-FR" u="sng" dirty="0">
                <a:sym typeface="Wingdings" panose="05000000000000000000" pitchFamily="2" charset="2"/>
              </a:rPr>
              <a:t> </a:t>
            </a:r>
            <a:r>
              <a:rPr lang="fr-FR" u="sng" dirty="0" err="1">
                <a:sym typeface="Wingdings" panose="05000000000000000000" pitchFamily="2" charset="2"/>
              </a:rPr>
              <a:t>DateHeure</a:t>
            </a:r>
            <a:r>
              <a:rPr lang="fr-FR" u="sng" dirty="0">
                <a:sym typeface="Wingdings" panose="05000000000000000000" pitchFamily="2" charset="2"/>
              </a:rPr>
              <a:t>  </a:t>
            </a:r>
            <a:r>
              <a:rPr lang="fr-FR" u="sng" dirty="0" err="1">
                <a:sym typeface="Wingdings" panose="05000000000000000000" pitchFamily="2" charset="2"/>
              </a:rPr>
              <a:t>Aujourdhui</a:t>
            </a:r>
            <a:r>
              <a:rPr lang="fr-FR" u="sng" dirty="0">
                <a:sym typeface="Wingdings" panose="05000000000000000000" pitchFamily="2" charset="2"/>
              </a:rPr>
              <a:t> </a:t>
            </a:r>
            <a:br>
              <a:rPr lang="fr-FR" dirty="0"/>
            </a:br>
            <a:endParaRPr lang="fr-FR" dirty="0"/>
          </a:p>
          <a:p>
            <a:r>
              <a:rPr lang="fr-FR" dirty="0"/>
              <a:t>Saisir la date du jour</a:t>
            </a:r>
            <a:br>
              <a:rPr lang="fr-FR" dirty="0"/>
            </a:br>
            <a:endParaRPr lang="fr-FR" dirty="0"/>
          </a:p>
          <a:p>
            <a:r>
              <a:rPr lang="fr-FR" dirty="0"/>
              <a:t>Taper la combinaison de touches Ctrl + ;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des fonctions</a:t>
            </a:r>
          </a:p>
        </p:txBody>
      </p:sp>
    </p:spTree>
    <p:extLst>
      <p:ext uri="{BB962C8B-B14F-4D97-AF65-F5344CB8AC3E}">
        <p14:creationId xmlns:p14="http://schemas.microsoft.com/office/powerpoint/2010/main" val="185808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que la colonne A contienne Monsieur ou Madame en fonction du contenu de la colonne I (sexe) il faut :	6/6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77439" y="2625195"/>
            <a:ext cx="7542875" cy="3518704"/>
          </a:xfrm>
        </p:spPr>
        <p:txBody>
          <a:bodyPr>
            <a:noAutofit/>
          </a:bodyPr>
          <a:lstStyle/>
          <a:p>
            <a:r>
              <a:rPr lang="fr-FR" sz="2000" dirty="0"/>
              <a:t>Saisir =si(I2=</a:t>
            </a:r>
            <a:r>
              <a:rPr lang="fr-FR" sz="2000" dirty="0" err="1"/>
              <a:t>F;Madame;Monsieur</a:t>
            </a:r>
            <a:r>
              <a:rPr lang="fr-FR" sz="2000" dirty="0"/>
              <a:t>)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Saisir =si(I2=</a:t>
            </a:r>
            <a:r>
              <a:rPr lang="fr-FR" sz="2000" dirty="0" err="1"/>
              <a:t>F;Monsieur;Madame</a:t>
            </a:r>
            <a:r>
              <a:rPr lang="fr-FR" sz="2000" dirty="0"/>
              <a:t>)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Saisir =si(I2="</a:t>
            </a:r>
            <a:r>
              <a:rPr lang="fr-FR" sz="2000" u="sng" dirty="0" err="1"/>
              <a:t>F";"Madame;"Monsieur</a:t>
            </a:r>
            <a:r>
              <a:rPr lang="fr-FR" sz="2000" u="sng" dirty="0"/>
              <a:t>")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Saisir =si(I2="</a:t>
            </a:r>
            <a:r>
              <a:rPr lang="fr-FR" sz="2000" dirty="0" err="1"/>
              <a:t>F";"Monsieur";"Madame</a:t>
            </a:r>
            <a:r>
              <a:rPr lang="fr-FR" sz="2000" dirty="0"/>
              <a:t>")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Onglet Formules </a:t>
            </a:r>
            <a:r>
              <a:rPr lang="fr-FR" sz="2000" dirty="0">
                <a:sym typeface="Wingdings" panose="05000000000000000000" pitchFamily="2" charset="2"/>
              </a:rPr>
              <a:t> Logiques  Si  saisir les paramètres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des fonctions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30" y="2717636"/>
            <a:ext cx="6599016" cy="24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1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mettre en forme le contenu de la sélection (colonne G) comme la colonne H (% et deux décimales) : 	1/3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199" y="1825625"/>
            <a:ext cx="11083725" cy="4351338"/>
          </a:xfrm>
        </p:spPr>
        <p:txBody>
          <a:bodyPr>
            <a:normAutofit/>
          </a:bodyPr>
          <a:lstStyle/>
          <a:p>
            <a:r>
              <a:rPr lang="fr-FR" sz="2400" dirty="0"/>
              <a:t>Clic droit dans la sélection </a:t>
            </a:r>
            <a:r>
              <a:rPr lang="fr-FR" sz="2400" dirty="0">
                <a:sym typeface="Wingdings" panose="05000000000000000000" pitchFamily="2" charset="2"/>
              </a:rPr>
              <a:t> bouton %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u="sng" dirty="0"/>
              <a:t>Onglet Accueil, groupe Nombre </a:t>
            </a:r>
            <a:r>
              <a:rPr lang="fr-FR" sz="2400" u="sng" dirty="0">
                <a:sym typeface="Wingdings" panose="05000000000000000000" pitchFamily="2" charset="2"/>
              </a:rPr>
              <a:t> bouton % puis deux fois bouton Ajouter une décimale</a:t>
            </a:r>
            <a:br>
              <a:rPr lang="fr-FR" sz="2400" u="sng" dirty="0">
                <a:sym typeface="Wingdings" panose="05000000000000000000" pitchFamily="2" charset="2"/>
              </a:rPr>
            </a:br>
            <a:endParaRPr lang="fr-FR" sz="2400" u="sng" dirty="0">
              <a:sym typeface="Wingdings" panose="05000000000000000000" pitchFamily="2" charset="2"/>
            </a:endParaRPr>
          </a:p>
          <a:p>
            <a:r>
              <a:rPr lang="fr-FR" sz="2400" u="sng" dirty="0"/>
              <a:t>Onglet Accueil, groupe Nombre </a:t>
            </a:r>
            <a:r>
              <a:rPr lang="fr-FR" sz="2400" u="sng" dirty="0">
                <a:sym typeface="Wingdings" panose="05000000000000000000" pitchFamily="2" charset="2"/>
              </a:rPr>
              <a:t> Dans liste déroulante, choisir Pourcentage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Corriger la formule,</a:t>
            </a:r>
            <a:br>
              <a:rPr lang="fr-FR" sz="2400" dirty="0">
                <a:sym typeface="Wingdings" panose="05000000000000000000" pitchFamily="2" charset="2"/>
              </a:rPr>
            </a:br>
            <a:r>
              <a:rPr lang="fr-FR" sz="2400" dirty="0">
                <a:sym typeface="Wingdings" panose="05000000000000000000" pitchFamily="2" charset="2"/>
              </a:rPr>
              <a:t> ajouter *100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Mettre un numérique en forme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47" y="4097438"/>
            <a:ext cx="7361499" cy="27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7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491526"/>
          </a:xfrm>
        </p:spPr>
        <p:txBody>
          <a:bodyPr/>
          <a:lstStyle/>
          <a:p>
            <a:r>
              <a:rPr lang="fr-FR" dirty="0"/>
              <a:t>Quelles sont les opérations nécessaire pour que le texte "Statistiques trimestrielles"  (saisi en A1) soit positionné comme dans la fenêtre ci-dessous? 	2/3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Q14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Insérer et centrer un titre au-dessus d'une plage de données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61" y="2733498"/>
            <a:ext cx="7110714" cy="2666518"/>
          </a:xfrm>
          <a:prstGeom prst="rect">
            <a:avLst/>
          </a:prstGeom>
        </p:spPr>
      </p:pic>
      <p:graphicFrame>
        <p:nvGraphicFramePr>
          <p:cNvPr id="11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532943"/>
              </p:ext>
            </p:extLst>
          </p:nvPr>
        </p:nvGraphicFramePr>
        <p:xfrm>
          <a:off x="111678" y="2070906"/>
          <a:ext cx="4865436" cy="4525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2919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312517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</a:tblGrid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Modifier la hauteur de ligne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Fusionner et centrer la</a:t>
                      </a:r>
                      <a:r>
                        <a:rPr lang="fr-FR" sz="1600" baseline="0" dirty="0"/>
                        <a:t> plage A1:F1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Renvoyer à la ligne automatiquement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Centrer verticalement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5134462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Copier/Coller une ligne vide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Saisir le texte en 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Insérer une ligne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Onglet Affichage </a:t>
                      </a:r>
                      <a:r>
                        <a:rPr lang="fr-FR" sz="1600" dirty="0">
                          <a:sym typeface="Wingdings" panose="05000000000000000000" pitchFamily="2" charset="2"/>
                        </a:rPr>
                        <a:t> En-têtes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117410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4439" name="CheckBox2" r:id="rId2" imgW="171360" imgH="190440"/>
        </mc:Choice>
        <mc:Fallback>
          <p:control name="CheckBox2" r:id="rId2" imgW="171360" imgH="190440">
            <p:pic>
              <p:nvPicPr>
                <p:cNvPr id="12" name="CheckBox2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7414" y="228682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40" name="CheckBox4" r:id="rId3" imgW="171360" imgH="190440"/>
        </mc:Choice>
        <mc:Fallback>
          <p:control name="CheckBox4" r:id="rId3" imgW="171360" imgH="190440">
            <p:pic>
              <p:nvPicPr>
                <p:cNvPr id="14" name="CheckBox4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37414" y="453255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41" name="CheckBox5" r:id="rId4" imgW="171360" imgH="190440"/>
        </mc:Choice>
        <mc:Fallback>
          <p:control name="CheckBox5" r:id="rId4" imgW="171360" imgH="190440">
            <p:pic>
              <p:nvPicPr>
                <p:cNvPr id="15" name="CheckBox5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7414" y="5655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42" name="CheckBox7" r:id="rId5" imgW="171360" imgH="190440"/>
        </mc:Choice>
        <mc:Fallback>
          <p:control name="CheckBox7" r:id="rId5" imgW="171360" imgH="190440">
            <p:pic>
              <p:nvPicPr>
                <p:cNvPr id="17" name="CheckBox7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37414" y="3409689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43" name="CheckBox1" r:id="rId6" imgW="171360" imgH="190440"/>
        </mc:Choice>
        <mc:Fallback>
          <p:control name="CheckBox1" r:id="rId6" imgW="171360" imgH="190440">
            <p:pic>
              <p:nvPicPr>
                <p:cNvPr id="22" name="Check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7414" y="284825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44" name="CheckBox3" r:id="rId7" imgW="171360" imgH="190440"/>
        </mc:Choice>
        <mc:Fallback>
          <p:control name="CheckBox3" r:id="rId7" imgW="171360" imgH="190440">
            <p:pic>
              <p:nvPicPr>
                <p:cNvPr id="23" name="Check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7414" y="50939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45" name="CheckBox8" r:id="rId8" imgW="171360" imgH="190440"/>
        </mc:Choice>
        <mc:Fallback>
          <p:control name="CheckBox8" r:id="rId8" imgW="171360" imgH="190440">
            <p:pic>
              <p:nvPicPr>
                <p:cNvPr id="24" name="CheckBox8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7414" y="39711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46" name="CheckBox9" r:id="rId9" imgW="171360" imgH="190440"/>
        </mc:Choice>
        <mc:Fallback>
          <p:control name="CheckBox9" r:id="rId9" imgW="171360" imgH="190440">
            <p:pic>
              <p:nvPicPr>
                <p:cNvPr id="25" name="CheckBox9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37414" y="621685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6441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531837"/>
          </a:xfrm>
        </p:spPr>
        <p:txBody>
          <a:bodyPr/>
          <a:lstStyle/>
          <a:p>
            <a:r>
              <a:rPr lang="fr-FR" dirty="0"/>
              <a:t>Dans le tableau ci-dessous les valeurs supérieures aux ventes moyennes sont colorées en vert, comment effectuer cette mise en forme le plus efficacement possible ? 	3/3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8913" y="2200056"/>
            <a:ext cx="11511988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000" dirty="0"/>
              <a:t>Faire une sélection dispersée des cellules supérieures à la moyenne, cliquer sur le bouton Couleur de remplissage et choisir la couleur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Sélectionner une première cellule supérieure à la moyenne, cliquer sur le bouton Couleur de remplissage et choisir la couleur, double-cliquer sur le bouton reproduire le mise en forme et colorer les autres cellules</a:t>
            </a:r>
          </a:p>
          <a:p>
            <a:pPr>
              <a:spcAft>
                <a:spcPts val="600"/>
              </a:spcAft>
            </a:pPr>
            <a:r>
              <a:rPr lang="fr-FR" sz="2000" u="sng" dirty="0"/>
              <a:t>Activer la commande Mise en forme conditionnelle, Règles des valeurs plus/moins élevées, Supérieures à la moyenne, choisir la couleur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Faire une sélection dispersée des cellules </a:t>
            </a:r>
            <a:br>
              <a:rPr lang="fr-FR" sz="2000" dirty="0"/>
            </a:br>
            <a:r>
              <a:rPr lang="fr-FR" sz="2000" dirty="0"/>
              <a:t>supérieures à la moyenne, commande </a:t>
            </a:r>
            <a:br>
              <a:rPr lang="fr-FR" sz="2000" dirty="0"/>
            </a:br>
            <a:r>
              <a:rPr lang="fr-FR" sz="2000" dirty="0"/>
              <a:t>Style des cellules, choisir la couleur</a:t>
            </a:r>
          </a:p>
          <a:p>
            <a:pPr>
              <a:spcAft>
                <a:spcPts val="600"/>
              </a:spcAft>
            </a:pP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la mise en forme conditionnelle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29" y="4155311"/>
            <a:ext cx="7207171" cy="27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7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L'affichage mise en page permet, directement dans la feuille de calcul, de :	1/3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Q16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la mise en page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63" y="2550307"/>
            <a:ext cx="7535437" cy="3014175"/>
          </a:xfrm>
          <a:prstGeom prst="rect">
            <a:avLst/>
          </a:prstGeom>
        </p:spPr>
      </p:pic>
      <p:graphicFrame>
        <p:nvGraphicFramePr>
          <p:cNvPr id="9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117100"/>
              </p:ext>
            </p:extLst>
          </p:nvPr>
        </p:nvGraphicFramePr>
        <p:xfrm>
          <a:off x="111678" y="2070906"/>
          <a:ext cx="4460323" cy="397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4907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507708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507708">
                  <a:extLst>
                    <a:ext uri="{9D8B030D-6E8A-4147-A177-3AD203B41FA5}">
                      <a16:colId xmlns:a16="http://schemas.microsoft.com/office/drawing/2014/main" val="2821338702"/>
                    </a:ext>
                  </a:extLst>
                </a:gridCol>
              </a:tblGrid>
              <a:tr h="565643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Faux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D'ajuster la taille du tableau à une page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De modifier les marges de la page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De saisir un en-tête ou un pied de page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5134462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De répéter les intitulés de ligne ou de colonne sur plusieurs pages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De modifier le contenu d'une cellule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De modifier la hauteur des lignes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546" name="CheckBox4" r:id="rId2" imgW="171360" imgH="190440"/>
        </mc:Choice>
        <mc:Fallback>
          <p:control name="CheckBox4" r:id="rId2" imgW="171360" imgH="190440">
            <p:pic>
              <p:nvPicPr>
                <p:cNvPr id="11" name="CheckBox4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26368" y="453255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47" name="CheckBox5" r:id="rId3" imgW="171360" imgH="190440"/>
        </mc:Choice>
        <mc:Fallback>
          <p:control name="CheckBox5" r:id="rId3" imgW="171360" imgH="190440">
            <p:pic>
              <p:nvPicPr>
                <p:cNvPr id="12" name="CheckBox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6368" y="5655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48" name="CheckBox7" r:id="rId4" imgW="171360" imgH="190440"/>
        </mc:Choice>
        <mc:Fallback>
          <p:control name="CheckBox7" r:id="rId4" imgW="171360" imgH="190440">
            <p:pic>
              <p:nvPicPr>
                <p:cNvPr id="13" name="CheckBox7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39902" y="3376579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49" name="CheckBox1" r:id="rId5" imgW="171360" imgH="190440"/>
        </mc:Choice>
        <mc:Fallback>
          <p:control name="CheckBox1" r:id="rId5" imgW="171360" imgH="190440">
            <p:pic>
              <p:nvPicPr>
                <p:cNvPr id="14" name="CheckBox1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6368" y="340968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50" name="CheckBox3" r:id="rId6" imgW="171360" imgH="190440"/>
        </mc:Choice>
        <mc:Fallback>
          <p:control name="CheckBox3" r:id="rId6" imgW="171360" imgH="190440">
            <p:pic>
              <p:nvPicPr>
                <p:cNvPr id="15" name="CheckBox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6368" y="50939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51" name="CheckBox8" r:id="rId7" imgW="171360" imgH="190440"/>
        </mc:Choice>
        <mc:Fallback>
          <p:control name="CheckBox8" r:id="rId7" imgW="171360" imgH="190440">
            <p:pic>
              <p:nvPicPr>
                <p:cNvPr id="16" name="CheckBox8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6368" y="39711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52" name="CheckBox9" r:id="rId8" imgW="171360" imgH="190440"/>
        </mc:Choice>
        <mc:Fallback>
          <p:control name="CheckBox9" r:id="rId8" imgW="171360" imgH="190440">
            <p:pic>
              <p:nvPicPr>
                <p:cNvPr id="17" name="CheckBox9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39902" y="564972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53" name="CheckBox10" r:id="rId9" imgW="171360" imgH="190440"/>
        </mc:Choice>
        <mc:Fallback>
          <p:control name="CheckBox10" r:id="rId9" imgW="171360" imgH="190440">
            <p:pic>
              <p:nvPicPr>
                <p:cNvPr id="20" name="CheckBox10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39902" y="39711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54" name="CheckBox12" r:id="rId10" imgW="171360" imgH="190440"/>
        </mc:Choice>
        <mc:Fallback>
          <p:control name="CheckBox12" r:id="rId10" imgW="171360" imgH="190440">
            <p:pic>
              <p:nvPicPr>
                <p:cNvPr id="22" name="CheckBox1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26368" y="284825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55" name="CheckBox13" r:id="rId11" imgW="171360" imgH="190440"/>
        </mc:Choice>
        <mc:Fallback>
          <p:control name="CheckBox13" r:id="rId11" imgW="171360" imgH="190440">
            <p:pic>
              <p:nvPicPr>
                <p:cNvPr id="23" name="CheckBox1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39902" y="284822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56" name="CheckBox15" r:id="rId12" imgW="171360" imgH="190440"/>
        </mc:Choice>
        <mc:Fallback>
          <p:control name="CheckBox15" r:id="rId12" imgW="171360" imgH="190440">
            <p:pic>
              <p:nvPicPr>
                <p:cNvPr id="25" name="CheckBox1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39902" y="4532552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57" name="CheckBox16" r:id="rId13" imgW="171360" imgH="190440"/>
        </mc:Choice>
        <mc:Fallback>
          <p:control name="CheckBox16" r:id="rId13" imgW="171360" imgH="190440">
            <p:pic>
              <p:nvPicPr>
                <p:cNvPr id="26" name="CheckBox16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39902" y="509135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9848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L'aperçu avant impression :	2/3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Q17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l'aperçu avant impression</a:t>
            </a:r>
          </a:p>
        </p:txBody>
      </p:sp>
      <p:graphicFrame>
        <p:nvGraphicFramePr>
          <p:cNvPr id="9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212902"/>
              </p:ext>
            </p:extLst>
          </p:nvPr>
        </p:nvGraphicFramePr>
        <p:xfrm>
          <a:off x="111678" y="2070906"/>
          <a:ext cx="6735172" cy="397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1874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766649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766649">
                  <a:extLst>
                    <a:ext uri="{9D8B030D-6E8A-4147-A177-3AD203B41FA5}">
                      <a16:colId xmlns:a16="http://schemas.microsoft.com/office/drawing/2014/main" val="2821338702"/>
                    </a:ext>
                  </a:extLst>
                </a:gridCol>
              </a:tblGrid>
              <a:tr h="565643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Faux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S'affiche à partir de l'onglet Affichage </a:t>
                      </a:r>
                      <a:r>
                        <a:rPr lang="fr-FR" sz="1600" dirty="0">
                          <a:sym typeface="Wingdings" panose="05000000000000000000" pitchFamily="2" charset="2"/>
                        </a:rPr>
                        <a:t> Zoom</a:t>
                      </a:r>
                      <a:r>
                        <a:rPr lang="fr-FR" sz="1600" baseline="0" dirty="0">
                          <a:sym typeface="Wingdings" panose="05000000000000000000" pitchFamily="2" charset="2"/>
                        </a:rPr>
                        <a:t> sur la sélection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S'affiche à partir de l'onglet Fichier </a:t>
                      </a:r>
                      <a:r>
                        <a:rPr lang="fr-FR" sz="1600" dirty="0">
                          <a:sym typeface="Wingdings" panose="05000000000000000000" pitchFamily="2" charset="2"/>
                        </a:rPr>
                        <a:t> Imprimer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Permet d'afficher et de modifier les marges de la page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5134462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Permet de corriger le contenu des cellules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Permet de modifier la largeur des colonnes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Permet de modifier l'en-tête ou le pied de page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68" y="2571332"/>
            <a:ext cx="4772025" cy="299085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6530" name="CheckBox4" r:id="rId2" imgW="171360" imgH="190440"/>
        </mc:Choice>
        <mc:Fallback>
          <p:control name="CheckBox4" r:id="rId2" imgW="171360" imgH="190440">
            <p:pic>
              <p:nvPicPr>
                <p:cNvPr id="11" name="CheckBox4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4355" y="453255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31" name="CheckBox5" r:id="rId3" imgW="171360" imgH="190440"/>
        </mc:Choice>
        <mc:Fallback>
          <p:control name="CheckBox5" r:id="rId3" imgW="171360" imgH="190440">
            <p:pic>
              <p:nvPicPr>
                <p:cNvPr id="12" name="CheckBox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72577" y="5655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32" name="CheckBox7" r:id="rId4" imgW="171360" imgH="190440"/>
        </mc:Choice>
        <mc:Fallback>
          <p:control name="CheckBox7" r:id="rId4" imgW="171360" imgH="190440">
            <p:pic>
              <p:nvPicPr>
                <p:cNvPr id="13" name="CheckBox7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7456" y="3376579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33" name="CheckBox1" r:id="rId5" imgW="171360" imgH="190440"/>
        </mc:Choice>
        <mc:Fallback>
          <p:control name="CheckBox1" r:id="rId5" imgW="171360" imgH="190440">
            <p:pic>
              <p:nvPicPr>
                <p:cNvPr id="14" name="CheckBox1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4355" y="340968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34" name="CheckBox3" r:id="rId6" imgW="171360" imgH="190440"/>
        </mc:Choice>
        <mc:Fallback>
          <p:control name="CheckBox3" r:id="rId6" imgW="171360" imgH="190440">
            <p:pic>
              <p:nvPicPr>
                <p:cNvPr id="15" name="CheckBox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4355" y="50939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35" name="CheckBox8" r:id="rId7" imgW="171360" imgH="190440"/>
        </mc:Choice>
        <mc:Fallback>
          <p:control name="CheckBox8" r:id="rId7" imgW="171360" imgH="190440">
            <p:pic>
              <p:nvPicPr>
                <p:cNvPr id="16" name="CheckBox8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4355" y="39711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36" name="CheckBox9" r:id="rId8" imgW="171360" imgH="190440"/>
        </mc:Choice>
        <mc:Fallback>
          <p:control name="CheckBox9" r:id="rId8" imgW="171360" imgH="190440">
            <p:pic>
              <p:nvPicPr>
                <p:cNvPr id="17" name="CheckBox9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4355" y="564244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37" name="CheckBox10" r:id="rId9" imgW="171360" imgH="190440"/>
        </mc:Choice>
        <mc:Fallback>
          <p:control name="CheckBox10" r:id="rId9" imgW="171360" imgH="190440">
            <p:pic>
              <p:nvPicPr>
                <p:cNvPr id="20" name="CheckBox10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7456" y="39711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38" name="CheckBox12" r:id="rId10" imgW="171360" imgH="190440"/>
        </mc:Choice>
        <mc:Fallback>
          <p:control name="CheckBox12" r:id="rId10" imgW="171360" imgH="190440">
            <p:pic>
              <p:nvPicPr>
                <p:cNvPr id="22" name="CheckBox1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4355" y="284825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39" name="CheckBox13" r:id="rId11" imgW="171360" imgH="190440"/>
        </mc:Choice>
        <mc:Fallback>
          <p:control name="CheckBox13" r:id="rId11" imgW="171360" imgH="190440">
            <p:pic>
              <p:nvPicPr>
                <p:cNvPr id="23" name="CheckBox1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47456" y="284822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40" name="CheckBox15" r:id="rId12" imgW="171360" imgH="190440"/>
        </mc:Choice>
        <mc:Fallback>
          <p:control name="CheckBox15" r:id="rId12" imgW="171360" imgH="190440">
            <p:pic>
              <p:nvPicPr>
                <p:cNvPr id="25" name="CheckBox1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47456" y="4532552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41" name="CheckBox16" r:id="rId13" imgW="171360" imgH="190440"/>
        </mc:Choice>
        <mc:Fallback>
          <p:control name="CheckBox16" r:id="rId13" imgW="171360" imgH="190440">
            <p:pic>
              <p:nvPicPr>
                <p:cNvPr id="26" name="CheckBox16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7456" y="509135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9137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n'imprimer qu'une partie sélectionnée d'une plage de données, il faut :	3/3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Q18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Imprimer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idx="1"/>
          </p:nvPr>
        </p:nvSpPr>
        <p:spPr>
          <a:xfrm>
            <a:off x="328913" y="2200056"/>
            <a:ext cx="11511988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fr-FR" sz="2400" dirty="0"/>
              <a:t>Cliquer sur le bouton Impression rapide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fr-FR" sz="2400" dirty="0"/>
              <a:t>Sur l'onglet Fichier </a:t>
            </a:r>
            <a:r>
              <a:rPr lang="fr-FR" sz="2400" dirty="0">
                <a:sym typeface="Wingdings" panose="05000000000000000000" pitchFamily="2" charset="2"/>
              </a:rPr>
              <a:t> Imprimer, dans la zone Paramètres, indiquer la page début et la page fin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fr-FR" sz="2400" u="sng" dirty="0"/>
              <a:t>Sur l'onglet Fichier </a:t>
            </a:r>
            <a:r>
              <a:rPr lang="fr-FR" sz="2400" u="sng" dirty="0">
                <a:sym typeface="Wingdings" panose="05000000000000000000" pitchFamily="2" charset="2"/>
              </a:rPr>
              <a:t> Imprimer, dans la zone Paramètres, choisir Imprimer la sélection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fr-FR" sz="2400" dirty="0">
                <a:sym typeface="Wingdings" panose="05000000000000000000" pitchFamily="2" charset="2"/>
              </a:rPr>
              <a:t>Sur l'onglet Mise en page  Taille, choisir la taille de la zone à imprimer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7227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À quoi servent les différents éléments ci-dessous ?	1/3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Prendre ses repères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différentes parties de l’écran de démarrage</a:t>
            </a: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6" y="4293762"/>
            <a:ext cx="7432574" cy="2564238"/>
          </a:xfrm>
        </p:spPr>
      </p:pic>
      <p:sp>
        <p:nvSpPr>
          <p:cNvPr id="12" name="Espace réservé du contenu 3"/>
          <p:cNvSpPr txBox="1">
            <a:spLocks/>
          </p:cNvSpPr>
          <p:nvPr/>
        </p:nvSpPr>
        <p:spPr>
          <a:xfrm>
            <a:off x="352192" y="1825625"/>
            <a:ext cx="1269380" cy="34712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</a:t>
            </a:r>
          </a:p>
          <a:p>
            <a:r>
              <a:rPr lang="fr-FR" dirty="0"/>
              <a:t>2</a:t>
            </a:r>
          </a:p>
          <a:p>
            <a:r>
              <a:rPr lang="fr-FR" dirty="0"/>
              <a:t>3</a:t>
            </a:r>
          </a:p>
          <a:p>
            <a:r>
              <a:rPr lang="fr-FR" dirty="0"/>
              <a:t>4</a:t>
            </a:r>
          </a:p>
          <a:p>
            <a:r>
              <a:rPr lang="fr-FR" dirty="0"/>
              <a:t>5</a:t>
            </a:r>
          </a:p>
          <a:p>
            <a:r>
              <a:rPr lang="fr-FR" dirty="0"/>
              <a:t>6</a:t>
            </a:r>
          </a:p>
          <a:p>
            <a:r>
              <a:rPr lang="fr-FR" dirty="0"/>
              <a:t>7</a:t>
            </a:r>
          </a:p>
        </p:txBody>
      </p:sp>
      <p:sp>
        <p:nvSpPr>
          <p:cNvPr id="13" name="Espace réservé du contenu 3"/>
          <p:cNvSpPr txBox="1">
            <a:spLocks/>
          </p:cNvSpPr>
          <p:nvPr/>
        </p:nvSpPr>
        <p:spPr>
          <a:xfrm>
            <a:off x="2395653" y="1825625"/>
            <a:ext cx="8387576" cy="34712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Barre de formule</a:t>
            </a:r>
          </a:p>
          <a:p>
            <a:r>
              <a:rPr lang="fr-FR" dirty="0"/>
              <a:t>Affichage des numéros de page</a:t>
            </a:r>
          </a:p>
          <a:p>
            <a:r>
              <a:rPr lang="fr-FR" dirty="0"/>
              <a:t>Affichage Mise en page (aperçu de la page)</a:t>
            </a:r>
          </a:p>
          <a:p>
            <a:r>
              <a:rPr lang="fr-FR" dirty="0"/>
              <a:t>Affichage normal (feuille de calcul)</a:t>
            </a:r>
          </a:p>
          <a:p>
            <a:r>
              <a:rPr lang="fr-FR" dirty="0"/>
              <a:t>Redimensionnement de la barre de défilement</a:t>
            </a:r>
          </a:p>
          <a:p>
            <a:r>
              <a:rPr lang="fr-FR" dirty="0"/>
              <a:t>Zone de nom</a:t>
            </a:r>
          </a:p>
          <a:p>
            <a:r>
              <a:rPr lang="fr-FR" dirty="0"/>
              <a:t>Zoom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814039" y="1996068"/>
            <a:ext cx="1706137" cy="22976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834482" y="4795185"/>
            <a:ext cx="1685694" cy="128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890239" y="2935559"/>
            <a:ext cx="1591694" cy="9392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68503" y="3402051"/>
            <a:ext cx="17516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834482" y="2929054"/>
            <a:ext cx="1685694" cy="9459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834482" y="1996068"/>
            <a:ext cx="1647451" cy="4727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890239" y="2462531"/>
            <a:ext cx="1591694" cy="19072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419699"/>
          </a:xfrm>
        </p:spPr>
        <p:txBody>
          <a:bodyPr/>
          <a:lstStyle/>
          <a:p>
            <a:r>
              <a:rPr lang="fr-FR" dirty="0"/>
              <a:t>En standard, au démarrage d'un classeur vierge, Excel propose toujours le même nombre de feuilles, pour modifier ce nombre, il faut : 	1/3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2222339"/>
            <a:ext cx="10515600" cy="395462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400" dirty="0"/>
              <a:t>Onglet Accueil </a:t>
            </a:r>
            <a:r>
              <a:rPr lang="fr-FR" sz="2400" dirty="0">
                <a:sym typeface="Wingdings" panose="05000000000000000000" pitchFamily="2" charset="2"/>
              </a:rPr>
              <a:t> Insérer  Modifier le nombre de feuilles par défaut</a:t>
            </a:r>
          </a:p>
          <a:p>
            <a:pPr>
              <a:lnSpc>
                <a:spcPct val="200000"/>
              </a:lnSpc>
            </a:pPr>
            <a:r>
              <a:rPr lang="fr-FR" sz="2400" dirty="0"/>
              <a:t>Clic droit sur un onglet "Feuil…" </a:t>
            </a:r>
            <a:r>
              <a:rPr lang="fr-FR" sz="2400" dirty="0">
                <a:sym typeface="Wingdings" panose="05000000000000000000" pitchFamily="2" charset="2"/>
              </a:rPr>
              <a:t> Modifier le nombre de feuilles par défaut</a:t>
            </a:r>
          </a:p>
          <a:p>
            <a:pPr>
              <a:lnSpc>
                <a:spcPct val="200000"/>
              </a:lnSpc>
            </a:pPr>
            <a:r>
              <a:rPr lang="fr-FR" sz="2400" u="sng" dirty="0">
                <a:sym typeface="Wingdings" panose="05000000000000000000" pitchFamily="2" charset="2"/>
              </a:rPr>
              <a:t>Onglet Fichier  Options  Général  Inclure ces feuilles</a:t>
            </a:r>
          </a:p>
          <a:p>
            <a:pPr>
              <a:lnSpc>
                <a:spcPct val="200000"/>
              </a:lnSpc>
            </a:pPr>
            <a:r>
              <a:rPr lang="fr-FR" sz="2400" dirty="0">
                <a:sym typeface="Wingdings" panose="05000000000000000000" pitchFamily="2" charset="2"/>
              </a:rPr>
              <a:t>Onglet Insertion  groupe Feuilles  Nombre de feuilles par défaut</a:t>
            </a:r>
          </a:p>
          <a:p>
            <a:pPr>
              <a:lnSpc>
                <a:spcPct val="200000"/>
              </a:lnSpc>
            </a:pPr>
            <a:endParaRPr lang="fr-FR" sz="2400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le nombre de feuilles par défaut</a:t>
            </a:r>
          </a:p>
        </p:txBody>
      </p:sp>
    </p:spTree>
    <p:extLst>
      <p:ext uri="{BB962C8B-B14F-4D97-AF65-F5344CB8AC3E}">
        <p14:creationId xmlns:p14="http://schemas.microsoft.com/office/powerpoint/2010/main" val="1429917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35067"/>
          </a:xfrm>
        </p:spPr>
        <p:txBody>
          <a:bodyPr/>
          <a:lstStyle/>
          <a:p>
            <a:r>
              <a:rPr lang="fr-FR" dirty="0"/>
              <a:t>Pour modifier le nom d'une feuille de calcul : 	2/3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936625" y="1843984"/>
            <a:ext cx="10515600" cy="3954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Onglet Insertion </a:t>
            </a:r>
            <a:r>
              <a:rPr lang="fr-FR" sz="2400" dirty="0">
                <a:sym typeface="Wingdings" panose="05000000000000000000" pitchFamily="2" charset="2"/>
              </a:rPr>
              <a:t> Pied de page  Saisir le libellé</a:t>
            </a:r>
          </a:p>
          <a:p>
            <a:pPr>
              <a:lnSpc>
                <a:spcPct val="150000"/>
              </a:lnSpc>
            </a:pPr>
            <a:r>
              <a:rPr lang="fr-FR" sz="2400" u="sng" dirty="0"/>
              <a:t>Clic droit sur un onglet "Feuil…" </a:t>
            </a:r>
            <a:r>
              <a:rPr lang="fr-FR" sz="2400" u="sng" dirty="0">
                <a:sym typeface="Wingdings" panose="05000000000000000000" pitchFamily="2" charset="2"/>
              </a:rPr>
              <a:t> Modifier  Saisir le libellé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ym typeface="Wingdings" panose="05000000000000000000" pitchFamily="2" charset="2"/>
              </a:rPr>
              <a:t>Onglet Accueil  Rechercher et sélectionner  Remplacer  Feuil1 par Trimestre 1</a:t>
            </a:r>
          </a:p>
          <a:p>
            <a:pPr>
              <a:lnSpc>
                <a:spcPct val="150000"/>
              </a:lnSpc>
            </a:pPr>
            <a:r>
              <a:rPr lang="fr-FR" sz="2400" u="sng" dirty="0"/>
              <a:t>Double-Clic sur un onglet "Feuil…" </a:t>
            </a:r>
            <a:br>
              <a:rPr lang="fr-FR" sz="2400" u="sng" dirty="0"/>
            </a:br>
            <a:r>
              <a:rPr lang="fr-FR" sz="2400" u="sng" dirty="0">
                <a:sym typeface="Wingdings" panose="05000000000000000000" pitchFamily="2" charset="2"/>
              </a:rPr>
              <a:t> Saisir le libellé</a:t>
            </a:r>
          </a:p>
          <a:p>
            <a:pPr>
              <a:lnSpc>
                <a:spcPct val="150000"/>
              </a:lnSpc>
            </a:pPr>
            <a:endParaRPr lang="fr-FR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Q20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Renommer une feuille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67" y="4036328"/>
            <a:ext cx="6416233" cy="28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2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35067"/>
          </a:xfrm>
        </p:spPr>
        <p:txBody>
          <a:bodyPr/>
          <a:lstStyle/>
          <a:p>
            <a:r>
              <a:rPr lang="fr-FR" dirty="0"/>
              <a:t>Je n'ai pas trouvé de question !!!	3/3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Travailler avec plusieurs feuilles</a:t>
            </a:r>
          </a:p>
        </p:txBody>
      </p:sp>
      <p:graphicFrame>
        <p:nvGraphicFramePr>
          <p:cNvPr id="9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088712"/>
              </p:ext>
            </p:extLst>
          </p:nvPr>
        </p:nvGraphicFramePr>
        <p:xfrm>
          <a:off x="838198" y="2543737"/>
          <a:ext cx="10515600" cy="424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9758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270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Pour sélectionner une liste de feuilles (de janvier à juin), il faut Cliquer sur la feuille Janvier puis faire Majuscule</a:t>
                      </a:r>
                      <a:r>
                        <a:rPr lang="fr-FR" baseline="0" dirty="0"/>
                        <a:t> clic sur la feuille juin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La barre de titre affiche [Environnement] à côté du nom du fichier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Pour sélectionner des feuilles dispersées, par</a:t>
                      </a:r>
                      <a:r>
                        <a:rPr lang="fr-FR" baseline="0" dirty="0"/>
                        <a:t> exemple les mois impairs, il faut sélectionner la première feuille par un clic puis les suivantes par un Ctrl + clic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La barre de titre</a:t>
                      </a:r>
                      <a:r>
                        <a:rPr lang="fr-FR" baseline="0" dirty="0"/>
                        <a:t> affiche [Groupe de travail] à côté du nom du fichier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Les onglets des feuilles sélectionnées sont blancs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Lorsque toutes les feuilles sont sélectionnées, cliquer sur un</a:t>
                      </a:r>
                      <a:r>
                        <a:rPr lang="fr-FR" baseline="0" dirty="0"/>
                        <a:t> onglet qui n'est pas celui de la feuille active ne dissocie pas les feuilles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8376341"/>
                  </a:ext>
                </a:extLst>
              </a:tr>
            </a:tbl>
          </a:graphicData>
        </a:graphic>
      </p:graphicFrame>
      <p:pic>
        <p:nvPicPr>
          <p:cNvPr id="22" name="Imag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8" y="1806677"/>
            <a:ext cx="9525000" cy="71437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7492" name="CheckBox2" r:id="rId2" imgW="171360" imgH="190440"/>
        </mc:Choice>
        <mc:Fallback>
          <p:control name="CheckBox2" r:id="rId2" imgW="171360" imgH="190440">
            <p:pic>
              <p:nvPicPr>
                <p:cNvPr id="10" name="CheckBox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48770" y="313583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3" name="CheckBox3" r:id="rId3" imgW="171360" imgH="190440"/>
        </mc:Choice>
        <mc:Fallback>
          <p:control name="CheckBox3" r:id="rId3" imgW="171360" imgH="190440">
            <p:pic>
              <p:nvPicPr>
                <p:cNvPr id="11" name="CheckBox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93841" y="313583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4" name="CheckBox4" r:id="rId4" imgW="171360" imgH="190440"/>
        </mc:Choice>
        <mc:Fallback>
          <p:control name="CheckBox4" r:id="rId4" imgW="171360" imgH="190440">
            <p:pic>
              <p:nvPicPr>
                <p:cNvPr id="12" name="CheckBox4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48770" y="639964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5" name="CheckBox5" r:id="rId5" imgW="171360" imgH="190440"/>
        </mc:Choice>
        <mc:Fallback>
          <p:control name="CheckBox5" r:id="rId5" imgW="171360" imgH="190440">
            <p:pic>
              <p:nvPicPr>
                <p:cNvPr id="13" name="CheckBox5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60829" y="43921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6" name="CheckBox6" r:id="rId6" imgW="171360" imgH="190440"/>
        </mc:Choice>
        <mc:Fallback>
          <p:control name="CheckBox6" r:id="rId6" imgW="171360" imgH="190440">
            <p:pic>
              <p:nvPicPr>
                <p:cNvPr id="14" name="CheckBox6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81782" y="506282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7" name="CheckBox7" r:id="rId7" imgW="171360" imgH="190440"/>
        </mc:Choice>
        <mc:Fallback>
          <p:control name="CheckBox7" r:id="rId7" imgW="171360" imgH="190440">
            <p:pic>
              <p:nvPicPr>
                <p:cNvPr id="15" name="CheckBox7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93841" y="5683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8" name="CheckBox8" r:id="rId8" imgW="171360" imgH="190440"/>
        </mc:Choice>
        <mc:Fallback>
          <p:control name="CheckBox8" r:id="rId8" imgW="171360" imgH="190440">
            <p:pic>
              <p:nvPicPr>
                <p:cNvPr id="16" name="CheckBox8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81782" y="639964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9" name="CheckBox9" r:id="rId9" imgW="171360" imgH="190440"/>
        </mc:Choice>
        <mc:Fallback>
          <p:control name="CheckBox9" r:id="rId9" imgW="171360" imgH="190440">
            <p:pic>
              <p:nvPicPr>
                <p:cNvPr id="17" name="CheckBox9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60829" y="505077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00" name="CheckBox10" r:id="rId10" imgW="171360" imgH="190440"/>
        </mc:Choice>
        <mc:Fallback>
          <p:control name="CheckBox10" r:id="rId10" imgW="171360" imgH="190440">
            <p:pic>
              <p:nvPicPr>
                <p:cNvPr id="18" name="CheckBox10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48770" y="5683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01" name="CheckBox12" r:id="rId11" imgW="171360" imgH="190440"/>
        </mc:Choice>
        <mc:Fallback>
          <p:control name="CheckBox12" r:id="rId11" imgW="171360" imgH="190440">
            <p:pic>
              <p:nvPicPr>
                <p:cNvPr id="19" name="CheckBox12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93841" y="43921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02" name="CheckBox1" r:id="rId12" imgW="171360" imgH="190440"/>
        </mc:Choice>
        <mc:Fallback>
          <p:control name="CheckBox1" r:id="rId12" imgW="171360" imgH="190440">
            <p:pic>
              <p:nvPicPr>
                <p:cNvPr id="20" name="CheckBox1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60829" y="382211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03" name="CheckBox11" r:id="rId13" imgW="171360" imgH="190440"/>
        </mc:Choice>
        <mc:Fallback>
          <p:control name="CheckBox11" r:id="rId13" imgW="171360" imgH="190440">
            <p:pic>
              <p:nvPicPr>
                <p:cNvPr id="21" name="CheckBox11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93841" y="382211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87464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601285"/>
          </a:xfrm>
        </p:spPr>
        <p:txBody>
          <a:bodyPr/>
          <a:lstStyle/>
          <a:p>
            <a:r>
              <a:rPr lang="fr-FR" dirty="0"/>
              <a:t>Sur le graphique ci-contre l'axe horizontal affiche 1, 2, 3, etc. en lieu et place de </a:t>
            </a:r>
            <a:r>
              <a:rPr lang="fr-FR" dirty="0" err="1"/>
              <a:t>Janv</a:t>
            </a:r>
            <a:r>
              <a:rPr lang="fr-FR" dirty="0"/>
              <a:t>, </a:t>
            </a:r>
            <a:r>
              <a:rPr lang="fr-FR" dirty="0" err="1"/>
              <a:t>févr</a:t>
            </a:r>
            <a:r>
              <a:rPr lang="fr-FR" dirty="0"/>
              <a:t>, mars… pour ajouter ces libellés au graphique, il faut :	1/5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66" y="2580079"/>
            <a:ext cx="4552950" cy="2981325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Sélectionner les données à illustrer</a:t>
            </a:r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218994" y="2303362"/>
            <a:ext cx="7307172" cy="4201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400" u="sng" dirty="0"/>
              <a:t>Onglet Création </a:t>
            </a:r>
            <a:r>
              <a:rPr lang="fr-FR" sz="2400" u="sng" dirty="0">
                <a:sym typeface="Wingdings" panose="05000000000000000000" pitchFamily="2" charset="2"/>
              </a:rPr>
              <a:t> Sélectionner des données Étiquettes de l'axe Horizontal – Modifier  sélectionner les noms de mois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ym typeface="Wingdings" panose="05000000000000000000" pitchFamily="2" charset="2"/>
              </a:rPr>
              <a:t>Onglet Insertion  Graphique  Éléments de graphique  Modifier  sélectionner les noms de mois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ym typeface="Wingdings" panose="05000000000000000000" pitchFamily="2" charset="2"/>
              </a:rPr>
              <a:t>Onglet Format  Propriétés  Modifier l'axe horizontal  sélectionner les noms de mois</a:t>
            </a:r>
          </a:p>
          <a:p>
            <a:pPr>
              <a:lnSpc>
                <a:spcPct val="150000"/>
              </a:lnSpc>
            </a:pPr>
            <a:r>
              <a:rPr lang="fr-FR" sz="2400" u="sng" dirty="0"/>
              <a:t>Clic droit </a:t>
            </a:r>
            <a:r>
              <a:rPr lang="fr-FR" sz="2400" u="sng" dirty="0">
                <a:sym typeface="Wingdings" panose="05000000000000000000" pitchFamily="2" charset="2"/>
              </a:rPr>
              <a:t> Sélectionner des données Étiquettes de l'axe Horizontal – Modifier  sélectionner les noms de mois</a:t>
            </a:r>
          </a:p>
          <a:p>
            <a:pPr>
              <a:lnSpc>
                <a:spcPct val="150000"/>
              </a:lnSpc>
            </a:pPr>
            <a:endParaRPr lang="fr-FR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99958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ne sélectionner qu'un pont d'une série à des fins de modification, il faut :	2/5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1926" y="2431988"/>
            <a:ext cx="6569597" cy="3776522"/>
          </a:xfrm>
        </p:spPr>
        <p:txBody>
          <a:bodyPr>
            <a:normAutofit/>
          </a:bodyPr>
          <a:lstStyle/>
          <a:p>
            <a:r>
              <a:rPr lang="fr-FR" sz="2400" dirty="0"/>
              <a:t>Cliquer droit sur le point de donnée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Double-cliquer sur le point de données</a:t>
            </a:r>
            <a:br>
              <a:rPr lang="fr-FR" sz="2400" dirty="0"/>
            </a:br>
            <a:endParaRPr lang="fr-FR" sz="2400" dirty="0"/>
          </a:p>
          <a:p>
            <a:r>
              <a:rPr lang="fr-FR" sz="2400" u="sng" dirty="0"/>
              <a:t>Cliquer sur la série, puis cliquer sur le point de données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À l'aide de la souris (pointeur en forme de flèche) tracer un rectangle autour du point de données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un élément du graphique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86" y="2829587"/>
            <a:ext cx="45624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93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ajouter une zone de texte à un graphique il faut :	3/5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1926" y="2431988"/>
            <a:ext cx="6569597" cy="3776522"/>
          </a:xfrm>
        </p:spPr>
        <p:txBody>
          <a:bodyPr>
            <a:normAutofit/>
          </a:bodyPr>
          <a:lstStyle/>
          <a:p>
            <a:r>
              <a:rPr lang="fr-FR" sz="2400" dirty="0"/>
              <a:t>Onglet Création </a:t>
            </a:r>
            <a:r>
              <a:rPr lang="fr-FR" sz="2400" dirty="0">
                <a:sym typeface="Wingdings" panose="05000000000000000000" pitchFamily="2" charset="2"/>
              </a:rPr>
              <a:t> Ajouter un élément au graphique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Cliquer Droit </a:t>
            </a:r>
            <a:r>
              <a:rPr lang="fr-FR" sz="2400" dirty="0">
                <a:sym typeface="Wingdings" panose="05000000000000000000" pitchFamily="2" charset="2"/>
              </a:rPr>
              <a:t> Ajouter des étiquettes de données</a:t>
            </a:r>
            <a:br>
              <a:rPr lang="fr-FR" sz="2400" dirty="0"/>
            </a:br>
            <a:endParaRPr lang="fr-FR" sz="2400" dirty="0"/>
          </a:p>
          <a:p>
            <a:r>
              <a:rPr lang="fr-FR" sz="2400" u="sng" dirty="0"/>
              <a:t>Onglet Format </a:t>
            </a:r>
            <a:r>
              <a:rPr lang="fr-FR" sz="2400" u="sng" dirty="0">
                <a:sym typeface="Wingdings" panose="05000000000000000000" pitchFamily="2" charset="2"/>
              </a:rPr>
              <a:t> Insérer des formes  Zone de texte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Saisir le texte dans la barre de formule et valider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Q24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Ajouter des éléments au graphique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60" y="2964249"/>
            <a:ext cx="45624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9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ajouter une table de données à un graphique circulaire, il faut :	4/5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1926" y="2431988"/>
            <a:ext cx="6569597" cy="3776522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Dans les éléments de graphiques, choisir Table de données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Cliquer droit sur le graphique </a:t>
            </a:r>
            <a:r>
              <a:rPr lang="fr-FR" sz="2400" dirty="0">
                <a:sym typeface="Wingdings" panose="05000000000000000000" pitchFamily="2" charset="2"/>
              </a:rPr>
              <a:t> Ajouter des étiquettes de données  Table de données</a:t>
            </a:r>
            <a:br>
              <a:rPr lang="fr-FR" sz="2400" dirty="0"/>
            </a:br>
            <a:endParaRPr lang="fr-FR" sz="2400" dirty="0"/>
          </a:p>
          <a:p>
            <a:r>
              <a:rPr lang="fr-FR" sz="2400" u="sng" dirty="0"/>
              <a:t>C'est impossible, on ne peut pas ajouter une table de données à ce type de graphique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Onglet Insertion </a:t>
            </a:r>
            <a:r>
              <a:rPr lang="fr-FR" sz="2400" dirty="0">
                <a:sym typeface="Wingdings" panose="05000000000000000000" pitchFamily="2" charset="2"/>
              </a:rPr>
              <a:t> Éléments graphiques  Table de données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Ajouter des éléments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52" y="2677392"/>
            <a:ext cx="5019048" cy="3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31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déplacer un graphique d'une feuille vers une autre, il faut :	5/5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1927" y="2431988"/>
            <a:ext cx="5293760" cy="3776522"/>
          </a:xfrm>
        </p:spPr>
        <p:txBody>
          <a:bodyPr>
            <a:normAutofit/>
          </a:bodyPr>
          <a:lstStyle/>
          <a:p>
            <a:r>
              <a:rPr lang="fr-FR" sz="2400" dirty="0"/>
              <a:t>C'est impossible, il faut prévoir lors de la création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Faire un Copier/Coller du graphique d'une feuille sur l'autre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Onglet Création </a:t>
            </a:r>
            <a:r>
              <a:rPr lang="fr-FR" sz="2400" dirty="0">
                <a:sym typeface="Wingdings" panose="05000000000000000000" pitchFamily="2" charset="2"/>
              </a:rPr>
              <a:t> Disposition rapide</a:t>
            </a:r>
            <a:br>
              <a:rPr lang="fr-FR" sz="2400" dirty="0"/>
            </a:br>
            <a:endParaRPr lang="fr-FR" sz="2400" dirty="0"/>
          </a:p>
          <a:p>
            <a:r>
              <a:rPr lang="fr-FR" sz="2400" u="sng" dirty="0"/>
              <a:t>Onglet Création </a:t>
            </a:r>
            <a:r>
              <a:rPr lang="fr-FR" sz="2400" u="sng" dirty="0">
                <a:sym typeface="Wingdings" panose="05000000000000000000" pitchFamily="2" charset="2"/>
              </a:rPr>
              <a:t> Déplacer le graphique</a:t>
            </a:r>
            <a:endParaRPr lang="fr-FR" sz="2400" u="sng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Q26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Déplacer un graphique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22" y="3059271"/>
            <a:ext cx="6706278" cy="20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25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415883"/>
          </a:xfrm>
        </p:spPr>
        <p:txBody>
          <a:bodyPr/>
          <a:lstStyle/>
          <a:p>
            <a:r>
              <a:rPr lang="fr-FR" dirty="0"/>
              <a:t>Afin de pouvoir toujours voir les intitulés de lignes et de colonnes (ci-dessous bloquer la ligne 1 et la colonne A) il faut :	1/4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Q27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Bloquer les intitulés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6" y="4710777"/>
            <a:ext cx="9495238" cy="2190476"/>
          </a:xfrm>
          <a:prstGeom prst="rect">
            <a:avLst/>
          </a:prstGeom>
        </p:spPr>
      </p:pic>
      <p:sp>
        <p:nvSpPr>
          <p:cNvPr id="23" name="Espace réservé du contenu 22"/>
          <p:cNvSpPr>
            <a:spLocks noGrp="1"/>
          </p:cNvSpPr>
          <p:nvPr>
            <p:ph idx="1"/>
          </p:nvPr>
        </p:nvSpPr>
        <p:spPr>
          <a:xfrm>
            <a:off x="838200" y="2037802"/>
            <a:ext cx="10515600" cy="26266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Répéter les titres à partir de l'onglet Mise en page</a:t>
            </a:r>
          </a:p>
          <a:p>
            <a:pPr>
              <a:lnSpc>
                <a:spcPct val="150000"/>
              </a:lnSpc>
            </a:pPr>
            <a:r>
              <a:rPr lang="fr-FR" sz="2000" u="sng" dirty="0"/>
              <a:t>Figer les volets à partir de l'onglet Affichage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Faire un Copier/Coller de la ligne 1  et de la colonne A à chaque changement de page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Mettre sous forme de tableau à partir de l'onglet Accueil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Écrire ces intitulés dans la marge d'en-tête</a:t>
            </a:r>
          </a:p>
        </p:txBody>
      </p:sp>
    </p:spTree>
    <p:extLst>
      <p:ext uri="{BB962C8B-B14F-4D97-AF65-F5344CB8AC3E}">
        <p14:creationId xmlns:p14="http://schemas.microsoft.com/office/powerpoint/2010/main" val="985785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trier une liste selon plusieurs critères (ici sexe puis niveau puis Nom), on peut :	2/4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Q28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Trier</a:t>
            </a:r>
          </a:p>
        </p:txBody>
      </p:sp>
      <p:graphicFrame>
        <p:nvGraphicFramePr>
          <p:cNvPr id="8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838198" y="1826089"/>
          <a:ext cx="10515600" cy="2827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9758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3421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591023">
                <a:tc>
                  <a:txBody>
                    <a:bodyPr/>
                    <a:lstStyle/>
                    <a:p>
                      <a:r>
                        <a:rPr lang="fr-FR" dirty="0"/>
                        <a:t>Trier</a:t>
                      </a:r>
                      <a:r>
                        <a:rPr lang="fr-FR" baseline="0" dirty="0"/>
                        <a:t> la colonne Sexe, puis la colonne Niveau puis la colonne Nom 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591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Trier</a:t>
                      </a:r>
                      <a:r>
                        <a:rPr lang="fr-FR" baseline="0" dirty="0"/>
                        <a:t> la colonne Nom, puis la colonne Niveau puis la colonne Sexe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591023">
                <a:tc>
                  <a:txBody>
                    <a:bodyPr/>
                    <a:lstStyle/>
                    <a:p>
                      <a:r>
                        <a:rPr lang="fr-FR" dirty="0"/>
                        <a:t>Activer la commande Tri</a:t>
                      </a:r>
                      <a:r>
                        <a:rPr lang="fr-FR" baseline="0" dirty="0"/>
                        <a:t> personnalisé de l'onglet Accueil, choisir Sexe puis Niveau et enfin Nom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591023">
                <a:tc>
                  <a:txBody>
                    <a:bodyPr/>
                    <a:lstStyle/>
                    <a:p>
                      <a:r>
                        <a:rPr lang="fr-FR" dirty="0"/>
                        <a:t>Cliquer</a:t>
                      </a:r>
                      <a:r>
                        <a:rPr lang="fr-FR" baseline="0" dirty="0"/>
                        <a:t> sur le bouton Trier de l'onglet Données, choisir Nom puis Niveau et enfin Sexe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</a:tbl>
          </a:graphicData>
        </a:graphic>
      </p:graphicFrame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77" y="4771641"/>
            <a:ext cx="9138887" cy="2113142"/>
          </a:xfrm>
          <a:prstGeom prst="rect">
            <a:avLst/>
          </a:prstGeom>
        </p:spPr>
      </p:pic>
      <p:pic>
        <p:nvPicPr>
          <p:cNvPr id="9274" name="CheckBox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9591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5" name="CheckBox3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29718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6" name="CheckBox4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1910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7" name="CheckBox6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5814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8" name="CheckBox8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41910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9" name="CheckBox9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35687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80" name="CheckBox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3368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81" name="CheckBox1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2286000"/>
            <a:ext cx="165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1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Quels éléments indiquent les coordonnées de la cellule active ?	2/3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Prendre ses repères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012992"/>
              </p:ext>
            </p:extLst>
          </p:nvPr>
        </p:nvGraphicFramePr>
        <p:xfrm>
          <a:off x="838198" y="2378779"/>
          <a:ext cx="10515600" cy="3982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9758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374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dirty="0"/>
                        <a:t>La zone de nom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dirty="0"/>
                        <a:t>La barre d’état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dirty="0"/>
                        <a:t>Les en-têtes de lignes et de colonnes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dirty="0"/>
                        <a:t>La barre de formule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dirty="0"/>
                        <a:t>L’onglet Affichage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Repérer la cellule active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37" name="CheckBox2" r:id="rId2" imgW="171360" imgH="190440"/>
        </mc:Choice>
        <mc:Fallback>
          <p:control name="CheckBox2" r:id="rId2" imgW="171360" imgH="190440">
            <p:pic>
              <p:nvPicPr>
                <p:cNvPr id="10" name="Check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27373" y="297541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8" name="CheckBox3" r:id="rId3" imgW="171360" imgH="190440"/>
        </mc:Choice>
        <mc:Fallback>
          <p:control name="CheckBox3" r:id="rId3" imgW="171360" imgH="190440">
            <p:pic>
              <p:nvPicPr>
                <p:cNvPr id="11" name="CheckBox3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66794" y="29699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9" name="CheckBox4" r:id="rId4" imgW="171360" imgH="190440"/>
        </mc:Choice>
        <mc:Fallback>
          <p:control name="CheckBox4" r:id="rId4" imgW="171360" imgH="190440">
            <p:pic>
              <p:nvPicPr>
                <p:cNvPr id="12" name="CheckBox4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27373" y="371063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0" name="CheckBox5" r:id="rId5" imgW="171360" imgH="190440"/>
        </mc:Choice>
        <mc:Fallback>
          <p:control name="CheckBox5" r:id="rId5" imgW="171360" imgH="190440">
            <p:pic>
              <p:nvPicPr>
                <p:cNvPr id="13" name="CheckBox5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27373" y="4445859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1" name="CheckBox6" r:id="rId6" imgW="171360" imgH="190440"/>
        </mc:Choice>
        <mc:Fallback>
          <p:control name="CheckBox6" r:id="rId6" imgW="171360" imgH="190440">
            <p:pic>
              <p:nvPicPr>
                <p:cNvPr id="14" name="CheckBox6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27373" y="5181082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2" name="CheckBox7" r:id="rId7" imgW="171360" imgH="190440"/>
        </mc:Choice>
        <mc:Fallback>
          <p:control name="CheckBox7" r:id="rId7" imgW="171360" imgH="190440">
            <p:pic>
              <p:nvPicPr>
                <p:cNvPr id="15" name="CheckBox7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27373" y="591630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3" name="CheckBox8" r:id="rId8" imgW="171360" imgH="190440"/>
        </mc:Choice>
        <mc:Fallback>
          <p:control name="CheckBox8" r:id="rId8" imgW="171360" imgH="190440">
            <p:pic>
              <p:nvPicPr>
                <p:cNvPr id="16" name="CheckBox8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66794" y="37065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4" name="CheckBox9" r:id="rId9" imgW="171360" imgH="190440"/>
        </mc:Choice>
        <mc:Fallback>
          <p:control name="CheckBox9" r:id="rId9" imgW="171360" imgH="190440">
            <p:pic>
              <p:nvPicPr>
                <p:cNvPr id="17" name="CheckBox9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66794" y="5179709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5" name="CheckBox10" r:id="rId10" imgW="171360" imgH="190440"/>
        </mc:Choice>
        <mc:Fallback>
          <p:control name="CheckBox10" r:id="rId10" imgW="171360" imgH="190440">
            <p:pic>
              <p:nvPicPr>
                <p:cNvPr id="18" name="CheckBox10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66794" y="591630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6" name="CheckBox12" r:id="rId11" imgW="171360" imgH="190440"/>
        </mc:Choice>
        <mc:Fallback>
          <p:control name="CheckBox12" r:id="rId11" imgW="171360" imgH="190440">
            <p:pic>
              <p:nvPicPr>
                <p:cNvPr id="20" name="CheckBox12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66794" y="444311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78998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445394"/>
          </a:xfrm>
        </p:spPr>
        <p:txBody>
          <a:bodyPr/>
          <a:lstStyle/>
          <a:p>
            <a:r>
              <a:rPr lang="fr-FR" dirty="0"/>
              <a:t>Pour ne plus voir que les personnes qui n'habitent pas dans l'Oise (département 60), quelle image correspond à la manipulation la plus rapide à réaliser :	3/4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Filtrer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2247137"/>
            <a:ext cx="5346002" cy="198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8" y="4354222"/>
            <a:ext cx="5346002" cy="198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38" y="4878000"/>
            <a:ext cx="5331591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5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solution la plus rapide pour supprimer tous les filtres actifs d'une liste est :	4/4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Q30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Effacer les filtres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66" y="4667524"/>
            <a:ext cx="9495238" cy="2190476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38200" y="1825625"/>
            <a:ext cx="4983866" cy="2865192"/>
          </a:xfrm>
        </p:spPr>
        <p:txBody>
          <a:bodyPr/>
          <a:lstStyle/>
          <a:p>
            <a:r>
              <a:rPr lang="fr-FR" sz="2400" dirty="0"/>
              <a:t>Onglet Données </a:t>
            </a:r>
            <a:r>
              <a:rPr lang="fr-FR" sz="2400" dirty="0">
                <a:sym typeface="Wingdings" panose="05000000000000000000" pitchFamily="2" charset="2"/>
              </a:rPr>
              <a:t> Filtrer  Filtrer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u="sng" dirty="0"/>
              <a:t>Onglet Données </a:t>
            </a:r>
            <a:r>
              <a:rPr lang="fr-FR" sz="2400" u="sng" dirty="0">
                <a:sym typeface="Wingdings" panose="05000000000000000000" pitchFamily="2" charset="2"/>
              </a:rPr>
              <a:t> Effacer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Clic droit  Effacer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Onglet Accueil  Supprimer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19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Lorsque le pointeur de souris prend la forme ci-dessous, il permet :	3/3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Prendre ses repères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 pointeur de souris</a:t>
            </a:r>
          </a:p>
        </p:txBody>
      </p:sp>
      <p:sp>
        <p:nvSpPr>
          <p:cNvPr id="13" name="Espace réservé du contenu 3"/>
          <p:cNvSpPr txBox="1">
            <a:spLocks/>
          </p:cNvSpPr>
          <p:nvPr/>
        </p:nvSpPr>
        <p:spPr>
          <a:xfrm>
            <a:off x="248003" y="4809067"/>
            <a:ext cx="5181953" cy="173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De Copier/Coller la cellule active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De déplacer la cellule active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67" y="1843984"/>
            <a:ext cx="9525000" cy="2562225"/>
          </a:xfrm>
          <a:prstGeom prst="rect">
            <a:avLst/>
          </a:prstGeom>
        </p:spPr>
      </p:pic>
      <p:sp>
        <p:nvSpPr>
          <p:cNvPr id="21" name="Espace réservé du contenu 3"/>
          <p:cNvSpPr txBox="1">
            <a:spLocks/>
          </p:cNvSpPr>
          <p:nvPr/>
        </p:nvSpPr>
        <p:spPr>
          <a:xfrm>
            <a:off x="5937956" y="4809067"/>
            <a:ext cx="5870222" cy="173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D’effectuer une recopie incrémentée</a:t>
            </a:r>
            <a:br>
              <a:rPr lang="fr-FR" dirty="0"/>
            </a:br>
            <a:endParaRPr lang="fr-FR" dirty="0"/>
          </a:p>
          <a:p>
            <a:r>
              <a:rPr lang="fr-FR" dirty="0"/>
              <a:t>D’effacer la cellule active</a:t>
            </a:r>
          </a:p>
        </p:txBody>
      </p:sp>
    </p:spTree>
    <p:extLst>
      <p:ext uri="{BB962C8B-B14F-4D97-AF65-F5344CB8AC3E}">
        <p14:creationId xmlns:p14="http://schemas.microsoft.com/office/powerpoint/2010/main" val="361122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modifier le contenu d’une cellule :	1/3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Q4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Corriger une saisie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96" y="2678913"/>
            <a:ext cx="7178598" cy="2691974"/>
          </a:xfrm>
          <a:prstGeom prst="rect">
            <a:avLst/>
          </a:prstGeom>
        </p:spPr>
      </p:pic>
      <p:graphicFrame>
        <p:nvGraphicFramePr>
          <p:cNvPr id="8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675774"/>
              </p:ext>
            </p:extLst>
          </p:nvPr>
        </p:nvGraphicFramePr>
        <p:xfrm>
          <a:off x="157977" y="2047756"/>
          <a:ext cx="4788519" cy="395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8473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575023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575023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37438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Appuyer sur la touche 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Clic droit </a:t>
                      </a:r>
                      <a:r>
                        <a:rPr lang="fr-FR" sz="1600" dirty="0">
                          <a:sym typeface="Wingdings" panose="05000000000000000000" pitchFamily="2" charset="2"/>
                        </a:rPr>
                        <a:t> Modifier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Cliquer dans la barre de formule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Double cliquer dans la cellule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Onglet révision </a:t>
                      </a:r>
                      <a:r>
                        <a:rPr lang="fr-FR" sz="1600" dirty="0">
                          <a:sym typeface="Wingdings" panose="05000000000000000000" pitchFamily="2" charset="2"/>
                        </a:rPr>
                        <a:t> Suivi des modifications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710" name="CheckBox2" r:id="rId2" imgW="171360" imgH="190440"/>
        </mc:Choice>
        <mc:Fallback>
          <p:control name="CheckBox2" r:id="rId2" imgW="171360" imgH="190440">
            <p:pic>
              <p:nvPicPr>
                <p:cNvPr id="9" name="CheckBox2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31267" y="261123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11" name="CheckBox3" r:id="rId3" imgW="171360" imgH="190440"/>
        </mc:Choice>
        <mc:Fallback>
          <p:control name="CheckBox3" r:id="rId3" imgW="171360" imgH="190440">
            <p:pic>
              <p:nvPicPr>
                <p:cNvPr id="10" name="CheckBox3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78591" y="260574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12" name="CheckBox4" r:id="rId4" imgW="171360" imgH="190440"/>
        </mc:Choice>
        <mc:Fallback>
          <p:control name="CheckBox4" r:id="rId4" imgW="171360" imgH="190440">
            <p:pic>
              <p:nvPicPr>
                <p:cNvPr id="11" name="CheckBox4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31267" y="334646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13" name="CheckBox5" r:id="rId5" imgW="171360" imgH="190440"/>
        </mc:Choice>
        <mc:Fallback>
          <p:control name="CheckBox5" r:id="rId5" imgW="171360" imgH="190440">
            <p:pic>
              <p:nvPicPr>
                <p:cNvPr id="12" name="CheckBox5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31267" y="408168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14" name="CheckBox6" r:id="rId6" imgW="171360" imgH="190440"/>
        </mc:Choice>
        <mc:Fallback>
          <p:control name="CheckBox6" r:id="rId6" imgW="171360" imgH="190440">
            <p:pic>
              <p:nvPicPr>
                <p:cNvPr id="13" name="CheckBox6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31267" y="481690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15" name="CheckBox7" r:id="rId7" imgW="171360" imgH="190440"/>
        </mc:Choice>
        <mc:Fallback>
          <p:control name="CheckBox7" r:id="rId7" imgW="171360" imgH="190440">
            <p:pic>
              <p:nvPicPr>
                <p:cNvPr id="14" name="CheckBox7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31267" y="555213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16" name="CheckBox8" r:id="rId8" imgW="171360" imgH="190440"/>
        </mc:Choice>
        <mc:Fallback>
          <p:control name="CheckBox8" r:id="rId8" imgW="171360" imgH="190440">
            <p:pic>
              <p:nvPicPr>
                <p:cNvPr id="15" name="CheckBox8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78591" y="3342342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17" name="CheckBox9" r:id="rId9" imgW="171360" imgH="190440"/>
        </mc:Choice>
        <mc:Fallback>
          <p:control name="CheckBox9" r:id="rId9" imgW="171360" imgH="190440">
            <p:pic>
              <p:nvPicPr>
                <p:cNvPr id="16" name="CheckBox9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78591" y="481553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18" name="CheckBox10" r:id="rId10" imgW="171360" imgH="190440"/>
        </mc:Choice>
        <mc:Fallback>
          <p:control name="CheckBox10" r:id="rId10" imgW="171360" imgH="190440">
            <p:pic>
              <p:nvPicPr>
                <p:cNvPr id="17" name="CheckBox10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78591" y="555213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19" name="CheckBox12" r:id="rId11" imgW="171360" imgH="190440"/>
        </mc:Choice>
        <mc:Fallback>
          <p:control name="CheckBox12" r:id="rId11" imgW="171360" imgH="190440">
            <p:pic>
              <p:nvPicPr>
                <p:cNvPr id="18" name="CheckBox12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78591" y="407893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202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Que produit en standard la poignée de recopie incrémentée lorsqu’on l’utilise sur ce type de données?	2/3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la recopie incrémentée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1897136"/>
            <a:ext cx="5448300" cy="2286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2673562"/>
            <a:ext cx="5429250" cy="2286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3479091"/>
            <a:ext cx="5448300" cy="2286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4290509"/>
            <a:ext cx="7439025" cy="2286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5033365"/>
            <a:ext cx="7296150" cy="2286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36" y="5690497"/>
            <a:ext cx="5438775" cy="2286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2188836"/>
            <a:ext cx="5581650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2956447"/>
            <a:ext cx="5581650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3778472"/>
            <a:ext cx="5581650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4562820"/>
            <a:ext cx="7439025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5292077"/>
            <a:ext cx="7258050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4" y="5949209"/>
            <a:ext cx="5438775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24" y="6596679"/>
            <a:ext cx="5429250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6319053"/>
            <a:ext cx="5448300" cy="228600"/>
          </a:xfrm>
          <a:prstGeom prst="rect">
            <a:avLst/>
          </a:prstGeom>
        </p:spPr>
      </p:pic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19408"/>
              </p:ext>
            </p:extLst>
          </p:nvPr>
        </p:nvGraphicFramePr>
        <p:xfrm>
          <a:off x="553153" y="1843984"/>
          <a:ext cx="11390490" cy="498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736">
                  <a:extLst>
                    <a:ext uri="{9D8B030D-6E8A-4147-A177-3AD203B41FA5}">
                      <a16:colId xmlns:a16="http://schemas.microsoft.com/office/drawing/2014/main" val="2680103852"/>
                    </a:ext>
                  </a:extLst>
                </a:gridCol>
                <a:gridCol w="7766754">
                  <a:extLst>
                    <a:ext uri="{9D8B030D-6E8A-4147-A177-3AD203B41FA5}">
                      <a16:colId xmlns:a16="http://schemas.microsoft.com/office/drawing/2014/main" val="3167046174"/>
                    </a:ext>
                  </a:extLst>
                </a:gridCol>
              </a:tblGrid>
              <a:tr h="7525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222945"/>
                  </a:ext>
                </a:extLst>
              </a:tr>
              <a:tr h="7378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310139"/>
                  </a:ext>
                </a:extLst>
              </a:tr>
              <a:tr h="84796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980198"/>
                  </a:ext>
                </a:extLst>
              </a:tr>
              <a:tr h="71581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629136"/>
                  </a:ext>
                </a:extLst>
              </a:tr>
              <a:tr h="64973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092594"/>
                  </a:ext>
                </a:extLst>
              </a:tr>
              <a:tr h="6607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834182"/>
                  </a:ext>
                </a:extLst>
              </a:tr>
              <a:tr h="61661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551891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4" y="2145838"/>
            <a:ext cx="1114425" cy="3619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" y="2912383"/>
            <a:ext cx="1152525" cy="3714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" y="3688453"/>
            <a:ext cx="1009650" cy="3143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" y="4407373"/>
            <a:ext cx="1190625" cy="304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" y="5116768"/>
            <a:ext cx="1133475" cy="2571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" y="5778538"/>
            <a:ext cx="1704975" cy="2857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" y="6468885"/>
            <a:ext cx="9810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91667E-6 -1.85185E-6 L 0.68476 0.00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54167E-6 -1.85185E-6 L 0.68437 0.0067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91667E-6 1.85185E-6 L 0.68932 0.0101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4.81481E-6 L 0.82565 0.0222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76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-4.81481E-6 L 0.81223 0.0263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12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4.07407E-6 L 0.61693 0.0245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46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4.07407E-6 L 0.68229 0.0201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bouton contextuel qui apparait lors de la recopie incrémentée :	3/3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746497"/>
              </p:ext>
            </p:extLst>
          </p:nvPr>
        </p:nvGraphicFramePr>
        <p:xfrm>
          <a:off x="693232" y="3157188"/>
          <a:ext cx="10515600" cy="3599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9758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270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Disparaît</a:t>
                      </a:r>
                      <a:r>
                        <a:rPr lang="fr-FR" baseline="0" dirty="0"/>
                        <a:t> lorsqu’on continue les manipulations dans Excel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Permet d’illustrer graphiquement la série sélectionnée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De modifier les options de recopie incrémentée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D’effacer le contenu de la sélection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De recopier la mise en forme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Q6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la recopie incrémentée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57" y="1909088"/>
            <a:ext cx="7654521" cy="112746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684" name="CheckBox2" r:id="rId2" imgW="171360" imgH="190440"/>
        </mc:Choice>
        <mc:Fallback>
          <p:control name="CheckBox2" r:id="rId2" imgW="171360" imgH="190440">
            <p:pic>
              <p:nvPicPr>
                <p:cNvPr id="10" name="CheckBox2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03804" y="374928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85" name="CheckBox3" r:id="rId3" imgW="171360" imgH="190440"/>
        </mc:Choice>
        <mc:Fallback>
          <p:control name="CheckBox3" r:id="rId3" imgW="171360" imgH="190440">
            <p:pic>
              <p:nvPicPr>
                <p:cNvPr id="11" name="CheckBox3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48875" y="374928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86" name="CheckBox4" r:id="rId4" imgW="171360" imgH="190440"/>
        </mc:Choice>
        <mc:Fallback>
          <p:control name="CheckBox4" r:id="rId4" imgW="171360" imgH="190440">
            <p:pic>
              <p:nvPicPr>
                <p:cNvPr id="12" name="CheckBox4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15863" y="437746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87" name="CheckBox5" r:id="rId5" imgW="171360" imgH="190440"/>
        </mc:Choice>
        <mc:Fallback>
          <p:control name="CheckBox5" r:id="rId5" imgW="171360" imgH="190440">
            <p:pic>
              <p:nvPicPr>
                <p:cNvPr id="13" name="CheckBox5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15863" y="500563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88" name="CheckBox6" r:id="rId6" imgW="171360" imgH="190440"/>
        </mc:Choice>
        <mc:Fallback>
          <p:control name="CheckBox6" r:id="rId6" imgW="171360" imgH="190440">
            <p:pic>
              <p:nvPicPr>
                <p:cNvPr id="14" name="CheckBox6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15863" y="563381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89" name="CheckBox7" r:id="rId7" imgW="171360" imgH="190440"/>
        </mc:Choice>
        <mc:Fallback>
          <p:control name="CheckBox7" r:id="rId7" imgW="171360" imgH="190440">
            <p:pic>
              <p:nvPicPr>
                <p:cNvPr id="15" name="CheckBox7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48875" y="629686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90" name="CheckBox8" r:id="rId8" imgW="171360" imgH="190440"/>
        </mc:Choice>
        <mc:Fallback>
          <p:control name="CheckBox8" r:id="rId8" imgW="171360" imgH="190440">
            <p:pic>
              <p:nvPicPr>
                <p:cNvPr id="16" name="CheckBox8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48875" y="437746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91" name="CheckBox9" r:id="rId9" imgW="171360" imgH="190440"/>
        </mc:Choice>
        <mc:Fallback>
          <p:control name="CheckBox9" r:id="rId9" imgW="171360" imgH="190440">
            <p:pic>
              <p:nvPicPr>
                <p:cNvPr id="17" name="CheckBox9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48875" y="563381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92" name="CheckBox10" r:id="rId10" imgW="171360" imgH="190440"/>
        </mc:Choice>
        <mc:Fallback>
          <p:control name="CheckBox10" r:id="rId10" imgW="171360" imgH="190440">
            <p:pic>
              <p:nvPicPr>
                <p:cNvPr id="18" name="CheckBox10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03804" y="629686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93" name="CheckBox12" r:id="rId11" imgW="171360" imgH="190440"/>
        </mc:Choice>
        <mc:Fallback>
          <p:control name="CheckBox12" r:id="rId11" imgW="171360" imgH="190440">
            <p:pic>
              <p:nvPicPr>
                <p:cNvPr id="20" name="CheckBox12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48875" y="500563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591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calculer en D6 la somme de cellules dispersées dans la feuille de calcul, il faut :	1/6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2053981"/>
            <a:ext cx="4384755" cy="4122981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/>
              <a:t>Sélectionner les différentes cellules puis cliquer sur le bouton Somme automatique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Cliquer sur le bouton Somme automatique et sélectionner les différentes cellules à l’aide de la touche Ctrl</a:t>
            </a:r>
            <a:br>
              <a:rPr lang="fr-FR" sz="2000" u="sng" dirty="0"/>
            </a:br>
            <a:endParaRPr lang="fr-FR" sz="2000" u="sng" dirty="0"/>
          </a:p>
          <a:p>
            <a:r>
              <a:rPr lang="fr-FR" sz="2000" u="sng" dirty="0"/>
              <a:t>Cliquer sur le bouton Somme automatique, sélectionner la première cellule, taper ; sélectionner la cellule suivante, etc.</a:t>
            </a:r>
            <a:br>
              <a:rPr lang="fr-FR" sz="2000" u="sng" dirty="0"/>
            </a:br>
            <a:endParaRPr lang="fr-FR" sz="2000" u="sng" dirty="0"/>
          </a:p>
          <a:p>
            <a:r>
              <a:rPr lang="fr-FR" sz="2000" dirty="0"/>
              <a:t>Saisir B1+B3+A5+D2=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Q7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fonctions de base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55" y="2548608"/>
            <a:ext cx="68389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8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formule affichée en D7, une fois validée, affichera :	2/6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2053981"/>
            <a:ext cx="3641203" cy="4717209"/>
          </a:xfrm>
        </p:spPr>
        <p:txBody>
          <a:bodyPr>
            <a:normAutofit/>
          </a:bodyPr>
          <a:lstStyle/>
          <a:p>
            <a:r>
              <a:rPr lang="fr-FR" sz="2000" dirty="0"/>
              <a:t># VALEUR!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4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2</a:t>
            </a:r>
            <a:br>
              <a:rPr lang="fr-FR" sz="2000" u="sng" dirty="0"/>
            </a:br>
            <a:endParaRPr lang="fr-FR" sz="2000" u="sng" dirty="0"/>
          </a:p>
          <a:p>
            <a:r>
              <a:rPr lang="fr-FR" sz="2000" dirty="0"/>
              <a:t>27 201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13 601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12 526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14 675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Q8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fonctions de base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41" y="2845722"/>
            <a:ext cx="68389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434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CM_Niv1.pptx" id="{68DE0578-577E-4C38-92F2-7C17F83E5598}" vid="{32CDC701-83DD-4840-833A-4032C8892D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QCM</Template>
  <TotalTime>2845</TotalTime>
  <Words>1677</Words>
  <Application>Microsoft Office PowerPoint</Application>
  <PresentationFormat>Widescreen</PresentationFormat>
  <Paragraphs>278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Wingdings</vt:lpstr>
      <vt:lpstr>Thème Office</vt:lpstr>
      <vt:lpstr>Niveau 2 </vt:lpstr>
      <vt:lpstr>Prendre ses repères</vt:lpstr>
      <vt:lpstr>Prendre ses repères</vt:lpstr>
      <vt:lpstr>Prendre ses repères</vt:lpstr>
      <vt:lpstr>Saisir des données</vt:lpstr>
      <vt:lpstr>Saisir des données</vt:lpstr>
      <vt:lpstr>Saisir des données</vt:lpstr>
      <vt:lpstr>Calculer</vt:lpstr>
      <vt:lpstr>Calculer</vt:lpstr>
      <vt:lpstr>Calculer</vt:lpstr>
      <vt:lpstr>Calculer</vt:lpstr>
      <vt:lpstr>Calculer</vt:lpstr>
      <vt:lpstr>Calculer</vt:lpstr>
      <vt:lpstr>Mettre en forme</vt:lpstr>
      <vt:lpstr>Mettre en forme</vt:lpstr>
      <vt:lpstr>Mettre en forme</vt:lpstr>
      <vt:lpstr>Mettre en page et imprimer</vt:lpstr>
      <vt:lpstr>Mettre en page et imprimer</vt:lpstr>
      <vt:lpstr>Mettre en page et imprimer</vt:lpstr>
      <vt:lpstr>Gérer les feuilles</vt:lpstr>
      <vt:lpstr>Gérer les feuilles</vt:lpstr>
      <vt:lpstr>Gérer les feuilles</vt:lpstr>
      <vt:lpstr>Illustrer par un graphique</vt:lpstr>
      <vt:lpstr>Illustrer par un graphique</vt:lpstr>
      <vt:lpstr>Illustrer par un graphique</vt:lpstr>
      <vt:lpstr>Illustrer par un graphique</vt:lpstr>
      <vt:lpstr>Illustrer par un graphique</vt:lpstr>
      <vt:lpstr>Gérer une liste</vt:lpstr>
      <vt:lpstr>Gérer une liste</vt:lpstr>
      <vt:lpstr>Gérer une liste</vt:lpstr>
      <vt:lpstr>Gérer une liste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Niveau 2</dc:title>
  <dc:creator>Efpremium01</dc:creator>
  <cp:lastModifiedBy>Françoise Pervier</cp:lastModifiedBy>
  <cp:revision>99</cp:revision>
  <cp:lastPrinted>2016-03-07T14:30:10Z</cp:lastPrinted>
  <dcterms:created xsi:type="dcterms:W3CDTF">2016-03-09T15:01:50Z</dcterms:created>
  <dcterms:modified xsi:type="dcterms:W3CDTF">2017-03-20T05:50:20Z</dcterms:modified>
</cp:coreProperties>
</file>