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78" r:id="rId5"/>
    <p:sldId id="279" r:id="rId6"/>
    <p:sldId id="281" r:id="rId7"/>
    <p:sldId id="282" r:id="rId8"/>
    <p:sldId id="286" r:id="rId9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43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15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387" autoAdjust="0"/>
  </p:normalViewPr>
  <p:slideViewPr>
    <p:cSldViewPr snapToGrid="0">
      <p:cViewPr varScale="1">
        <p:scale>
          <a:sx n="81" d="100"/>
          <a:sy n="81" d="100"/>
        </p:scale>
        <p:origin x="114" y="210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09:18.198" idx="1">
    <p:pos x="10" y="10"/>
    <p:text>une seule bonne réponse suffit à mon bonheur, ce n'est peut-être pas la peine de faire un vrai/faux.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0:09.276" idx="2">
    <p:pos x="146" y="146"/>
    <p:text>réponse 3 : Le clic droit permet de faire beaucoup de choses mais hélas pas de graphique.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0:59.953" idx="3">
    <p:pos x="282" y="282"/>
    <p:text>réponse 4 : il faut bien insérer un graphique mais ce n'est pas sur l'onglet accueil que cela se passe mais sur l'onglet Insérer/insertion.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12:58.455" idx="4">
    <p:pos x="10" y="10"/>
    <p:text>bon là, si quelqu'un se trompe, c'est vraiment une quiche.  ou il est aveugle! c'est vrai ça, nous n'avons pas prévu la version braille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4:44.722" idx="5">
    <p:pos x="146" y="146"/>
    <p:text>Eh non, regardez bien le ruban.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16:27.481" idx="6">
    <p:pos x="1990" y="890"/>
    <p:text>j'ai rajouté de la feuille graphique car il y a d'autres façons de faire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18:29.030" idx="8">
    <p:pos x="10" y="10"/>
    <p:text>C'est le bouton + qui permet d'ajouter des éléments au graphique.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0:26.121" idx="9">
    <p:pos x="10" y="10"/>
    <p:text>C'est l'onglet création contextuel  qui permet les modifications de cet élément du graphique.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2:46.269" idx="10">
    <p:pos x="10" y="10"/>
    <p:text>réponse 1 : cliquer droit sur le point de données sélectionne toute la série. c'est donc l'ensemble de la série qui sera modifiée. il faut cliquer deux fois successivement.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25:13.801" idx="11">
    <p:pos x="146" y="146"/>
    <p:text>réponse deux : non un double-clic bascule vers le volet format et ce pour toute la série. il faut faire deux clics successifs.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26:40.107" idx="12">
    <p:pos x="2035" y="3172"/>
    <p:text>non, ce qui fonctionne pour des objets ne fonctionne pas pour un graphique. il faut cliquer deux fois successivement sur l'élément visé.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8:25.268" idx="13">
    <p:pos x="10" y="10"/>
    <p:text>c'esst impossible, ce type de graphique ne peut pas comporter de table de données.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29:50.953" idx="14">
    <p:pos x="7571" y="1442"/>
    <p:text>les noms de mois correspondent aux catégories (données en abcisse du graphique histogramme proposé par défaut  par Excel. par ailleurs, les graphiques circulaires proposent des pourcentages à afficher, même si ces pourcentages ne sont pas calculés dans une plage de données.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34:15.970" idx="15">
    <p:pos x="10" y="10"/>
    <p:text>lorsqu'un graphique est sélectionné, l'onglet création propose de déplacer le graphique.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7188" indent="-357188">
              <a:buFont typeface="Wingdings" panose="05000000000000000000" pitchFamily="2" charset="2"/>
              <a:buChar char="q"/>
              <a:defRPr/>
            </a:lvl1pPr>
            <a:lvl2pPr marL="685800" indent="-228600">
              <a:buFont typeface="Wingdings" panose="05000000000000000000" pitchFamily="2" charset="2"/>
              <a:buChar char="q"/>
              <a:defRPr/>
            </a:lvl2pPr>
            <a:lvl3pPr marL="1143000" indent="-228600">
              <a:buFont typeface="Wingdings" panose="05000000000000000000" pitchFamily="2" charset="2"/>
              <a:buChar char="q"/>
              <a:defRPr/>
            </a:lvl3pPr>
            <a:lvl4pPr marL="1600200" indent="-228600">
              <a:buFont typeface="Wingdings" panose="05000000000000000000" pitchFamily="2" charset="2"/>
              <a:buChar char="q"/>
              <a:defRPr/>
            </a:lvl4pPr>
            <a:lvl5pPr marL="2057400" indent="-228600">
              <a:buFont typeface="Wingdings" panose="05000000000000000000" pitchFamily="2" charset="2"/>
              <a:buChar char="q"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insérer un graphique dans un classeur, après sélection des données à illustrer :</a:t>
            </a:r>
            <a:r>
              <a:rPr lang="fr-FR"/>
              <a:t>	1/8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Créer un graphique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835" y="2698473"/>
            <a:ext cx="6809499" cy="2553563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129532"/>
              </p:ext>
            </p:extLst>
          </p:nvPr>
        </p:nvGraphicFramePr>
        <p:xfrm>
          <a:off x="259012" y="2085504"/>
          <a:ext cx="4887419" cy="36564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8865">
                  <a:extLst>
                    <a:ext uri="{9D8B030D-6E8A-4147-A177-3AD203B41FA5}">
                      <a16:colId xmlns:a16="http://schemas.microsoft.com/office/drawing/2014/main" val="3952057008"/>
                    </a:ext>
                  </a:extLst>
                </a:gridCol>
                <a:gridCol w="369277">
                  <a:extLst>
                    <a:ext uri="{9D8B030D-6E8A-4147-A177-3AD203B41FA5}">
                      <a16:colId xmlns:a16="http://schemas.microsoft.com/office/drawing/2014/main" val="3582263622"/>
                    </a:ext>
                  </a:extLst>
                </a:gridCol>
                <a:gridCol w="369277">
                  <a:extLst>
                    <a:ext uri="{9D8B030D-6E8A-4147-A177-3AD203B41FA5}">
                      <a16:colId xmlns:a16="http://schemas.microsoft.com/office/drawing/2014/main" val="2070487194"/>
                    </a:ext>
                  </a:extLst>
                </a:gridCol>
              </a:tblGrid>
              <a:tr h="69537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35475856"/>
                  </a:ext>
                </a:extLst>
              </a:tr>
              <a:tr h="667433">
                <a:tc>
                  <a:txBody>
                    <a:bodyPr/>
                    <a:lstStyle/>
                    <a:p>
                      <a:r>
                        <a:rPr lang="fr-FR" sz="1800" u="sng" dirty="0"/>
                        <a:t>Touche F11</a:t>
                      </a:r>
                      <a:br>
                        <a:rPr lang="fr-FR" sz="1800" u="sng" dirty="0"/>
                      </a:b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131047"/>
                  </a:ext>
                </a:extLst>
              </a:tr>
              <a:tr h="953476">
                <a:tc>
                  <a:txBody>
                    <a:bodyPr/>
                    <a:lstStyle/>
                    <a:p>
                      <a:r>
                        <a:rPr lang="fr-FR" sz="1800" u="sng" dirty="0">
                          <a:sym typeface="Wingdings" panose="05000000000000000000" pitchFamily="2" charset="2"/>
                        </a:rPr>
                        <a:t>Onglet Insertion  Graphiques  choisir le graphique</a:t>
                      </a:r>
                      <a:br>
                        <a:rPr lang="fr-FR" sz="1800" u="sng" dirty="0">
                          <a:sym typeface="Wingdings" panose="05000000000000000000" pitchFamily="2" charset="2"/>
                        </a:rPr>
                      </a:b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170901"/>
                  </a:ext>
                </a:extLst>
              </a:tr>
              <a:tr h="953476">
                <a:tc>
                  <a:txBody>
                    <a:bodyPr/>
                    <a:lstStyle/>
                    <a:p>
                      <a:r>
                        <a:rPr lang="fr-FR" sz="1800" dirty="0">
                          <a:sym typeface="Wingdings" panose="05000000000000000000" pitchFamily="2" charset="2"/>
                        </a:rPr>
                        <a:t>Clic droit sur la sélection Insérer  Insérer un graphique</a:t>
                      </a:r>
                      <a:br>
                        <a:rPr lang="fr-FR" sz="1800" dirty="0">
                          <a:sym typeface="Wingdings" panose="05000000000000000000" pitchFamily="2" charset="2"/>
                        </a:rPr>
                      </a:b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308441"/>
                  </a:ext>
                </a:extLst>
              </a:tr>
              <a:tr h="386687">
                <a:tc>
                  <a:txBody>
                    <a:bodyPr/>
                    <a:lstStyle/>
                    <a:p>
                      <a:r>
                        <a:rPr lang="fr-FR" sz="1800" dirty="0">
                          <a:sym typeface="Wingdings" panose="05000000000000000000" pitchFamily="2" charset="2"/>
                        </a:rPr>
                        <a:t>Onglet Accueil  Insérer Graphique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7428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08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Sur quel bouton de l'outil création faut-il cliquer pour modifier le type de graphique :	2/8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le type de graphique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392" y="2234603"/>
            <a:ext cx="7409524" cy="412380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162800" y="2872154"/>
            <a:ext cx="949569" cy="8675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10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À quel endroit de la feuille graphique faut-il cliquer pour avoir accès aux commandes qui permettent d'afficher les valeurs au-dessus des barres ?	3/8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Enrichir le graphique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371" y="2085504"/>
            <a:ext cx="8723809" cy="46190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845826" y="4234070"/>
            <a:ext cx="417444" cy="4174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63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601285"/>
          </a:xfrm>
        </p:spPr>
        <p:txBody>
          <a:bodyPr/>
          <a:lstStyle/>
          <a:p>
            <a:r>
              <a:rPr lang="fr-FR" dirty="0"/>
              <a:t>Sur le graphique ci-contre l'axe horizontal affiche 1, 2, 3, etc. en lieu et place de </a:t>
            </a:r>
            <a:r>
              <a:rPr lang="fr-FR" dirty="0" err="1"/>
              <a:t>Janv</a:t>
            </a:r>
            <a:r>
              <a:rPr lang="fr-FR" dirty="0"/>
              <a:t>, </a:t>
            </a:r>
            <a:r>
              <a:rPr lang="fr-FR" dirty="0" err="1"/>
              <a:t>févr</a:t>
            </a:r>
            <a:r>
              <a:rPr lang="fr-FR" dirty="0"/>
              <a:t>, mars… pour ajouter ces libellés au graphique, il faut :	4/8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166" y="2913504"/>
            <a:ext cx="4552950" cy="2981325"/>
          </a:xfrm>
        </p:spPr>
      </p:pic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Sélectionner les données à illustrer</a:t>
            </a:r>
          </a:p>
        </p:txBody>
      </p:sp>
      <p:sp>
        <p:nvSpPr>
          <p:cNvPr id="8" name="Espace réservé du contenu 3"/>
          <p:cNvSpPr txBox="1">
            <a:spLocks/>
          </p:cNvSpPr>
          <p:nvPr/>
        </p:nvSpPr>
        <p:spPr>
          <a:xfrm>
            <a:off x="218994" y="2303362"/>
            <a:ext cx="7307172" cy="42016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2400" u="sng" dirty="0"/>
              <a:t>Onglet Création </a:t>
            </a:r>
            <a:r>
              <a:rPr lang="fr-FR" sz="2400" u="sng" dirty="0">
                <a:sym typeface="Wingdings" panose="05000000000000000000" pitchFamily="2" charset="2"/>
              </a:rPr>
              <a:t> Sélectionner des données Étiquettes de l'axe Horizontal – Modifier  sélectionner les noms de mois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Onglet Insertion  Graphique  Éléments de graphique  Modifier  sélectionner les noms de mois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Onglet Format  Propriétés  Modifier l'axe horizontal  sélectionner les noms de mois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Bouton +  (éléments de graphique) -&gt; </a:t>
            </a:r>
            <a:r>
              <a:rPr lang="fr-FR" sz="2400" dirty="0">
                <a:sym typeface="Wingdings" panose="05000000000000000000" pitchFamily="2" charset="2"/>
              </a:rPr>
              <a:t>Étiquettes de l'axe Horizontal – Modifier  sélectionner les noms de mois</a:t>
            </a:r>
          </a:p>
          <a:p>
            <a:pPr>
              <a:lnSpc>
                <a:spcPct val="150000"/>
              </a:lnSpc>
            </a:pPr>
            <a:endParaRPr lang="fr-FR" sz="24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99958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ne sélectionner qu'un pont d'une série à des fins de modification, il faut :	5/8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926" y="2431988"/>
            <a:ext cx="6569597" cy="3776522"/>
          </a:xfrm>
        </p:spPr>
        <p:txBody>
          <a:bodyPr>
            <a:normAutofit/>
          </a:bodyPr>
          <a:lstStyle/>
          <a:p>
            <a:r>
              <a:rPr lang="fr-FR" sz="2400" dirty="0"/>
              <a:t>Cliquer droit sur le point de donnée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Double-cliquer sur le point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u="sng" dirty="0"/>
              <a:t>Cliquer sur la série, puis cliquer sur le point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À l'aide de la souris (pointeur en forme de flèche) tracer un rectangle autour du point de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un élément du graphique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086" y="2829587"/>
            <a:ext cx="45624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93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ajouter une table de données à un graphique circulaire, il faut :	6/8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926" y="2431988"/>
            <a:ext cx="6569597" cy="3776522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Dans les éléments de graphiques, choisir Table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Cliquer droit sur le graphique </a:t>
            </a:r>
            <a:r>
              <a:rPr lang="fr-FR" sz="2400" dirty="0">
                <a:sym typeface="Wingdings" panose="05000000000000000000" pitchFamily="2" charset="2"/>
              </a:rPr>
              <a:t> Ajouter des étiquettes de données  Table de données</a:t>
            </a:r>
            <a:br>
              <a:rPr lang="fr-FR" sz="2400" dirty="0"/>
            </a:br>
            <a:endParaRPr lang="fr-FR" sz="2400" dirty="0"/>
          </a:p>
          <a:p>
            <a:r>
              <a:rPr lang="fr-FR" sz="2400" u="sng" dirty="0"/>
              <a:t>C'est impossible, on ne peut pas ajouter une table de données à ce type de graphique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Onglet Insertion </a:t>
            </a:r>
            <a:r>
              <a:rPr lang="fr-FR" sz="2400" dirty="0">
                <a:sym typeface="Wingdings" panose="05000000000000000000" pitchFamily="2" charset="2"/>
              </a:rPr>
              <a:t> Éléments graphiques  Table de données</a:t>
            </a:r>
            <a:endParaRPr lang="fr-FR" sz="24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Ajouter des éléments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952" y="2677392"/>
            <a:ext cx="5019048" cy="3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3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ajouter des étiquettes comme sur la figure ci-contre, il faut cocher :	7/8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927" y="2431988"/>
            <a:ext cx="5293760" cy="3776522"/>
          </a:xfrm>
        </p:spPr>
        <p:txBody>
          <a:bodyPr>
            <a:normAutofit/>
          </a:bodyPr>
          <a:lstStyle/>
          <a:p>
            <a:r>
              <a:rPr lang="fr-FR" sz="2400" dirty="0"/>
              <a:t>Nom de série et valeur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Nom de série et pourcentage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Nom de catégorie et valeur</a:t>
            </a:r>
            <a:br>
              <a:rPr lang="fr-FR" sz="2400" u="sng" dirty="0"/>
            </a:br>
            <a:endParaRPr lang="fr-FR" sz="2400" u="sng" dirty="0"/>
          </a:p>
          <a:p>
            <a:r>
              <a:rPr lang="fr-FR" sz="2400" u="sng" dirty="0"/>
              <a:t>Nom de catégorie et pourcentage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Ajouter / modifier des éléments</a:t>
            </a:r>
          </a:p>
        </p:txBody>
      </p:sp>
      <p:pic>
        <p:nvPicPr>
          <p:cNvPr id="1026" name="Picture 2" descr="C:\Users\EFPREM~1\AppData\Local\Temp\SNAGHTML10d5f94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390" y="2289445"/>
            <a:ext cx="7219950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025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déplacer un graphique d'une feuille vers une autre, il faut :	8/8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98166" y="2455739"/>
            <a:ext cx="5293760" cy="3776522"/>
          </a:xfrm>
        </p:spPr>
        <p:txBody>
          <a:bodyPr>
            <a:normAutofit/>
          </a:bodyPr>
          <a:lstStyle/>
          <a:p>
            <a:r>
              <a:rPr lang="fr-FR" sz="2400" dirty="0"/>
              <a:t>C'est impossible, il faut prévoir lors de la création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Faire un Copier/Coller du graphique d'une feuille sur l'autre</a:t>
            </a:r>
            <a:br>
              <a:rPr lang="fr-FR" sz="2400" dirty="0"/>
            </a:br>
            <a:endParaRPr lang="fr-FR" sz="2400" dirty="0"/>
          </a:p>
          <a:p>
            <a:r>
              <a:rPr lang="fr-FR" sz="2400" dirty="0"/>
              <a:t>Onglet Création </a:t>
            </a:r>
            <a:r>
              <a:rPr lang="fr-FR" sz="2400" dirty="0">
                <a:sym typeface="Wingdings" panose="05000000000000000000" pitchFamily="2" charset="2"/>
              </a:rPr>
              <a:t> Disposition rapide</a:t>
            </a:r>
            <a:br>
              <a:rPr lang="fr-FR" sz="2400" dirty="0"/>
            </a:br>
            <a:endParaRPr lang="fr-FR" sz="2400" dirty="0"/>
          </a:p>
          <a:p>
            <a:r>
              <a:rPr lang="fr-FR" sz="2400" u="sng" dirty="0"/>
              <a:t>Onglet Création </a:t>
            </a:r>
            <a:r>
              <a:rPr lang="fr-FR" sz="2400" u="sng" dirty="0">
                <a:sym typeface="Wingdings" panose="05000000000000000000" pitchFamily="2" charset="2"/>
              </a:rPr>
              <a:t> Déplacer le graphique</a:t>
            </a:r>
            <a:endParaRPr lang="fr-FR" sz="2400" u="sng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Déplacer un graphique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722" y="3059271"/>
            <a:ext cx="6706278" cy="205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3684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QCM_Niv1.pptx" id="{68DE0578-577E-4C38-92F2-7C17F83E5598}" vid="{32CDC701-83DD-4840-833A-4032C8892D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QCM</Template>
  <TotalTime>4450</TotalTime>
  <Words>356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Wingdings 2</vt:lpstr>
      <vt:lpstr>Thème Office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  <vt:lpstr>Illustrer par un graphique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2</dc:title>
  <dc:creator>Efpremium01</dc:creator>
  <cp:lastModifiedBy>Françoise Pervier</cp:lastModifiedBy>
  <cp:revision>115</cp:revision>
  <cp:lastPrinted>2016-03-07T14:30:10Z</cp:lastPrinted>
  <dcterms:created xsi:type="dcterms:W3CDTF">2016-03-09T15:01:50Z</dcterms:created>
  <dcterms:modified xsi:type="dcterms:W3CDTF">2017-03-21T06:35:19Z</dcterms:modified>
</cp:coreProperties>
</file>