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comments/comment6.xml" ContentType="application/vnd.openxmlformats-officedocument.presentationml.comments+xml"/>
  <Override PartName="/ppt/comments/comment7.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9" r:id="rId2"/>
    <p:sldId id="282" r:id="rId3"/>
    <p:sldId id="286" r:id="rId4"/>
    <p:sldId id="283" r:id="rId5"/>
    <p:sldId id="284" r:id="rId6"/>
    <p:sldId id="288" r:id="rId7"/>
    <p:sldId id="287" r:id="rId8"/>
  </p:sldIdLst>
  <p:sldSz cx="12192000" cy="6858000"/>
  <p:notesSz cx="6865938" cy="95408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fpremium01" initials="E" lastIdx="48" clrIdx="0">
    <p:extLst>
      <p:ext uri="{19B8F6BF-5375-455C-9EA6-DF929625EA0E}">
        <p15:presenceInfo xmlns:p15="http://schemas.microsoft.com/office/powerpoint/2012/main" userId="Efpremium01" providerId="None"/>
      </p:ext>
    </p:extLst>
  </p:cmAuthor>
  <p:cmAuthor id="2" name="Françoise Pervier" initials="FP" lastIdx="13" clrIdx="1">
    <p:extLst>
      <p:ext uri="{19B8F6BF-5375-455C-9EA6-DF929625EA0E}">
        <p15:presenceInfo xmlns:p15="http://schemas.microsoft.com/office/powerpoint/2012/main" userId="f087c270f4d039b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2" d="100"/>
          <a:sy n="82" d="100"/>
        </p:scale>
        <p:origin x="114"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7-03-21T14:10:00.348" idx="1">
    <p:pos x="10" y="10"/>
    <p:text>une liste doit comporter une ligne d'intitulés, tous uniques, chaque entrée dans la liste (enregistrment) est faite sur une seule ligne, il n'y a pas de cellules mfusionnées.</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2" dt="2017-03-21T14:12:56.994" idx="3">
    <p:pos x="10" y="10"/>
    <p:text>la commande réorganiser de l'onglet Affichage permet de partager l'écran entre plusieurs classeurs ouverts. elle ne permet pas de trier.</p:text>
    <p:extLst>
      <p:ext uri="{C676402C-5697-4E1C-873F-D02D1690AC5C}">
        <p15:threadingInfo xmlns:p15="http://schemas.microsoft.com/office/powerpoint/2012/main" timeZoneBias="-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2" dt="2017-03-21T14:16:02.001" idx="4">
    <p:pos x="10" y="10"/>
    <p:text>ce sens des tris successifs ne permet pas d'obtenir le tri multicritmères souhaité. il faut commencer par le niveau de tri le plus important et ainsi de suite vers le plus bas niveau de tri.</p:text>
    <p:extLst>
      <p:ext uri="{C676402C-5697-4E1C-873F-D02D1690AC5C}">
        <p15:threadingInfo xmlns:p15="http://schemas.microsoft.com/office/powerpoint/2012/main" timeZoneBias="-6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2" dt="2017-03-21T14:18:37.550" idx="5">
    <p:pos x="10" y="10"/>
    <p:text>Sur l'onglet Données on retrouve la majeure partie des commandes nécessaires à la gestion de liste.</p:text>
    <p:extLst>
      <p:ext uri="{C676402C-5697-4E1C-873F-D02D1690AC5C}">
        <p15:threadingInfo xmlns:p15="http://schemas.microsoft.com/office/powerpoint/2012/main" timeZoneBias="-6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2" dt="2017-03-21T14:21:16.727" idx="6">
    <p:pos x="5132" y="930"/>
    <p:text>réponse 1 :c'est bien trop lourd, il faut filtrer</p:text>
    <p:extLst>
      <p:ext uri="{C676402C-5697-4E1C-873F-D02D1690AC5C}">
        <p15:threadingInfo xmlns:p15="http://schemas.microsoft.com/office/powerpoint/2012/main" timeZoneBias="-60"/>
      </p:ext>
    </p:extLst>
  </p:cm>
  <p:cm authorId="2" dt="2017-03-21T14:21:52.155" idx="7">
    <p:pos x="10" y="10"/>
    <p:text>réponse 2 : la commande afficher de l'onglet affichage permet d'afficher un classeur masqué. Il faut filtrer</p:text>
    <p:extLst>
      <p:ext uri="{C676402C-5697-4E1C-873F-D02D1690AC5C}">
        <p15:threadingInfo xmlns:p15="http://schemas.microsoft.com/office/powerpoint/2012/main" timeZoneBias="-60"/>
      </p:ext>
    </p:extLst>
  </p:cm>
  <p:cm authorId="2" dt="2017-03-21T14:23:17.552" idx="8">
    <p:pos x="146" y="146"/>
    <p:text>réponse 4 : il faut effectivement filtrer mais  il n'y a pas de boite de dialogue ; ce sont des listes déroulantes.</p:text>
    <p:extLst>
      <p:ext uri="{C676402C-5697-4E1C-873F-D02D1690AC5C}">
        <p15:threadingInfo xmlns:p15="http://schemas.microsoft.com/office/powerpoint/2012/main" timeZoneBias="-6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2" dt="2017-03-21T14:25:30.726" idx="9">
    <p:pos x="10" y="10"/>
    <p:text>réponse 1 : c'est une méthode, mais elle désactive le filtre qu'il faudra réactiver.</p:text>
    <p:extLst>
      <p:ext uri="{C676402C-5697-4E1C-873F-D02D1690AC5C}">
        <p15:threadingInfo xmlns:p15="http://schemas.microsoft.com/office/powerpoint/2012/main" timeZoneBias="-60"/>
      </p:ext>
    </p:extLst>
  </p:cm>
  <p:cm authorId="2" dt="2017-03-21T14:27:10.694" idx="10">
    <p:pos x="146" y="146"/>
    <p:text>réponse 3 : effacer supprime le contenu de la ou des cellules actives</p:text>
    <p:extLst>
      <p:ext uri="{C676402C-5697-4E1C-873F-D02D1690AC5C}">
        <p15:threadingInfo xmlns:p15="http://schemas.microsoft.com/office/powerpoint/2012/main" timeZoneBias="-60"/>
      </p:ext>
    </p:extLst>
  </p:cm>
  <p:cm authorId="2" dt="2017-03-21T14:29:25.944" idx="11">
    <p:pos x="282" y="282"/>
    <p:text>réponse 4 : ces commande suppriment des cellules pas des filtres.</p:text>
    <p:extLst>
      <p:ext uri="{C676402C-5697-4E1C-873F-D02D1690AC5C}">
        <p15:threadingInfo xmlns:p15="http://schemas.microsoft.com/office/powerpoint/2012/main" timeZoneBias="-6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2" dt="2017-03-21T14:30:39.421" idx="12">
    <p:pos x="10" y="10"/>
    <p:text>réponse 1 : non il n'y aura personne! il fallait cocher le ou mmoins contraignant que le connecteur et</p:text>
    <p:extLst>
      <p:ext uri="{C676402C-5697-4E1C-873F-D02D1690AC5C}">
        <p15:threadingInfo xmlns:p15="http://schemas.microsoft.com/office/powerpoint/2012/main" timeZoneBias="-60"/>
      </p:ext>
    </p:extLst>
  </p:cm>
  <p:cm authorId="2" dt="2017-03-21T14:31:35.492" idx="13">
    <p:pos x="146" y="146"/>
    <p:text>réponse 3 : comme cela on finit par y arriver mais sur des listes très longues, que de clics !!!</p:text>
    <p:extLst>
      <p:ext uri="{C676402C-5697-4E1C-873F-D02D1690AC5C}">
        <p15:threadingInfo xmlns:p15="http://schemas.microsoft.com/office/powerpoint/2012/main" timeZoneBias="-6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241A35DB-508C-4AF7-BD84-75D769740F61}" type="datetimeFigureOut">
              <a:rPr lang="fr-FR" smtClean="0"/>
              <a:t>21/03/2017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20C764-B954-442A-BD67-ACE7CE6B5623}" type="slidenum">
              <a:rPr lang="fr-FR" smtClean="0"/>
              <a:t>‹#›</a:t>
            </a:fld>
            <a:endParaRPr lang="fr-FR"/>
          </a:p>
        </p:txBody>
      </p:sp>
    </p:spTree>
    <p:extLst>
      <p:ext uri="{BB962C8B-B14F-4D97-AF65-F5344CB8AC3E}">
        <p14:creationId xmlns:p14="http://schemas.microsoft.com/office/powerpoint/2010/main" val="2995523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41A35DB-508C-4AF7-BD84-75D769740F61}" type="datetimeFigureOut">
              <a:rPr lang="fr-FR" smtClean="0"/>
              <a:t>21/03/2017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20C764-B954-442A-BD67-ACE7CE6B5623}" type="slidenum">
              <a:rPr lang="fr-FR" smtClean="0"/>
              <a:t>‹#›</a:t>
            </a:fld>
            <a:endParaRPr lang="fr-FR"/>
          </a:p>
        </p:txBody>
      </p:sp>
    </p:spTree>
    <p:extLst>
      <p:ext uri="{BB962C8B-B14F-4D97-AF65-F5344CB8AC3E}">
        <p14:creationId xmlns:p14="http://schemas.microsoft.com/office/powerpoint/2010/main" val="37756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41A35DB-508C-4AF7-BD84-75D769740F61}" type="datetimeFigureOut">
              <a:rPr lang="fr-FR" smtClean="0"/>
              <a:t>21/03/2017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20C764-B954-442A-BD67-ACE7CE6B5623}" type="slidenum">
              <a:rPr lang="fr-FR" smtClean="0"/>
              <a:t>‹#›</a:t>
            </a:fld>
            <a:endParaRPr lang="fr-FR"/>
          </a:p>
        </p:txBody>
      </p:sp>
    </p:spTree>
    <p:extLst>
      <p:ext uri="{BB962C8B-B14F-4D97-AF65-F5344CB8AC3E}">
        <p14:creationId xmlns:p14="http://schemas.microsoft.com/office/powerpoint/2010/main" val="2241817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18" name="Espace réservé du texte 15"/>
          <p:cNvSpPr>
            <a:spLocks noGrp="1"/>
          </p:cNvSpPr>
          <p:nvPr>
            <p:ph type="body" sz="quarter" idx="15"/>
          </p:nvPr>
        </p:nvSpPr>
        <p:spPr>
          <a:xfrm>
            <a:off x="1658937" y="1424285"/>
            <a:ext cx="9694861" cy="385763"/>
          </a:xfrm>
          <a:ln>
            <a:solidFill>
              <a:schemeClr val="tx1"/>
            </a:solidFill>
          </a:ln>
        </p:spPr>
        <p:txBody>
          <a:bodyPr anchor="b">
            <a:noAutofit/>
          </a:bodyPr>
          <a:lstStyle>
            <a:lvl1pPr marL="0" indent="0">
              <a:buNone/>
              <a:tabLst>
                <a:tab pos="8967788" algn="l"/>
              </a:tabLst>
              <a:defRPr sz="14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2" name="Titre 1"/>
          <p:cNvSpPr>
            <a:spLocks noGrp="1"/>
          </p:cNvSpPr>
          <p:nvPr>
            <p:ph type="title"/>
          </p:nvPr>
        </p:nvSpPr>
        <p:spPr>
          <a:xfrm>
            <a:off x="3189248" y="130955"/>
            <a:ext cx="8164551" cy="671938"/>
          </a:xfrm>
        </p:spPr>
        <p:txBody>
          <a:bodyPr>
            <a:normAutofit/>
          </a:bodyPr>
          <a:lstStyle>
            <a:lvl1pPr>
              <a:defRPr sz="2800"/>
            </a:lvl1pPr>
          </a:lstStyle>
          <a:p>
            <a:r>
              <a:rPr lang="fr-FR" dirty="0"/>
              <a:t>Modifiez le style du titre</a:t>
            </a:r>
          </a:p>
        </p:txBody>
      </p:sp>
      <p:sp>
        <p:nvSpPr>
          <p:cNvPr id="3" name="Espace réservé du contenu 2"/>
          <p:cNvSpPr>
            <a:spLocks noGrp="1"/>
          </p:cNvSpPr>
          <p:nvPr>
            <p:ph idx="1"/>
          </p:nvPr>
        </p:nvSpPr>
        <p:spPr/>
        <p:txBody>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p:txBody>
          <a:bodyPr/>
          <a:lstStyle/>
          <a:p>
            <a:fld id="{241A35DB-508C-4AF7-BD84-75D769740F61}" type="datetimeFigureOut">
              <a:rPr lang="fr-FR" smtClean="0"/>
              <a:t>21/03/2017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20C764-B954-442A-BD67-ACE7CE6B5623}" type="slidenum">
              <a:rPr lang="fr-FR" smtClean="0"/>
              <a:t>‹#›</a:t>
            </a:fld>
            <a:endParaRPr lang="fr-FR"/>
          </a:p>
        </p:txBody>
      </p:sp>
      <p:sp>
        <p:nvSpPr>
          <p:cNvPr id="16" name="Espace réservé du texte 15"/>
          <p:cNvSpPr>
            <a:spLocks noGrp="1"/>
          </p:cNvSpPr>
          <p:nvPr>
            <p:ph type="body" sz="quarter" idx="13"/>
          </p:nvPr>
        </p:nvSpPr>
        <p:spPr>
          <a:xfrm>
            <a:off x="936625" y="797002"/>
            <a:ext cx="623888" cy="385763"/>
          </a:xfrm>
          <a:ln>
            <a:noFill/>
          </a:ln>
        </p:spPr>
        <p:txBody>
          <a:bodyPr anchor="ctr">
            <a:noAutofit/>
          </a:bodyPr>
          <a:lstStyle>
            <a:lvl1pPr marL="0" indent="0">
              <a:buNone/>
              <a:defRPr sz="18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17" name="Espace réservé du texte 15"/>
          <p:cNvSpPr>
            <a:spLocks noGrp="1"/>
          </p:cNvSpPr>
          <p:nvPr>
            <p:ph type="body" sz="quarter" idx="14"/>
          </p:nvPr>
        </p:nvSpPr>
        <p:spPr>
          <a:xfrm>
            <a:off x="1560513" y="794588"/>
            <a:ext cx="9793285" cy="385763"/>
          </a:xfrm>
          <a:ln>
            <a:noFill/>
          </a:ln>
        </p:spPr>
        <p:txBody>
          <a:bodyPr anchor="ctr">
            <a:noAutofit/>
          </a:bodyPr>
          <a:lstStyle>
            <a:lvl1pPr marL="0" indent="0">
              <a:buNone/>
              <a:defRPr sz="18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9" name="ZoneTexte 8"/>
          <p:cNvSpPr txBox="1"/>
          <p:nvPr userDrawn="1"/>
        </p:nvSpPr>
        <p:spPr>
          <a:xfrm>
            <a:off x="2118731" y="1212551"/>
            <a:ext cx="1338147" cy="216000"/>
          </a:xfrm>
          <a:prstGeom prst="rect">
            <a:avLst/>
          </a:prstGeom>
          <a:solidFill>
            <a:schemeClr val="bg1"/>
          </a:solidFill>
          <a:ln>
            <a:solidFill>
              <a:schemeClr val="tx1"/>
            </a:solidFill>
          </a:ln>
        </p:spPr>
        <p:txBody>
          <a:bodyPr wrap="square" tIns="18000" rtlCol="0">
            <a:spAutoFit/>
          </a:bodyPr>
          <a:lstStyle/>
          <a:p>
            <a:r>
              <a:rPr lang="fr-FR" sz="1200" dirty="0"/>
              <a:t>Libellé question</a:t>
            </a:r>
          </a:p>
        </p:txBody>
      </p:sp>
    </p:spTree>
    <p:extLst>
      <p:ext uri="{BB962C8B-B14F-4D97-AF65-F5344CB8AC3E}">
        <p14:creationId xmlns:p14="http://schemas.microsoft.com/office/powerpoint/2010/main" val="3864128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241A35DB-508C-4AF7-BD84-75D769740F61}" type="datetimeFigureOut">
              <a:rPr lang="fr-FR" smtClean="0"/>
              <a:t>21/03/2017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20C764-B954-442A-BD67-ACE7CE6B5623}" type="slidenum">
              <a:rPr lang="fr-FR" smtClean="0"/>
              <a:t>‹#›</a:t>
            </a:fld>
            <a:endParaRPr lang="fr-FR"/>
          </a:p>
        </p:txBody>
      </p:sp>
    </p:spTree>
    <p:extLst>
      <p:ext uri="{BB962C8B-B14F-4D97-AF65-F5344CB8AC3E}">
        <p14:creationId xmlns:p14="http://schemas.microsoft.com/office/powerpoint/2010/main" val="3802853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241A35DB-508C-4AF7-BD84-75D769740F61}" type="datetimeFigureOut">
              <a:rPr lang="fr-FR" smtClean="0"/>
              <a:t>21/03/2017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B20C764-B954-442A-BD67-ACE7CE6B5623}" type="slidenum">
              <a:rPr lang="fr-FR" smtClean="0"/>
              <a:t>‹#›</a:t>
            </a:fld>
            <a:endParaRPr lang="fr-FR"/>
          </a:p>
        </p:txBody>
      </p:sp>
      <p:sp>
        <p:nvSpPr>
          <p:cNvPr id="19" name="Espace réservé du texte 15"/>
          <p:cNvSpPr>
            <a:spLocks noGrp="1"/>
          </p:cNvSpPr>
          <p:nvPr>
            <p:ph type="body" sz="quarter" idx="15"/>
          </p:nvPr>
        </p:nvSpPr>
        <p:spPr>
          <a:xfrm>
            <a:off x="1658937" y="1424285"/>
            <a:ext cx="9694861" cy="385763"/>
          </a:xfrm>
          <a:ln>
            <a:solidFill>
              <a:schemeClr val="tx1"/>
            </a:solidFill>
          </a:ln>
        </p:spPr>
        <p:txBody>
          <a:bodyPr anchor="b">
            <a:noAutofit/>
          </a:bodyPr>
          <a:lstStyle>
            <a:lvl1pPr marL="0" indent="0">
              <a:buNone/>
              <a:tabLst>
                <a:tab pos="8967788" algn="l"/>
              </a:tabLst>
              <a:defRPr sz="14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20" name="Titre 1"/>
          <p:cNvSpPr>
            <a:spLocks noGrp="1"/>
          </p:cNvSpPr>
          <p:nvPr>
            <p:ph type="title"/>
          </p:nvPr>
        </p:nvSpPr>
        <p:spPr>
          <a:xfrm>
            <a:off x="3189248" y="130955"/>
            <a:ext cx="8164551" cy="671938"/>
          </a:xfrm>
        </p:spPr>
        <p:txBody>
          <a:bodyPr>
            <a:normAutofit/>
          </a:bodyPr>
          <a:lstStyle>
            <a:lvl1pPr>
              <a:defRPr sz="2800"/>
            </a:lvl1pPr>
          </a:lstStyle>
          <a:p>
            <a:r>
              <a:rPr lang="fr-FR" dirty="0"/>
              <a:t>Modifiez le style du titre</a:t>
            </a:r>
          </a:p>
        </p:txBody>
      </p:sp>
      <p:sp>
        <p:nvSpPr>
          <p:cNvPr id="22" name="ZoneTexte 21"/>
          <p:cNvSpPr txBox="1"/>
          <p:nvPr userDrawn="1"/>
        </p:nvSpPr>
        <p:spPr>
          <a:xfrm>
            <a:off x="838200" y="165380"/>
            <a:ext cx="2072268" cy="523220"/>
          </a:xfrm>
          <a:prstGeom prst="rect">
            <a:avLst/>
          </a:prstGeom>
          <a:noFill/>
        </p:spPr>
        <p:txBody>
          <a:bodyPr wrap="square" rtlCol="0" anchor="ctr">
            <a:spAutoFit/>
          </a:bodyPr>
          <a:lstStyle/>
          <a:p>
            <a:r>
              <a:rPr lang="fr-FR" sz="2800" dirty="0">
                <a:latin typeface="+mj-lt"/>
              </a:rPr>
              <a:t>Thématique</a:t>
            </a:r>
          </a:p>
        </p:txBody>
      </p:sp>
      <p:sp>
        <p:nvSpPr>
          <p:cNvPr id="23" name="Espace réservé du texte 15"/>
          <p:cNvSpPr>
            <a:spLocks noGrp="1"/>
          </p:cNvSpPr>
          <p:nvPr>
            <p:ph type="body" sz="quarter" idx="13"/>
          </p:nvPr>
        </p:nvSpPr>
        <p:spPr>
          <a:xfrm>
            <a:off x="936625" y="797002"/>
            <a:ext cx="623888" cy="385763"/>
          </a:xfrm>
          <a:ln>
            <a:noFill/>
          </a:ln>
        </p:spPr>
        <p:txBody>
          <a:bodyPr anchor="ctr">
            <a:noAutofit/>
          </a:bodyPr>
          <a:lstStyle>
            <a:lvl1pPr marL="0" indent="0">
              <a:buNone/>
              <a:defRPr sz="18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24" name="Espace réservé du texte 15"/>
          <p:cNvSpPr>
            <a:spLocks noGrp="1"/>
          </p:cNvSpPr>
          <p:nvPr>
            <p:ph type="body" sz="quarter" idx="14"/>
          </p:nvPr>
        </p:nvSpPr>
        <p:spPr>
          <a:xfrm>
            <a:off x="1560513" y="794588"/>
            <a:ext cx="9793285" cy="385763"/>
          </a:xfrm>
        </p:spPr>
        <p:txBody>
          <a:bodyPr anchor="ctr">
            <a:noAutofit/>
          </a:bodyPr>
          <a:lstStyle>
            <a:lvl1pPr marL="0" indent="0">
              <a:buNone/>
              <a:defRPr sz="18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25" name="ZoneTexte 24"/>
          <p:cNvSpPr txBox="1"/>
          <p:nvPr userDrawn="1"/>
        </p:nvSpPr>
        <p:spPr>
          <a:xfrm>
            <a:off x="2118731" y="1212551"/>
            <a:ext cx="1338147" cy="216000"/>
          </a:xfrm>
          <a:prstGeom prst="rect">
            <a:avLst/>
          </a:prstGeom>
          <a:solidFill>
            <a:schemeClr val="bg1"/>
          </a:solidFill>
          <a:ln>
            <a:solidFill>
              <a:schemeClr val="tx1"/>
            </a:solidFill>
          </a:ln>
        </p:spPr>
        <p:txBody>
          <a:bodyPr wrap="square" tIns="18000" rtlCol="0">
            <a:spAutoFit/>
          </a:bodyPr>
          <a:lstStyle/>
          <a:p>
            <a:r>
              <a:rPr lang="fr-FR" sz="1200" dirty="0"/>
              <a:t>Libellé question</a:t>
            </a:r>
          </a:p>
        </p:txBody>
      </p:sp>
    </p:spTree>
    <p:extLst>
      <p:ext uri="{BB962C8B-B14F-4D97-AF65-F5344CB8AC3E}">
        <p14:creationId xmlns:p14="http://schemas.microsoft.com/office/powerpoint/2010/main" val="4133715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241A35DB-508C-4AF7-BD84-75D769740F61}" type="datetimeFigureOut">
              <a:rPr lang="fr-FR" smtClean="0"/>
              <a:t>21/03/2017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B20C764-B954-442A-BD67-ACE7CE6B5623}" type="slidenum">
              <a:rPr lang="fr-FR" smtClean="0"/>
              <a:t>‹#›</a:t>
            </a:fld>
            <a:endParaRPr lang="fr-FR"/>
          </a:p>
        </p:txBody>
      </p:sp>
    </p:spTree>
    <p:extLst>
      <p:ext uri="{BB962C8B-B14F-4D97-AF65-F5344CB8AC3E}">
        <p14:creationId xmlns:p14="http://schemas.microsoft.com/office/powerpoint/2010/main" val="323094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241A35DB-508C-4AF7-BD84-75D769740F61}" type="datetimeFigureOut">
              <a:rPr lang="fr-FR" smtClean="0"/>
              <a:t>21/03/2017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B20C764-B954-442A-BD67-ACE7CE6B5623}" type="slidenum">
              <a:rPr lang="fr-FR" smtClean="0"/>
              <a:t>‹#›</a:t>
            </a:fld>
            <a:endParaRPr lang="fr-FR"/>
          </a:p>
        </p:txBody>
      </p:sp>
    </p:spTree>
    <p:extLst>
      <p:ext uri="{BB962C8B-B14F-4D97-AF65-F5344CB8AC3E}">
        <p14:creationId xmlns:p14="http://schemas.microsoft.com/office/powerpoint/2010/main" val="13236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41A35DB-508C-4AF7-BD84-75D769740F61}" type="datetimeFigureOut">
              <a:rPr lang="fr-FR" smtClean="0"/>
              <a:t>21/03/2017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B20C764-B954-442A-BD67-ACE7CE6B5623}" type="slidenum">
              <a:rPr lang="fr-FR" smtClean="0"/>
              <a:t>‹#›</a:t>
            </a:fld>
            <a:endParaRPr lang="fr-FR"/>
          </a:p>
        </p:txBody>
      </p:sp>
    </p:spTree>
    <p:extLst>
      <p:ext uri="{BB962C8B-B14F-4D97-AF65-F5344CB8AC3E}">
        <p14:creationId xmlns:p14="http://schemas.microsoft.com/office/powerpoint/2010/main" val="3775029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241A35DB-508C-4AF7-BD84-75D769740F61}" type="datetimeFigureOut">
              <a:rPr lang="fr-FR" smtClean="0"/>
              <a:t>21/03/2017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B20C764-B954-442A-BD67-ACE7CE6B5623}" type="slidenum">
              <a:rPr lang="fr-FR" smtClean="0"/>
              <a:t>‹#›</a:t>
            </a:fld>
            <a:endParaRPr lang="fr-FR"/>
          </a:p>
        </p:txBody>
      </p:sp>
    </p:spTree>
    <p:extLst>
      <p:ext uri="{BB962C8B-B14F-4D97-AF65-F5344CB8AC3E}">
        <p14:creationId xmlns:p14="http://schemas.microsoft.com/office/powerpoint/2010/main" val="2364139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241A35DB-508C-4AF7-BD84-75D769740F61}" type="datetimeFigureOut">
              <a:rPr lang="fr-FR" smtClean="0"/>
              <a:t>21/03/2017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B20C764-B954-442A-BD67-ACE7CE6B5623}" type="slidenum">
              <a:rPr lang="fr-FR" smtClean="0"/>
              <a:t>‹#›</a:t>
            </a:fld>
            <a:endParaRPr lang="fr-FR"/>
          </a:p>
        </p:txBody>
      </p:sp>
    </p:spTree>
    <p:extLst>
      <p:ext uri="{BB962C8B-B14F-4D97-AF65-F5344CB8AC3E}">
        <p14:creationId xmlns:p14="http://schemas.microsoft.com/office/powerpoint/2010/main" val="24878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264767"/>
            <a:ext cx="10515600" cy="671938"/>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1A35DB-508C-4AF7-BD84-75D769740F61}" type="datetimeFigureOut">
              <a:rPr lang="fr-FR" smtClean="0"/>
              <a:t>21/03/2017</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20C764-B954-442A-BD67-ACE7CE6B5623}" type="slidenum">
              <a:rPr lang="fr-FR" smtClean="0"/>
              <a:t>‹#›</a:t>
            </a:fld>
            <a:endParaRPr lang="fr-FR"/>
          </a:p>
        </p:txBody>
      </p:sp>
    </p:spTree>
    <p:extLst>
      <p:ext uri="{BB962C8B-B14F-4D97-AF65-F5344CB8AC3E}">
        <p14:creationId xmlns:p14="http://schemas.microsoft.com/office/powerpoint/2010/main" val="39637189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comments" Target="../comments/commen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comments" Target="../comments/comment7.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5"/>
          </p:nvPr>
        </p:nvSpPr>
        <p:spPr>
          <a:xfrm>
            <a:off x="1658937" y="1424285"/>
            <a:ext cx="9694861" cy="300343"/>
          </a:xfrm>
        </p:spPr>
        <p:txBody>
          <a:bodyPr/>
          <a:lstStyle/>
          <a:p>
            <a:r>
              <a:rPr lang="fr-FR" dirty="0"/>
              <a:t>Quelle liste est prête à être utilisée (triée, filtrée, etc.) par Excel ?	1/7</a:t>
            </a:r>
          </a:p>
        </p:txBody>
      </p:sp>
      <p:sp>
        <p:nvSpPr>
          <p:cNvPr id="3" name="Titre 2"/>
          <p:cNvSpPr>
            <a:spLocks noGrp="1"/>
          </p:cNvSpPr>
          <p:nvPr>
            <p:ph type="title"/>
          </p:nvPr>
        </p:nvSpPr>
        <p:spPr/>
        <p:txBody>
          <a:bodyPr/>
          <a:lstStyle/>
          <a:p>
            <a:r>
              <a:rPr lang="fr-FR" dirty="0"/>
              <a:t>Gérer des listes</a:t>
            </a:r>
          </a:p>
        </p:txBody>
      </p:sp>
      <p:sp>
        <p:nvSpPr>
          <p:cNvPr id="5" name="Espace réservé du texte 4"/>
          <p:cNvSpPr>
            <a:spLocks noGrp="1"/>
          </p:cNvSpPr>
          <p:nvPr>
            <p:ph type="body" sz="quarter" idx="13"/>
          </p:nvPr>
        </p:nvSpPr>
        <p:spPr/>
        <p:txBody>
          <a:bodyPr/>
          <a:lstStyle/>
          <a:p>
            <a:r>
              <a:rPr lang="fr-FR" dirty="0"/>
              <a:t>Q1</a:t>
            </a:r>
          </a:p>
        </p:txBody>
      </p:sp>
      <p:sp>
        <p:nvSpPr>
          <p:cNvPr id="6" name="Espace réservé du texte 5"/>
          <p:cNvSpPr>
            <a:spLocks noGrp="1"/>
          </p:cNvSpPr>
          <p:nvPr>
            <p:ph type="body" sz="quarter" idx="14"/>
          </p:nvPr>
        </p:nvSpPr>
        <p:spPr/>
        <p:txBody>
          <a:bodyPr/>
          <a:lstStyle/>
          <a:p>
            <a:r>
              <a:rPr lang="fr-FR" dirty="0"/>
              <a:t>Découvrir les bonnes pratiques de la gestion de liste</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72190" y="1874799"/>
            <a:ext cx="4561905" cy="2323809"/>
          </a:xfrm>
          <a:prstGeom prst="rect">
            <a:avLst/>
          </a:prstGeom>
        </p:spPr>
      </p:pic>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1999" y="1874799"/>
            <a:ext cx="7009524" cy="2228571"/>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72190" y="4348780"/>
            <a:ext cx="4609524" cy="2228571"/>
          </a:xfrm>
          <a:prstGeom prst="rect">
            <a:avLst/>
          </a:prstGeom>
        </p:spPr>
      </p:pic>
      <p:pic>
        <p:nvPicPr>
          <p:cNvPr id="9" name="Imag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1999" y="4348779"/>
            <a:ext cx="6428571" cy="2228571"/>
          </a:xfrm>
          <a:prstGeom prst="rect">
            <a:avLst/>
          </a:prstGeom>
          <a:ln w="28575">
            <a:solidFill>
              <a:srgbClr val="FF0000"/>
            </a:solidFill>
          </a:ln>
        </p:spPr>
      </p:pic>
    </p:spTree>
    <p:extLst>
      <p:ext uri="{BB962C8B-B14F-4D97-AF65-F5344CB8AC3E}">
        <p14:creationId xmlns:p14="http://schemas.microsoft.com/office/powerpoint/2010/main" val="4139893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p:cNvSpPr>
            <a:spLocks noGrp="1"/>
          </p:cNvSpPr>
          <p:nvPr>
            <p:ph type="body" sz="quarter" idx="15"/>
          </p:nvPr>
        </p:nvSpPr>
        <p:spPr>
          <a:xfrm>
            <a:off x="1125415" y="1424286"/>
            <a:ext cx="9917723" cy="326456"/>
          </a:xfrm>
        </p:spPr>
        <p:txBody>
          <a:bodyPr/>
          <a:lstStyle/>
          <a:p>
            <a:r>
              <a:rPr lang="fr-FR" dirty="0"/>
              <a:t>Pour trier la plage de données ci-dessous, quelle solution est erronée ? 	2/7</a:t>
            </a:r>
          </a:p>
        </p:txBody>
      </p:sp>
      <p:sp>
        <p:nvSpPr>
          <p:cNvPr id="5" name="Titre 4"/>
          <p:cNvSpPr>
            <a:spLocks noGrp="1"/>
          </p:cNvSpPr>
          <p:nvPr>
            <p:ph type="title"/>
          </p:nvPr>
        </p:nvSpPr>
        <p:spPr/>
        <p:txBody>
          <a:bodyPr/>
          <a:lstStyle/>
          <a:p>
            <a:r>
              <a:rPr lang="fr-FR" dirty="0"/>
              <a:t>Gérer une liste</a:t>
            </a:r>
          </a:p>
        </p:txBody>
      </p:sp>
      <p:sp>
        <p:nvSpPr>
          <p:cNvPr id="6" name="Espace réservé du texte 5"/>
          <p:cNvSpPr>
            <a:spLocks noGrp="1"/>
          </p:cNvSpPr>
          <p:nvPr>
            <p:ph type="body" sz="quarter" idx="13"/>
          </p:nvPr>
        </p:nvSpPr>
        <p:spPr/>
        <p:txBody>
          <a:bodyPr/>
          <a:lstStyle/>
          <a:p>
            <a:r>
              <a:rPr lang="fr-FR" dirty="0"/>
              <a:t>Q2</a:t>
            </a:r>
          </a:p>
        </p:txBody>
      </p:sp>
      <p:sp>
        <p:nvSpPr>
          <p:cNvPr id="7" name="Espace réservé du texte 6"/>
          <p:cNvSpPr>
            <a:spLocks noGrp="1"/>
          </p:cNvSpPr>
          <p:nvPr>
            <p:ph type="body" sz="quarter" idx="14"/>
          </p:nvPr>
        </p:nvSpPr>
        <p:spPr/>
        <p:txBody>
          <a:bodyPr/>
          <a:lstStyle/>
          <a:p>
            <a:r>
              <a:rPr lang="fr-FR" dirty="0"/>
              <a:t>Trier</a:t>
            </a:r>
          </a:p>
        </p:txBody>
      </p:sp>
      <p:sp>
        <p:nvSpPr>
          <p:cNvPr id="22" name="Espace réservé du contenu 7"/>
          <p:cNvSpPr txBox="1">
            <a:spLocks/>
          </p:cNvSpPr>
          <p:nvPr/>
        </p:nvSpPr>
        <p:spPr>
          <a:xfrm>
            <a:off x="372734" y="2482625"/>
            <a:ext cx="3944622" cy="325925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q"/>
            </a:pPr>
            <a:r>
              <a:rPr lang="fr-FR" sz="2000" u="sng" dirty="0"/>
              <a:t>Onglet Affichage / Réorganiser</a:t>
            </a:r>
            <a:br>
              <a:rPr lang="fr-FR" sz="2000" dirty="0"/>
            </a:br>
            <a:endParaRPr lang="fr-FR" sz="2000" dirty="0"/>
          </a:p>
          <a:p>
            <a:pPr>
              <a:buFont typeface="Wingdings" panose="05000000000000000000" pitchFamily="2" charset="2"/>
              <a:buChar char="q"/>
            </a:pPr>
            <a:r>
              <a:rPr lang="fr-FR" sz="2000" dirty="0">
                <a:sym typeface="Wingdings" panose="05000000000000000000" pitchFamily="2" charset="2"/>
              </a:rPr>
              <a:t>Onglet Accueil  Trier et filtrer  Choisir le sens du tri</a:t>
            </a:r>
            <a:br>
              <a:rPr lang="fr-FR" sz="2000" dirty="0">
                <a:sym typeface="Wingdings" panose="05000000000000000000" pitchFamily="2" charset="2"/>
              </a:rPr>
            </a:br>
            <a:endParaRPr lang="fr-FR" sz="2000" dirty="0">
              <a:sym typeface="Wingdings" panose="05000000000000000000" pitchFamily="2" charset="2"/>
            </a:endParaRPr>
          </a:p>
          <a:p>
            <a:pPr>
              <a:buFont typeface="Wingdings" panose="05000000000000000000" pitchFamily="2" charset="2"/>
              <a:buChar char="q"/>
            </a:pPr>
            <a:r>
              <a:rPr lang="fr-FR" sz="2000" dirty="0"/>
              <a:t>Clic droit </a:t>
            </a:r>
            <a:r>
              <a:rPr lang="fr-FR" sz="2000" dirty="0">
                <a:sym typeface="Wingdings" panose="05000000000000000000" pitchFamily="2" charset="2"/>
              </a:rPr>
              <a:t> Trier  choisir le sens du tri</a:t>
            </a:r>
            <a:br>
              <a:rPr lang="fr-FR" sz="2000" dirty="0">
                <a:effectLst>
                  <a:outerShdw blurRad="38100" dist="38100" dir="2700000" algn="tl">
                    <a:srgbClr val="000000">
                      <a:alpha val="43137"/>
                    </a:srgbClr>
                  </a:outerShdw>
                </a:effectLst>
                <a:sym typeface="Wingdings" panose="05000000000000000000" pitchFamily="2" charset="2"/>
              </a:rPr>
            </a:br>
            <a:endParaRPr lang="fr-FR" sz="2000" dirty="0">
              <a:effectLst>
                <a:outerShdw blurRad="38100" dist="38100" dir="2700000" algn="tl">
                  <a:srgbClr val="000000">
                    <a:alpha val="43137"/>
                  </a:srgbClr>
                </a:outerShdw>
              </a:effectLst>
            </a:endParaRPr>
          </a:p>
          <a:p>
            <a:pPr>
              <a:buFont typeface="Wingdings" panose="05000000000000000000" pitchFamily="2" charset="2"/>
              <a:buChar char="q"/>
            </a:pPr>
            <a:r>
              <a:rPr lang="fr-FR" sz="2000" dirty="0">
                <a:sym typeface="Wingdings" panose="05000000000000000000" pitchFamily="2" charset="2"/>
              </a:rPr>
              <a:t>Onglet Données  Choisir le sens du tri</a:t>
            </a:r>
          </a:p>
          <a:p>
            <a:endParaRPr lang="fr-FR" sz="2000" u="sng" dirty="0">
              <a:sym typeface="Wingdings" panose="05000000000000000000" pitchFamily="2" charset="2"/>
            </a:endParaRPr>
          </a:p>
        </p:txBody>
      </p:sp>
      <p:sp>
        <p:nvSpPr>
          <p:cNvPr id="10" name="Espace réservé du contenu 7"/>
          <p:cNvSpPr txBox="1">
            <a:spLocks/>
          </p:cNvSpPr>
          <p:nvPr/>
        </p:nvSpPr>
        <p:spPr>
          <a:xfrm>
            <a:off x="6077415" y="5107258"/>
            <a:ext cx="5731725" cy="12692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fr-FR" sz="2000" u="sng" dirty="0">
              <a:sym typeface="Wingdings" panose="05000000000000000000" pitchFamily="2" charset="2"/>
            </a:endParaRPr>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5279" y="2482625"/>
            <a:ext cx="7247619" cy="3095238"/>
          </a:xfrm>
          <a:prstGeom prst="rect">
            <a:avLst/>
          </a:prstGeom>
        </p:spPr>
      </p:pic>
    </p:spTree>
    <p:extLst>
      <p:ext uri="{BB962C8B-B14F-4D97-AF65-F5344CB8AC3E}">
        <p14:creationId xmlns:p14="http://schemas.microsoft.com/office/powerpoint/2010/main" val="804397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5"/>
          </p:nvPr>
        </p:nvSpPr>
        <p:spPr/>
        <p:txBody>
          <a:bodyPr/>
          <a:lstStyle/>
          <a:p>
            <a:r>
              <a:rPr lang="fr-FR" dirty="0"/>
              <a:t>Pour trier une liste selon plusieurs critères (ici sexe puis niveau puis Nom), on peut :	3/7</a:t>
            </a:r>
          </a:p>
        </p:txBody>
      </p:sp>
      <p:sp>
        <p:nvSpPr>
          <p:cNvPr id="3" name="Titre 2"/>
          <p:cNvSpPr>
            <a:spLocks noGrp="1"/>
          </p:cNvSpPr>
          <p:nvPr>
            <p:ph type="title"/>
          </p:nvPr>
        </p:nvSpPr>
        <p:spPr/>
        <p:txBody>
          <a:bodyPr/>
          <a:lstStyle/>
          <a:p>
            <a:r>
              <a:rPr lang="fr-FR" dirty="0"/>
              <a:t>Gérer une liste</a:t>
            </a:r>
          </a:p>
        </p:txBody>
      </p:sp>
      <p:sp>
        <p:nvSpPr>
          <p:cNvPr id="5" name="Espace réservé du texte 4"/>
          <p:cNvSpPr>
            <a:spLocks noGrp="1"/>
          </p:cNvSpPr>
          <p:nvPr>
            <p:ph type="body" sz="quarter" idx="13"/>
          </p:nvPr>
        </p:nvSpPr>
        <p:spPr/>
        <p:txBody>
          <a:bodyPr/>
          <a:lstStyle/>
          <a:p>
            <a:r>
              <a:rPr lang="fr-FR" dirty="0"/>
              <a:t>Q3</a:t>
            </a:r>
          </a:p>
        </p:txBody>
      </p:sp>
      <p:sp>
        <p:nvSpPr>
          <p:cNvPr id="6" name="Espace réservé du texte 5"/>
          <p:cNvSpPr>
            <a:spLocks noGrp="1"/>
          </p:cNvSpPr>
          <p:nvPr>
            <p:ph type="body" sz="quarter" idx="14"/>
          </p:nvPr>
        </p:nvSpPr>
        <p:spPr/>
        <p:txBody>
          <a:bodyPr/>
          <a:lstStyle/>
          <a:p>
            <a:r>
              <a:rPr lang="fr-FR" dirty="0"/>
              <a:t>Trier</a:t>
            </a:r>
          </a:p>
        </p:txBody>
      </p:sp>
      <p:pic>
        <p:nvPicPr>
          <p:cNvPr id="21" name="Imag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8937" y="4325592"/>
            <a:ext cx="9138887" cy="2113142"/>
          </a:xfrm>
          <a:prstGeom prst="rect">
            <a:avLst/>
          </a:prstGeom>
        </p:spPr>
      </p:pic>
      <p:sp>
        <p:nvSpPr>
          <p:cNvPr id="4" name="Espace réservé du contenu 3"/>
          <p:cNvSpPr>
            <a:spLocks noGrp="1"/>
          </p:cNvSpPr>
          <p:nvPr>
            <p:ph idx="1"/>
          </p:nvPr>
        </p:nvSpPr>
        <p:spPr/>
        <p:txBody>
          <a:bodyPr>
            <a:normAutofit/>
          </a:bodyPr>
          <a:lstStyle/>
          <a:p>
            <a:pPr fontAlgn="ctr">
              <a:buFont typeface="Wingdings" panose="05000000000000000000" pitchFamily="2" charset="2"/>
              <a:buChar char="q"/>
            </a:pPr>
            <a:r>
              <a:rPr lang="fr-FR" sz="2000" dirty="0"/>
              <a:t>Trier la colonne Sexe, puis la colonne Niveau puis la colonne Nom </a:t>
            </a:r>
            <a:br>
              <a:rPr lang="fr-FR" sz="2000" dirty="0"/>
            </a:br>
            <a:endParaRPr lang="fr-FR" sz="2000" dirty="0"/>
          </a:p>
          <a:p>
            <a:pPr>
              <a:buFont typeface="Wingdings" panose="05000000000000000000" pitchFamily="2" charset="2"/>
              <a:buChar char="q"/>
            </a:pPr>
            <a:r>
              <a:rPr lang="fr-FR" sz="2000" dirty="0"/>
              <a:t>Trier la colonne Nom, puis la colonne Sexe puis la colonne Niveau</a:t>
            </a:r>
            <a:br>
              <a:rPr lang="fr-FR" sz="2000" dirty="0"/>
            </a:br>
            <a:endParaRPr lang="fr-FR" sz="2000" dirty="0"/>
          </a:p>
          <a:p>
            <a:pPr fontAlgn="ctr">
              <a:buFont typeface="Wingdings" panose="05000000000000000000" pitchFamily="2" charset="2"/>
              <a:buChar char="q"/>
            </a:pPr>
            <a:r>
              <a:rPr lang="fr-FR" sz="2000" u="sng" dirty="0"/>
              <a:t>Activer la commande Tri personnalisé de l'onglet Accueil, choisir Sexe puis Niveau et enfin Nom</a:t>
            </a:r>
            <a:br>
              <a:rPr lang="fr-FR" sz="2000" u="sng" dirty="0"/>
            </a:br>
            <a:endParaRPr lang="fr-FR" sz="2000" dirty="0"/>
          </a:p>
          <a:p>
            <a:pPr fontAlgn="ctr">
              <a:buFont typeface="Wingdings" panose="05000000000000000000" pitchFamily="2" charset="2"/>
              <a:buChar char="q"/>
            </a:pPr>
            <a:r>
              <a:rPr lang="fr-FR" sz="2000" dirty="0"/>
              <a:t>Cliquer sur le bouton Trier de l'onglet Données, choisir Nom puis Niveau et enfin Sexe</a:t>
            </a:r>
          </a:p>
          <a:p>
            <a:pPr>
              <a:buFont typeface="Wingdings" panose="05000000000000000000" pitchFamily="2" charset="2"/>
              <a:buChar char="q"/>
            </a:pPr>
            <a:endParaRPr lang="fr-FR" sz="2000" dirty="0"/>
          </a:p>
        </p:txBody>
      </p:sp>
    </p:spTree>
    <p:extLst>
      <p:ext uri="{BB962C8B-B14F-4D97-AF65-F5344CB8AC3E}">
        <p14:creationId xmlns:p14="http://schemas.microsoft.com/office/powerpoint/2010/main" val="832461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p:cNvSpPr>
            <a:spLocks noGrp="1"/>
          </p:cNvSpPr>
          <p:nvPr>
            <p:ph type="body" sz="quarter" idx="15"/>
          </p:nvPr>
        </p:nvSpPr>
        <p:spPr>
          <a:xfrm>
            <a:off x="1125415" y="1424286"/>
            <a:ext cx="9917723" cy="326456"/>
          </a:xfrm>
        </p:spPr>
        <p:txBody>
          <a:bodyPr/>
          <a:lstStyle/>
          <a:p>
            <a:r>
              <a:rPr lang="fr-FR" dirty="0"/>
              <a:t>Pour activer les filtres (triangle liste dans chaque colonne) : 	4/7</a:t>
            </a:r>
          </a:p>
        </p:txBody>
      </p:sp>
      <p:sp>
        <p:nvSpPr>
          <p:cNvPr id="5" name="Titre 4"/>
          <p:cNvSpPr>
            <a:spLocks noGrp="1"/>
          </p:cNvSpPr>
          <p:nvPr>
            <p:ph type="title"/>
          </p:nvPr>
        </p:nvSpPr>
        <p:spPr/>
        <p:txBody>
          <a:bodyPr/>
          <a:lstStyle/>
          <a:p>
            <a:r>
              <a:rPr lang="fr-FR" dirty="0"/>
              <a:t>Gérer une liste</a:t>
            </a:r>
          </a:p>
        </p:txBody>
      </p:sp>
      <p:sp>
        <p:nvSpPr>
          <p:cNvPr id="6" name="Espace réservé du texte 5"/>
          <p:cNvSpPr>
            <a:spLocks noGrp="1"/>
          </p:cNvSpPr>
          <p:nvPr>
            <p:ph type="body" sz="quarter" idx="13"/>
          </p:nvPr>
        </p:nvSpPr>
        <p:spPr/>
        <p:txBody>
          <a:bodyPr/>
          <a:lstStyle/>
          <a:p>
            <a:r>
              <a:rPr lang="fr-FR" dirty="0"/>
              <a:t>Q4</a:t>
            </a:r>
          </a:p>
        </p:txBody>
      </p:sp>
      <p:sp>
        <p:nvSpPr>
          <p:cNvPr id="7" name="Espace réservé du texte 6"/>
          <p:cNvSpPr>
            <a:spLocks noGrp="1"/>
          </p:cNvSpPr>
          <p:nvPr>
            <p:ph type="body" sz="quarter" idx="14"/>
          </p:nvPr>
        </p:nvSpPr>
        <p:spPr/>
        <p:txBody>
          <a:bodyPr/>
          <a:lstStyle/>
          <a:p>
            <a:r>
              <a:rPr lang="fr-FR" dirty="0"/>
              <a:t>Activer les filtres</a:t>
            </a:r>
          </a:p>
        </p:txBody>
      </p:sp>
      <p:sp>
        <p:nvSpPr>
          <p:cNvPr id="22" name="Espace réservé du contenu 7"/>
          <p:cNvSpPr txBox="1">
            <a:spLocks/>
          </p:cNvSpPr>
          <p:nvPr/>
        </p:nvSpPr>
        <p:spPr>
          <a:xfrm>
            <a:off x="379142" y="2337526"/>
            <a:ext cx="4059044" cy="302175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q"/>
            </a:pPr>
            <a:r>
              <a:rPr lang="fr-FR" sz="2000" dirty="0"/>
              <a:t>Onglet Insertion / Filtre</a:t>
            </a:r>
            <a:br>
              <a:rPr lang="fr-FR" sz="2000" dirty="0"/>
            </a:br>
            <a:endParaRPr lang="fr-FR" sz="2000" dirty="0"/>
          </a:p>
          <a:p>
            <a:pPr>
              <a:buFont typeface="Wingdings" panose="05000000000000000000" pitchFamily="2" charset="2"/>
              <a:buChar char="q"/>
            </a:pPr>
            <a:r>
              <a:rPr lang="fr-FR" sz="2000" dirty="0">
                <a:sym typeface="Wingdings" panose="05000000000000000000" pitchFamily="2" charset="2"/>
              </a:rPr>
              <a:t>Onglet Accueil  Sélectionner Filtre</a:t>
            </a:r>
            <a:br>
              <a:rPr lang="fr-FR" sz="2000" dirty="0">
                <a:sym typeface="Wingdings" panose="05000000000000000000" pitchFamily="2" charset="2"/>
              </a:rPr>
            </a:br>
            <a:endParaRPr lang="fr-FR" sz="2000" dirty="0">
              <a:sym typeface="Wingdings" panose="05000000000000000000" pitchFamily="2" charset="2"/>
            </a:endParaRPr>
          </a:p>
          <a:p>
            <a:pPr>
              <a:buFont typeface="Wingdings" panose="05000000000000000000" pitchFamily="2" charset="2"/>
              <a:buChar char="q"/>
            </a:pPr>
            <a:r>
              <a:rPr lang="fr-FR" sz="2000" dirty="0"/>
              <a:t>Onglet Affichage </a:t>
            </a:r>
            <a:r>
              <a:rPr lang="fr-FR" sz="2000" dirty="0">
                <a:sym typeface="Wingdings" panose="05000000000000000000" pitchFamily="2" charset="2"/>
              </a:rPr>
              <a:t> Filtre</a:t>
            </a:r>
            <a:br>
              <a:rPr lang="fr-FR" sz="2000" dirty="0">
                <a:effectLst>
                  <a:outerShdw blurRad="38100" dist="38100" dir="2700000" algn="tl">
                    <a:srgbClr val="000000">
                      <a:alpha val="43137"/>
                    </a:srgbClr>
                  </a:outerShdw>
                </a:effectLst>
                <a:sym typeface="Wingdings" panose="05000000000000000000" pitchFamily="2" charset="2"/>
              </a:rPr>
            </a:br>
            <a:endParaRPr lang="fr-FR" sz="2000" dirty="0">
              <a:effectLst>
                <a:outerShdw blurRad="38100" dist="38100" dir="2700000" algn="tl">
                  <a:srgbClr val="000000">
                    <a:alpha val="43137"/>
                  </a:srgbClr>
                </a:outerShdw>
              </a:effectLst>
            </a:endParaRPr>
          </a:p>
          <a:p>
            <a:pPr>
              <a:buFont typeface="Wingdings" panose="05000000000000000000" pitchFamily="2" charset="2"/>
              <a:buChar char="q"/>
            </a:pPr>
            <a:r>
              <a:rPr lang="fr-FR" sz="2000" u="sng" dirty="0">
                <a:sym typeface="Wingdings" panose="05000000000000000000" pitchFamily="2" charset="2"/>
              </a:rPr>
              <a:t>Onglet Données  Filtrer</a:t>
            </a:r>
          </a:p>
          <a:p>
            <a:endParaRPr lang="fr-FR" sz="2000" u="sng" dirty="0">
              <a:sym typeface="Wingdings" panose="05000000000000000000" pitchFamily="2" charset="2"/>
            </a:endParaRPr>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1521" y="2710308"/>
            <a:ext cx="7247619" cy="2276190"/>
          </a:xfrm>
          <a:prstGeom prst="rect">
            <a:avLst/>
          </a:prstGeom>
        </p:spPr>
      </p:pic>
    </p:spTree>
    <p:extLst>
      <p:ext uri="{BB962C8B-B14F-4D97-AF65-F5344CB8AC3E}">
        <p14:creationId xmlns:p14="http://schemas.microsoft.com/office/powerpoint/2010/main" val="853361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p:cNvSpPr>
            <a:spLocks noGrp="1"/>
          </p:cNvSpPr>
          <p:nvPr>
            <p:ph type="body" sz="quarter" idx="15"/>
          </p:nvPr>
        </p:nvSpPr>
        <p:spPr>
          <a:xfrm>
            <a:off x="1125415" y="1424286"/>
            <a:ext cx="9917723" cy="296688"/>
          </a:xfrm>
        </p:spPr>
        <p:txBody>
          <a:bodyPr/>
          <a:lstStyle/>
          <a:p>
            <a:r>
              <a:rPr lang="fr-FR" dirty="0"/>
              <a:t>Dans la liste ci-dessous, pour ne plus voir que les lignes correspondant aux personnes habitant Paris, il faut: 	5/7</a:t>
            </a:r>
          </a:p>
        </p:txBody>
      </p:sp>
      <p:sp>
        <p:nvSpPr>
          <p:cNvPr id="5" name="Titre 4"/>
          <p:cNvSpPr>
            <a:spLocks noGrp="1"/>
          </p:cNvSpPr>
          <p:nvPr>
            <p:ph type="title"/>
          </p:nvPr>
        </p:nvSpPr>
        <p:spPr/>
        <p:txBody>
          <a:bodyPr/>
          <a:lstStyle/>
          <a:p>
            <a:r>
              <a:rPr lang="fr-FR" dirty="0"/>
              <a:t>Gérer une liste</a:t>
            </a:r>
          </a:p>
        </p:txBody>
      </p:sp>
      <p:sp>
        <p:nvSpPr>
          <p:cNvPr id="6" name="Espace réservé du texte 5"/>
          <p:cNvSpPr>
            <a:spLocks noGrp="1"/>
          </p:cNvSpPr>
          <p:nvPr>
            <p:ph type="body" sz="quarter" idx="13"/>
          </p:nvPr>
        </p:nvSpPr>
        <p:spPr/>
        <p:txBody>
          <a:bodyPr/>
          <a:lstStyle/>
          <a:p>
            <a:r>
              <a:rPr lang="fr-FR" dirty="0"/>
              <a:t>Q5</a:t>
            </a:r>
          </a:p>
        </p:txBody>
      </p:sp>
      <p:sp>
        <p:nvSpPr>
          <p:cNvPr id="7" name="Espace réservé du texte 6"/>
          <p:cNvSpPr>
            <a:spLocks noGrp="1"/>
          </p:cNvSpPr>
          <p:nvPr>
            <p:ph type="body" sz="quarter" idx="14"/>
          </p:nvPr>
        </p:nvSpPr>
        <p:spPr/>
        <p:txBody>
          <a:bodyPr/>
          <a:lstStyle/>
          <a:p>
            <a:r>
              <a:rPr lang="fr-FR" dirty="0"/>
              <a:t>Filtrer</a:t>
            </a:r>
          </a:p>
        </p:txBody>
      </p:sp>
      <p:sp>
        <p:nvSpPr>
          <p:cNvPr id="22" name="Espace réservé du contenu 7"/>
          <p:cNvSpPr txBox="1">
            <a:spLocks/>
          </p:cNvSpPr>
          <p:nvPr/>
        </p:nvSpPr>
        <p:spPr>
          <a:xfrm>
            <a:off x="810608" y="2100845"/>
            <a:ext cx="3339361" cy="263667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q"/>
            </a:pPr>
            <a:r>
              <a:rPr lang="fr-FR" sz="2000" dirty="0"/>
              <a:t>Trier par Ville et masquer les lignes qui ne contiennent pas Paris</a:t>
            </a:r>
            <a:br>
              <a:rPr lang="fr-FR" sz="2000" dirty="0"/>
            </a:br>
            <a:endParaRPr lang="fr-FR" sz="2000" dirty="0"/>
          </a:p>
          <a:p>
            <a:pPr>
              <a:buFont typeface="Wingdings" panose="05000000000000000000" pitchFamily="2" charset="2"/>
              <a:buChar char="q"/>
            </a:pPr>
            <a:r>
              <a:rPr lang="fr-FR" sz="2000" dirty="0">
                <a:sym typeface="Wingdings" panose="05000000000000000000" pitchFamily="2" charset="2"/>
              </a:rPr>
              <a:t>Sélectionner les lignes contenant Paris  onglet Affichage  Afficher</a:t>
            </a:r>
          </a:p>
        </p:txBody>
      </p:sp>
      <p:sp>
        <p:nvSpPr>
          <p:cNvPr id="10" name="Espace réservé du contenu 7"/>
          <p:cNvSpPr txBox="1">
            <a:spLocks/>
          </p:cNvSpPr>
          <p:nvPr/>
        </p:nvSpPr>
        <p:spPr>
          <a:xfrm>
            <a:off x="810608" y="4771512"/>
            <a:ext cx="10889023" cy="16127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q"/>
            </a:pPr>
            <a:r>
              <a:rPr lang="fr-FR" sz="2000" u="sng" dirty="0"/>
              <a:t>Cliquer sur le filtre de la colonne Ville </a:t>
            </a:r>
            <a:r>
              <a:rPr lang="fr-FR" sz="2000" u="sng" dirty="0">
                <a:sym typeface="Wingdings" panose="05000000000000000000" pitchFamily="2" charset="2"/>
              </a:rPr>
              <a:t> décocher Afficher tout  cocher Paris</a:t>
            </a:r>
            <a:br>
              <a:rPr lang="fr-FR" sz="2000" dirty="0">
                <a:effectLst>
                  <a:outerShdw blurRad="38100" dist="38100" dir="2700000" algn="tl">
                    <a:srgbClr val="000000">
                      <a:alpha val="43137"/>
                    </a:srgbClr>
                  </a:outerShdw>
                </a:effectLst>
                <a:sym typeface="Wingdings" panose="05000000000000000000" pitchFamily="2" charset="2"/>
              </a:rPr>
            </a:br>
            <a:endParaRPr lang="fr-FR" sz="2000" dirty="0">
              <a:effectLst>
                <a:outerShdw blurRad="38100" dist="38100" dir="2700000" algn="tl">
                  <a:srgbClr val="000000">
                    <a:alpha val="43137"/>
                  </a:srgbClr>
                </a:outerShdw>
              </a:effectLst>
            </a:endParaRPr>
          </a:p>
          <a:p>
            <a:pPr>
              <a:buFont typeface="Wingdings" panose="05000000000000000000" pitchFamily="2" charset="2"/>
              <a:buChar char="q"/>
            </a:pPr>
            <a:r>
              <a:rPr lang="fr-FR" sz="2000" dirty="0">
                <a:sym typeface="Wingdings" panose="05000000000000000000" pitchFamily="2" charset="2"/>
              </a:rPr>
              <a:t>Onglet Données  Filtrer  dans la boite de dialogue saisir Paris</a:t>
            </a:r>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52012" y="2281088"/>
            <a:ext cx="7247619" cy="2276190"/>
          </a:xfrm>
          <a:prstGeom prst="rect">
            <a:avLst/>
          </a:prstGeom>
        </p:spPr>
      </p:pic>
    </p:spTree>
    <p:extLst>
      <p:ext uri="{BB962C8B-B14F-4D97-AF65-F5344CB8AC3E}">
        <p14:creationId xmlns:p14="http://schemas.microsoft.com/office/powerpoint/2010/main" val="78881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5"/>
          </p:nvPr>
        </p:nvSpPr>
        <p:spPr/>
        <p:txBody>
          <a:bodyPr/>
          <a:lstStyle/>
          <a:p>
            <a:r>
              <a:rPr lang="fr-FR" dirty="0"/>
              <a:t>La solution la plus rapide pour supprimer tous les filtres actifs d'une liste, sans perdre la fonctionnalité filtre, est :	6/7</a:t>
            </a:r>
          </a:p>
        </p:txBody>
      </p:sp>
      <p:sp>
        <p:nvSpPr>
          <p:cNvPr id="3" name="Titre 2"/>
          <p:cNvSpPr>
            <a:spLocks noGrp="1"/>
          </p:cNvSpPr>
          <p:nvPr>
            <p:ph type="title"/>
          </p:nvPr>
        </p:nvSpPr>
        <p:spPr/>
        <p:txBody>
          <a:bodyPr/>
          <a:lstStyle/>
          <a:p>
            <a:r>
              <a:rPr lang="fr-FR" dirty="0"/>
              <a:t>Gérer une liste</a:t>
            </a:r>
          </a:p>
        </p:txBody>
      </p:sp>
      <p:sp>
        <p:nvSpPr>
          <p:cNvPr id="5" name="Espace réservé du texte 4"/>
          <p:cNvSpPr>
            <a:spLocks noGrp="1"/>
          </p:cNvSpPr>
          <p:nvPr>
            <p:ph type="body" sz="quarter" idx="13"/>
          </p:nvPr>
        </p:nvSpPr>
        <p:spPr/>
        <p:txBody>
          <a:bodyPr/>
          <a:lstStyle/>
          <a:p>
            <a:r>
              <a:rPr lang="fr-FR" dirty="0"/>
              <a:t>Q6</a:t>
            </a:r>
          </a:p>
        </p:txBody>
      </p:sp>
      <p:sp>
        <p:nvSpPr>
          <p:cNvPr id="6" name="Espace réservé du texte 5"/>
          <p:cNvSpPr>
            <a:spLocks noGrp="1"/>
          </p:cNvSpPr>
          <p:nvPr>
            <p:ph type="body" sz="quarter" idx="14"/>
          </p:nvPr>
        </p:nvSpPr>
        <p:spPr/>
        <p:txBody>
          <a:bodyPr/>
          <a:lstStyle/>
          <a:p>
            <a:r>
              <a:rPr lang="fr-FR" dirty="0"/>
              <a:t>Effacer les filtres</a:t>
            </a:r>
          </a:p>
        </p:txBody>
      </p:sp>
      <p:sp>
        <p:nvSpPr>
          <p:cNvPr id="7" name="Espace réservé du contenu 6"/>
          <p:cNvSpPr>
            <a:spLocks noGrp="1"/>
          </p:cNvSpPr>
          <p:nvPr>
            <p:ph idx="1"/>
          </p:nvPr>
        </p:nvSpPr>
        <p:spPr>
          <a:xfrm>
            <a:off x="280639" y="2453603"/>
            <a:ext cx="4410643" cy="2570691"/>
          </a:xfrm>
        </p:spPr>
        <p:txBody>
          <a:bodyPr>
            <a:normAutofit/>
          </a:bodyPr>
          <a:lstStyle/>
          <a:p>
            <a:pPr>
              <a:buFont typeface="Wingdings" panose="05000000000000000000" pitchFamily="2" charset="2"/>
              <a:buChar char="q"/>
            </a:pPr>
            <a:r>
              <a:rPr lang="fr-FR" sz="2000" dirty="0"/>
              <a:t>Onglet Données </a:t>
            </a:r>
            <a:r>
              <a:rPr lang="fr-FR" sz="2000" dirty="0">
                <a:sym typeface="Wingdings" panose="05000000000000000000" pitchFamily="2" charset="2"/>
              </a:rPr>
              <a:t> Filtrer  Filtrer</a:t>
            </a:r>
            <a:br>
              <a:rPr lang="fr-FR" sz="2000" dirty="0">
                <a:sym typeface="Wingdings" panose="05000000000000000000" pitchFamily="2" charset="2"/>
              </a:rPr>
            </a:br>
            <a:endParaRPr lang="fr-FR" sz="2000" dirty="0">
              <a:sym typeface="Wingdings" panose="05000000000000000000" pitchFamily="2" charset="2"/>
            </a:endParaRPr>
          </a:p>
          <a:p>
            <a:pPr>
              <a:buFont typeface="Wingdings" panose="05000000000000000000" pitchFamily="2" charset="2"/>
              <a:buChar char="q"/>
            </a:pPr>
            <a:r>
              <a:rPr lang="fr-FR" sz="2000" u="sng" dirty="0"/>
              <a:t>Onglet Données </a:t>
            </a:r>
            <a:r>
              <a:rPr lang="fr-FR" sz="2000" u="sng" dirty="0">
                <a:sym typeface="Wingdings" panose="05000000000000000000" pitchFamily="2" charset="2"/>
              </a:rPr>
              <a:t> Effacer</a:t>
            </a:r>
            <a:br>
              <a:rPr lang="fr-FR" sz="2000" dirty="0">
                <a:sym typeface="Wingdings" panose="05000000000000000000" pitchFamily="2" charset="2"/>
              </a:rPr>
            </a:br>
            <a:endParaRPr lang="fr-FR" sz="2000" dirty="0">
              <a:sym typeface="Wingdings" panose="05000000000000000000" pitchFamily="2" charset="2"/>
            </a:endParaRPr>
          </a:p>
          <a:p>
            <a:pPr>
              <a:buFont typeface="Wingdings" panose="05000000000000000000" pitchFamily="2" charset="2"/>
              <a:buChar char="q"/>
            </a:pPr>
            <a:r>
              <a:rPr lang="fr-FR" sz="2000" dirty="0">
                <a:sym typeface="Wingdings" panose="05000000000000000000" pitchFamily="2" charset="2"/>
              </a:rPr>
              <a:t>Clic droit  Effacer</a:t>
            </a:r>
            <a:br>
              <a:rPr lang="fr-FR" sz="2000" dirty="0">
                <a:sym typeface="Wingdings" panose="05000000000000000000" pitchFamily="2" charset="2"/>
              </a:rPr>
            </a:br>
            <a:endParaRPr lang="fr-FR" sz="2000" dirty="0">
              <a:sym typeface="Wingdings" panose="05000000000000000000" pitchFamily="2" charset="2"/>
            </a:endParaRPr>
          </a:p>
          <a:p>
            <a:pPr>
              <a:buFont typeface="Wingdings" panose="05000000000000000000" pitchFamily="2" charset="2"/>
              <a:buChar char="q"/>
            </a:pPr>
            <a:r>
              <a:rPr lang="fr-FR" sz="2000" dirty="0">
                <a:sym typeface="Wingdings" panose="05000000000000000000" pitchFamily="2" charset="2"/>
              </a:rPr>
              <a:t>Onglet Accueil  Supprimer</a:t>
            </a:r>
          </a:p>
          <a:p>
            <a:endParaRPr lang="fr-FR" sz="2000" dirty="0"/>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1282" y="2580836"/>
            <a:ext cx="7247619" cy="2276190"/>
          </a:xfrm>
          <a:prstGeom prst="rect">
            <a:avLst/>
          </a:prstGeom>
        </p:spPr>
      </p:pic>
    </p:spTree>
    <p:extLst>
      <p:ext uri="{BB962C8B-B14F-4D97-AF65-F5344CB8AC3E}">
        <p14:creationId xmlns:p14="http://schemas.microsoft.com/office/powerpoint/2010/main" val="4097672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5"/>
          </p:nvPr>
        </p:nvSpPr>
        <p:spPr>
          <a:xfrm>
            <a:off x="1658937" y="1424285"/>
            <a:ext cx="9694861" cy="445394"/>
          </a:xfrm>
        </p:spPr>
        <p:txBody>
          <a:bodyPr/>
          <a:lstStyle/>
          <a:p>
            <a:r>
              <a:rPr lang="fr-FR" dirty="0"/>
              <a:t>Pour ne plus voir que les personnes qui n'habitent pas dans l'Oise (département 60), quelle image correspond à la manipulation la plus rapide à réaliser :	7/7</a:t>
            </a:r>
          </a:p>
        </p:txBody>
      </p:sp>
      <p:sp>
        <p:nvSpPr>
          <p:cNvPr id="3" name="Titre 2"/>
          <p:cNvSpPr>
            <a:spLocks noGrp="1"/>
          </p:cNvSpPr>
          <p:nvPr>
            <p:ph type="title"/>
          </p:nvPr>
        </p:nvSpPr>
        <p:spPr/>
        <p:txBody>
          <a:bodyPr/>
          <a:lstStyle/>
          <a:p>
            <a:r>
              <a:rPr lang="fr-FR" dirty="0"/>
              <a:t>Gérer une liste</a:t>
            </a:r>
          </a:p>
        </p:txBody>
      </p:sp>
      <p:sp>
        <p:nvSpPr>
          <p:cNvPr id="5" name="Espace réservé du texte 4"/>
          <p:cNvSpPr>
            <a:spLocks noGrp="1"/>
          </p:cNvSpPr>
          <p:nvPr>
            <p:ph type="body" sz="quarter" idx="13"/>
          </p:nvPr>
        </p:nvSpPr>
        <p:spPr/>
        <p:txBody>
          <a:bodyPr/>
          <a:lstStyle/>
          <a:p>
            <a:r>
              <a:rPr lang="fr-FR" dirty="0"/>
              <a:t>Q7</a:t>
            </a:r>
          </a:p>
        </p:txBody>
      </p:sp>
      <p:sp>
        <p:nvSpPr>
          <p:cNvPr id="6" name="Espace réservé du texte 5"/>
          <p:cNvSpPr>
            <a:spLocks noGrp="1"/>
          </p:cNvSpPr>
          <p:nvPr>
            <p:ph type="body" sz="quarter" idx="14"/>
          </p:nvPr>
        </p:nvSpPr>
        <p:spPr/>
        <p:txBody>
          <a:bodyPr/>
          <a:lstStyle/>
          <a:p>
            <a:r>
              <a:rPr lang="fr-FR" dirty="0"/>
              <a:t>Filtrer avec les filtres personnalisés</a:t>
            </a:r>
          </a:p>
        </p:txBody>
      </p:sp>
      <p:pic>
        <p:nvPicPr>
          <p:cNvPr id="7" name="Imag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73477" y="2247137"/>
            <a:ext cx="5346002" cy="1980000"/>
          </a:xfrm>
          <a:prstGeom prst="rect">
            <a:avLst/>
          </a:prstGeom>
          <a:ln w="38100" cap="sq" cmpd="thickThin">
            <a:solidFill>
              <a:srgbClr val="FF0000"/>
            </a:solidFill>
            <a:prstDash val="solid"/>
            <a:miter lim="800000"/>
          </a:ln>
          <a:effectLst>
            <a:innerShdw blurRad="76200">
              <a:srgbClr val="000000"/>
            </a:innerShdw>
          </a:effectLst>
        </p:spPr>
      </p:pic>
      <p:pic>
        <p:nvPicPr>
          <p:cNvPr id="12" name="Imag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9410" y="3324864"/>
            <a:ext cx="5346002" cy="1980000"/>
          </a:xfrm>
          <a:prstGeom prst="rect">
            <a:avLst/>
          </a:prstGeom>
        </p:spPr>
      </p:pic>
      <p:pic>
        <p:nvPicPr>
          <p:cNvPr id="14" name="Imag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73477" y="4354222"/>
            <a:ext cx="5331591" cy="1980000"/>
          </a:xfrm>
          <a:prstGeom prst="rect">
            <a:avLst/>
          </a:prstGeom>
        </p:spPr>
      </p:pic>
    </p:spTree>
    <p:extLst>
      <p:ext uri="{BB962C8B-B14F-4D97-AF65-F5344CB8AC3E}">
        <p14:creationId xmlns:p14="http://schemas.microsoft.com/office/powerpoint/2010/main" val="627018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2724</TotalTime>
  <Words>236</Words>
  <Application>Microsoft Office PowerPoint</Application>
  <PresentationFormat>Widescreen</PresentationFormat>
  <Paragraphs>48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Wingdings</vt:lpstr>
      <vt:lpstr>Thème Office</vt:lpstr>
      <vt:lpstr>Gérer des listes</vt:lpstr>
      <vt:lpstr>Gérer une liste</vt:lpstr>
      <vt:lpstr>Gérer une liste</vt:lpstr>
      <vt:lpstr>Gérer une liste</vt:lpstr>
      <vt:lpstr>Gérer une liste</vt:lpstr>
      <vt:lpstr>Gérer une liste</vt:lpstr>
      <vt:lpstr>Gérer une liste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Niveau 1</dc:title>
  <dc:creator>Efpremium01</dc:creator>
  <cp:lastModifiedBy>Françoise Pervier</cp:lastModifiedBy>
  <cp:revision>121</cp:revision>
  <cp:lastPrinted>2016-03-07T14:30:10Z</cp:lastPrinted>
  <dcterms:created xsi:type="dcterms:W3CDTF">2016-03-07T07:34:20Z</dcterms:created>
  <dcterms:modified xsi:type="dcterms:W3CDTF">2017-03-21T13:32:30Z</dcterms:modified>
</cp:coreProperties>
</file>