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4"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4" d="100"/>
          <a:sy n="104"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3-24T18:00:34.027" idx="1">
    <p:pos x="10" y="10"/>
    <p:text>\Excel\video_son\eval\images_perf\xl_perf_q2.1.2.snag</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3-24T18:14:58.531" idx="2">
    <p:pos x="10" y="10"/>
    <p:text>\Excel\video_son\eval\images_perf\xl_perf_q2.1.3.snag</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3-25T08:24:20.575" idx="3">
    <p:pos x="104" y="86"/>
    <p:text/>
    <p:extLst>
      <p:ext uri="{C676402C-5697-4E1C-873F-D02D1690AC5C}">
        <p15:threadingInfo xmlns:p15="http://schemas.microsoft.com/office/powerpoint/2012/main" timeZoneBias="-60"/>
      </p:ext>
    </p:extLst>
  </p:cm>
  <p:cm authorId="1" dt="2020-03-25T08:24:49.442" idx="4">
    <p:pos x="104" y="222"/>
    <p:text>\\Excel\video_son\eval\images_perf\xl_perf_q2.1.5.snag</p:text>
    <p:extLst>
      <p:ext uri="{C676402C-5697-4E1C-873F-D02D1690AC5C}">
        <p15:threadingInfo xmlns:p15="http://schemas.microsoft.com/office/powerpoint/2012/main" timeZoneBias="-60">
          <p15:parentCm authorId="1" idx="3"/>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5A49E3-BEEC-4677-94B6-B3E128A77FDC}"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F0B69C-1965-48C7-947E-1D3319483A62}" type="slidenum">
              <a:rPr lang="fr-FR" smtClean="0"/>
              <a:t>‹N°›</a:t>
            </a:fld>
            <a:endParaRPr lang="fr-FR"/>
          </a:p>
        </p:txBody>
      </p:sp>
    </p:spTree>
    <p:extLst>
      <p:ext uri="{BB962C8B-B14F-4D97-AF65-F5344CB8AC3E}">
        <p14:creationId xmlns:p14="http://schemas.microsoft.com/office/powerpoint/2010/main" val="28333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Si la mauvaise réponse est #  : non les dièses n’affichent rien, le bon caractère à utiliser est zéro</a:t>
            </a:r>
          </a:p>
          <a:p>
            <a:r>
              <a:rPr lang="fr-FR" dirty="0"/>
              <a:t>Autres mauvaises réponses : le bon caractère est zéro</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2</a:t>
            </a:fld>
            <a:endParaRPr lang="fr-FR"/>
          </a:p>
        </p:txBody>
      </p:sp>
    </p:spTree>
    <p:extLst>
      <p:ext uri="{BB962C8B-B14F-4D97-AF65-F5344CB8AC3E}">
        <p14:creationId xmlns:p14="http://schemas.microsoft.com/office/powerpoint/2010/main" val="1505311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 de l’activation de la somme, Excel cherche des numériques sur la gauche, dans notre cas il n’y en pas, puis cherche vers le haut, ici il y en a entre F2 et F12, c’est donc cette plage qui est </a:t>
            </a:r>
            <a:r>
              <a:rPr lang="fr-FR" dirty="0" err="1"/>
              <a:t>prposée</a:t>
            </a:r>
            <a:r>
              <a:rPr lang="fr-FR" dirty="0"/>
              <a:t>.</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3</a:t>
            </a:fld>
            <a:endParaRPr lang="fr-FR"/>
          </a:p>
        </p:txBody>
      </p:sp>
    </p:spTree>
    <p:extLst>
      <p:ext uri="{BB962C8B-B14F-4D97-AF65-F5344CB8AC3E}">
        <p14:creationId xmlns:p14="http://schemas.microsoft.com/office/powerpoint/2010/main" val="3873453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fonction SI fait partie des fonctions logiques.</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4</a:t>
            </a:fld>
            <a:endParaRPr lang="fr-FR"/>
          </a:p>
        </p:txBody>
      </p:sp>
    </p:spTree>
    <p:extLst>
      <p:ext uri="{BB962C8B-B14F-4D97-AF65-F5344CB8AC3E}">
        <p14:creationId xmlns:p14="http://schemas.microsoft.com/office/powerpoint/2010/main" val="238534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Non, sauf spécification contraire, une cellule est nommée pour l’ensemble du classeur, cela fige ses coordonnées, affiche le nom dans la zone de nom et dans les formules de calcul. De plus, cliquer dans la zone de nom, affiche l’ensemble des cellules nommées du classeur et permet d’atteindre la cellule sélectionnée dans cette liste.</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5</a:t>
            </a:fld>
            <a:endParaRPr lang="fr-FR"/>
          </a:p>
        </p:txBody>
      </p:sp>
    </p:spTree>
    <p:extLst>
      <p:ext uri="{BB962C8B-B14F-4D97-AF65-F5344CB8AC3E}">
        <p14:creationId xmlns:p14="http://schemas.microsoft.com/office/powerpoint/2010/main" val="2048309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L’onglet affichage propose des options pour la feuille ou le classeur. Toutes les autres réponses étaient bonnes.</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6</a:t>
            </a:fld>
            <a:endParaRPr lang="fr-FR"/>
          </a:p>
        </p:txBody>
      </p:sp>
    </p:spTree>
    <p:extLst>
      <p:ext uri="{BB962C8B-B14F-4D97-AF65-F5344CB8AC3E}">
        <p14:creationId xmlns:p14="http://schemas.microsoft.com/office/powerpoint/2010/main" val="3095514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fonction arrondi comporte deux arguments : le nombre à arrondir et la précision, soit le nombre de décimales désirées.</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7</a:t>
            </a:fld>
            <a:endParaRPr lang="fr-FR"/>
          </a:p>
        </p:txBody>
      </p:sp>
    </p:spTree>
    <p:extLst>
      <p:ext uri="{BB962C8B-B14F-4D97-AF65-F5344CB8AC3E}">
        <p14:creationId xmlns:p14="http://schemas.microsoft.com/office/powerpoint/2010/main" val="3895508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Non, une image insérée dans un en-tête ou un pied de page ,n’est pas sélectionnable et n’affiche donc pas de </a:t>
            </a:r>
            <a:r>
              <a:rPr lang="fr-FR" dirty="0" err="1"/>
              <a:t>poingnées</a:t>
            </a:r>
            <a:r>
              <a:rPr lang="fr-FR" dirty="0"/>
              <a:t> de dimensionnement. Il faut passer par le bouton Format d’image de l’onglet contextuel.</a:t>
            </a:r>
          </a:p>
        </p:txBody>
      </p:sp>
      <p:sp>
        <p:nvSpPr>
          <p:cNvPr id="4" name="Espace réservé du numéro de diapositive 3"/>
          <p:cNvSpPr>
            <a:spLocks noGrp="1"/>
          </p:cNvSpPr>
          <p:nvPr>
            <p:ph type="sldNum" sz="quarter" idx="5"/>
          </p:nvPr>
        </p:nvSpPr>
        <p:spPr/>
        <p:txBody>
          <a:bodyPr/>
          <a:lstStyle/>
          <a:p>
            <a:fld id="{12F0B69C-1965-48C7-947E-1D3319483A62}" type="slidenum">
              <a:rPr lang="fr-FR" smtClean="0"/>
              <a:t>8</a:t>
            </a:fld>
            <a:endParaRPr lang="fr-FR"/>
          </a:p>
        </p:txBody>
      </p:sp>
    </p:spTree>
    <p:extLst>
      <p:ext uri="{BB962C8B-B14F-4D97-AF65-F5344CB8AC3E}">
        <p14:creationId xmlns:p14="http://schemas.microsoft.com/office/powerpoint/2010/main" val="3196870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2.1</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Q2.1.1 : </a:t>
            </a:r>
            <a:r>
              <a:rPr lang="fr-FR" sz="1400" dirty="0"/>
              <a:t>Parmi les codes format d’Excel, quel est celui qui permet d’afficher des zéros non significatifs ?	1/7</a:t>
            </a:r>
            <a:endParaRPr lang="fr-FR" dirty="0"/>
          </a:p>
        </p:txBody>
      </p:sp>
      <p:sp>
        <p:nvSpPr>
          <p:cNvPr id="18" name="ZoneTexte 17">
            <a:extLst>
              <a:ext uri="{FF2B5EF4-FFF2-40B4-BE49-F238E27FC236}">
                <a16:creationId xmlns:a16="http://schemas.microsoft.com/office/drawing/2014/main" id="{E3FD5A93-C2DC-4216-8374-179213C481B3}"/>
              </a:ext>
            </a:extLst>
          </p:cNvPr>
          <p:cNvSpPr txBox="1"/>
          <p:nvPr/>
        </p:nvSpPr>
        <p:spPr>
          <a:xfrm>
            <a:off x="1045029" y="2246312"/>
            <a:ext cx="365760" cy="461665"/>
          </a:xfrm>
          <a:prstGeom prst="rect">
            <a:avLst/>
          </a:prstGeom>
          <a:noFill/>
        </p:spPr>
        <p:txBody>
          <a:bodyPr wrap="square" rtlCol="0">
            <a:spAutoFit/>
          </a:bodyPr>
          <a:lstStyle/>
          <a:p>
            <a:r>
              <a:rPr lang="fr-FR" sz="2400" dirty="0"/>
              <a:t>#</a:t>
            </a:r>
          </a:p>
        </p:txBody>
      </p:sp>
      <p:sp>
        <p:nvSpPr>
          <p:cNvPr id="19" name="ZoneTexte 18">
            <a:extLst>
              <a:ext uri="{FF2B5EF4-FFF2-40B4-BE49-F238E27FC236}">
                <a16:creationId xmlns:a16="http://schemas.microsoft.com/office/drawing/2014/main" id="{4B508FDC-8CE9-44AF-97CD-D349D0D59855}"/>
              </a:ext>
            </a:extLst>
          </p:cNvPr>
          <p:cNvSpPr txBox="1"/>
          <p:nvPr/>
        </p:nvSpPr>
        <p:spPr>
          <a:xfrm>
            <a:off x="1045029" y="4063373"/>
            <a:ext cx="365760" cy="461665"/>
          </a:xfrm>
          <a:prstGeom prst="rect">
            <a:avLst/>
          </a:prstGeom>
          <a:noFill/>
        </p:spPr>
        <p:txBody>
          <a:bodyPr wrap="square" rtlCol="0">
            <a:spAutoFit/>
          </a:bodyPr>
          <a:lstStyle/>
          <a:p>
            <a:r>
              <a:rPr lang="fr-FR" sz="2400" dirty="0"/>
              <a:t>%</a:t>
            </a:r>
          </a:p>
        </p:txBody>
      </p:sp>
      <p:sp>
        <p:nvSpPr>
          <p:cNvPr id="20" name="ZoneTexte 19">
            <a:extLst>
              <a:ext uri="{FF2B5EF4-FFF2-40B4-BE49-F238E27FC236}">
                <a16:creationId xmlns:a16="http://schemas.microsoft.com/office/drawing/2014/main" id="{C93145F2-D002-46D4-87CC-312ED31B8062}"/>
              </a:ext>
            </a:extLst>
          </p:cNvPr>
          <p:cNvSpPr txBox="1"/>
          <p:nvPr/>
        </p:nvSpPr>
        <p:spPr>
          <a:xfrm>
            <a:off x="1045029" y="3154843"/>
            <a:ext cx="365760" cy="461665"/>
          </a:xfrm>
          <a:prstGeom prst="rect">
            <a:avLst/>
          </a:prstGeom>
          <a:noFill/>
        </p:spPr>
        <p:txBody>
          <a:bodyPr wrap="square" rtlCol="0">
            <a:spAutoFit/>
          </a:bodyPr>
          <a:lstStyle/>
          <a:p>
            <a:r>
              <a:rPr lang="fr-FR" sz="2400" dirty="0"/>
              <a:t>@</a:t>
            </a:r>
          </a:p>
        </p:txBody>
      </p:sp>
      <p:sp>
        <p:nvSpPr>
          <p:cNvPr id="21" name="ZoneTexte 20">
            <a:extLst>
              <a:ext uri="{FF2B5EF4-FFF2-40B4-BE49-F238E27FC236}">
                <a16:creationId xmlns:a16="http://schemas.microsoft.com/office/drawing/2014/main" id="{4352FC3A-2857-4ADE-B6A2-01E0DC023241}"/>
              </a:ext>
            </a:extLst>
          </p:cNvPr>
          <p:cNvSpPr txBox="1"/>
          <p:nvPr/>
        </p:nvSpPr>
        <p:spPr>
          <a:xfrm>
            <a:off x="3888377" y="2246312"/>
            <a:ext cx="431074" cy="461665"/>
          </a:xfrm>
          <a:prstGeom prst="rect">
            <a:avLst/>
          </a:prstGeom>
          <a:noFill/>
        </p:spPr>
        <p:txBody>
          <a:bodyPr wrap="square" rtlCol="0">
            <a:spAutoFit/>
          </a:bodyPr>
          <a:lstStyle/>
          <a:p>
            <a:r>
              <a:rPr lang="fr-FR" sz="2400" dirty="0"/>
              <a:t>[]</a:t>
            </a:r>
          </a:p>
        </p:txBody>
      </p:sp>
      <p:sp>
        <p:nvSpPr>
          <p:cNvPr id="22" name="ZoneTexte 21">
            <a:extLst>
              <a:ext uri="{FF2B5EF4-FFF2-40B4-BE49-F238E27FC236}">
                <a16:creationId xmlns:a16="http://schemas.microsoft.com/office/drawing/2014/main" id="{E3BCBD3D-7EAA-4992-82EC-67A48D8D51FB}"/>
              </a:ext>
            </a:extLst>
          </p:cNvPr>
          <p:cNvSpPr txBox="1"/>
          <p:nvPr/>
        </p:nvSpPr>
        <p:spPr>
          <a:xfrm>
            <a:off x="3921034" y="3154842"/>
            <a:ext cx="365760" cy="461665"/>
          </a:xfrm>
          <a:prstGeom prst="rect">
            <a:avLst/>
          </a:prstGeom>
          <a:noFill/>
          <a:ln>
            <a:solidFill>
              <a:schemeClr val="tx1"/>
            </a:solidFill>
          </a:ln>
        </p:spPr>
        <p:txBody>
          <a:bodyPr wrap="square" rtlCol="0">
            <a:spAutoFit/>
          </a:bodyPr>
          <a:lstStyle/>
          <a:p>
            <a:r>
              <a:rPr lang="fr-FR" sz="2400" dirty="0"/>
              <a:t>0</a:t>
            </a: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Q2.1.2 :</a:t>
            </a:r>
            <a:r>
              <a:rPr lang="fr-FR" sz="1400" dirty="0"/>
              <a:t> Positionné(e) en F13, cliquer sur le bouton Somme automatique (</a:t>
            </a:r>
            <a:r>
              <a:rPr lang="fr-FR" sz="1400" dirty="0">
                <a:sym typeface="Symbol" panose="05050102010706020507" pitchFamily="18" charset="2"/>
              </a:rPr>
              <a:t>) provoque :</a:t>
            </a:r>
            <a:r>
              <a:rPr lang="fr-FR" sz="1400" dirty="0"/>
              <a:t>	2/7</a:t>
            </a:r>
            <a:endParaRPr lang="fr-FR" dirty="0"/>
          </a:p>
        </p:txBody>
      </p:sp>
      <p:pic>
        <p:nvPicPr>
          <p:cNvPr id="5" name="Image 4">
            <a:extLst>
              <a:ext uri="{FF2B5EF4-FFF2-40B4-BE49-F238E27FC236}">
                <a16:creationId xmlns:a16="http://schemas.microsoft.com/office/drawing/2014/main" id="{97610E9C-B54B-467B-9C84-2092C29486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735" y="2361616"/>
            <a:ext cx="4592227" cy="3173422"/>
          </a:xfrm>
          <a:prstGeom prst="rect">
            <a:avLst/>
          </a:prstGeom>
        </p:spPr>
      </p:pic>
      <p:sp>
        <p:nvSpPr>
          <p:cNvPr id="6" name="ZoneTexte 5">
            <a:extLst>
              <a:ext uri="{FF2B5EF4-FFF2-40B4-BE49-F238E27FC236}">
                <a16:creationId xmlns:a16="http://schemas.microsoft.com/office/drawing/2014/main" id="{53AC99DF-4E3E-4296-BC54-D63B9C657128}"/>
              </a:ext>
            </a:extLst>
          </p:cNvPr>
          <p:cNvSpPr txBox="1"/>
          <p:nvPr/>
        </p:nvSpPr>
        <p:spPr>
          <a:xfrm>
            <a:off x="5700409" y="2517166"/>
            <a:ext cx="5653391" cy="2862322"/>
          </a:xfrm>
          <a:prstGeom prst="rect">
            <a:avLst/>
          </a:prstGeom>
          <a:noFill/>
        </p:spPr>
        <p:txBody>
          <a:bodyPr wrap="square" rtlCol="0">
            <a:spAutoFit/>
          </a:bodyPr>
          <a:lstStyle/>
          <a:p>
            <a:pPr marL="285750" indent="-285750">
              <a:buFont typeface="Wingdings" panose="05000000000000000000" pitchFamily="2" charset="2"/>
              <a:buChar char="q"/>
            </a:pPr>
            <a:r>
              <a:rPr lang="fr-FR" dirty="0"/>
              <a:t>Aucune sélection, il faut sélectionner soi-même</a:t>
            </a:r>
            <a:br>
              <a:rPr lang="fr-FR" dirty="0"/>
            </a:br>
            <a:br>
              <a:rPr lang="fr-FR" dirty="0"/>
            </a:br>
            <a:endParaRPr lang="fr-FR" dirty="0"/>
          </a:p>
          <a:p>
            <a:pPr marL="285750" indent="-285750">
              <a:buFont typeface="Wingdings" panose="05000000000000000000" pitchFamily="2" charset="2"/>
              <a:buChar char="q"/>
            </a:pPr>
            <a:r>
              <a:rPr lang="fr-FR" dirty="0"/>
              <a:t>La sélection des cellules B13 à E13</a:t>
            </a:r>
            <a:br>
              <a:rPr lang="fr-FR" dirty="0"/>
            </a:br>
            <a:br>
              <a:rPr lang="fr-FR" dirty="0"/>
            </a:br>
            <a:endParaRPr lang="fr-FR" dirty="0"/>
          </a:p>
          <a:p>
            <a:pPr marL="285750" indent="-285750">
              <a:buFont typeface="Wingdings" panose="05000000000000000000" pitchFamily="2" charset="2"/>
              <a:buChar char="q"/>
            </a:pPr>
            <a:r>
              <a:rPr lang="fr-FR" u="sng" dirty="0"/>
              <a:t>La sélection des cellules F2 à F12</a:t>
            </a:r>
            <a:br>
              <a:rPr lang="fr-FR" dirty="0"/>
            </a:br>
            <a:br>
              <a:rPr lang="fr-FR" dirty="0"/>
            </a:br>
            <a:endParaRPr lang="fr-FR" dirty="0"/>
          </a:p>
          <a:p>
            <a:pPr marL="285750" indent="-285750">
              <a:buFont typeface="Wingdings" panose="05000000000000000000" pitchFamily="2" charset="2"/>
              <a:buChar char="q"/>
            </a:pPr>
            <a:r>
              <a:rPr lang="fr-FR" dirty="0"/>
              <a:t>Affiche directement le résultat</a:t>
            </a:r>
          </a:p>
        </p:txBody>
      </p:sp>
    </p:spTree>
    <p:extLst>
      <p:ext uri="{BB962C8B-B14F-4D97-AF65-F5344CB8AC3E}">
        <p14:creationId xmlns:p14="http://schemas.microsoft.com/office/powerpoint/2010/main" val="2962642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Q2.1.3 :</a:t>
            </a:r>
            <a:r>
              <a:rPr lang="fr-FR" sz="1400" dirty="0"/>
              <a:t> Où faut-il cliquer pour accéder à la fonction SI ?	3/7</a:t>
            </a:r>
          </a:p>
          <a:p>
            <a:pPr marL="0" indent="0">
              <a:buNone/>
              <a:tabLst>
                <a:tab pos="10050463" algn="r"/>
              </a:tabLst>
            </a:pPr>
            <a:endParaRPr lang="fr-FR" dirty="0"/>
          </a:p>
        </p:txBody>
      </p:sp>
      <p:pic>
        <p:nvPicPr>
          <p:cNvPr id="9" name="Image 8" descr="Une image contenant capture d’écran&#10;&#10;Description générée automatiquement">
            <a:extLst>
              <a:ext uri="{FF2B5EF4-FFF2-40B4-BE49-F238E27FC236}">
                <a16:creationId xmlns:a16="http://schemas.microsoft.com/office/drawing/2014/main" id="{02576C20-B8A3-41C3-912E-211866B5DD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1654" y="1963609"/>
            <a:ext cx="9050042" cy="4735895"/>
          </a:xfrm>
          <a:prstGeom prst="rect">
            <a:avLst/>
          </a:prstGeom>
        </p:spPr>
      </p:pic>
      <p:sp>
        <p:nvSpPr>
          <p:cNvPr id="11" name="Rectangle 10">
            <a:extLst>
              <a:ext uri="{FF2B5EF4-FFF2-40B4-BE49-F238E27FC236}">
                <a16:creationId xmlns:a16="http://schemas.microsoft.com/office/drawing/2014/main" id="{B8CA88A4-9A03-40A4-91DE-2C46C8BE7C80}"/>
              </a:ext>
            </a:extLst>
          </p:cNvPr>
          <p:cNvSpPr/>
          <p:nvPr/>
        </p:nvSpPr>
        <p:spPr>
          <a:xfrm>
            <a:off x="3433864" y="2538919"/>
            <a:ext cx="856034" cy="252919"/>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8707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Q2.1.4 :</a:t>
            </a:r>
            <a:r>
              <a:rPr lang="fr-FR" sz="1400" dirty="0"/>
              <a:t> Parmi ces propositions concernant le nommage des cellules une est fausse, laquelle ?	4/7</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2277894" y="1968560"/>
            <a:ext cx="6866106" cy="4247317"/>
          </a:xfrm>
          <a:prstGeom prst="rect">
            <a:avLst/>
          </a:prstGeom>
          <a:noFill/>
        </p:spPr>
        <p:txBody>
          <a:bodyPr wrap="square" rtlCol="0">
            <a:spAutoFit/>
          </a:bodyPr>
          <a:lstStyle/>
          <a:p>
            <a:pPr algn="ctr"/>
            <a:r>
              <a:rPr lang="fr-FR" b="1" dirty="0"/>
              <a:t>Nommer une cellule :</a:t>
            </a:r>
            <a:br>
              <a:rPr lang="fr-FR" dirty="0"/>
            </a:br>
            <a:endParaRPr lang="fr-FR" dirty="0"/>
          </a:p>
          <a:p>
            <a:pPr marL="285750" indent="-285750">
              <a:buFont typeface="Wingdings" panose="05000000000000000000" pitchFamily="2" charset="2"/>
              <a:buChar char="q"/>
            </a:pPr>
            <a:r>
              <a:rPr lang="fr-FR" dirty="0"/>
              <a:t>Fige ses coordonnées</a:t>
            </a:r>
            <a:br>
              <a:rPr lang="fr-FR" dirty="0"/>
            </a:br>
            <a:br>
              <a:rPr lang="fr-FR" dirty="0"/>
            </a:br>
            <a:endParaRPr lang="fr-FR" dirty="0"/>
          </a:p>
          <a:p>
            <a:pPr marL="285750" indent="-285750">
              <a:buFont typeface="Wingdings" panose="05000000000000000000" pitchFamily="2" charset="2"/>
              <a:buChar char="q"/>
            </a:pPr>
            <a:r>
              <a:rPr lang="fr-FR" dirty="0"/>
              <a:t>Rend la formule plus lisible</a:t>
            </a:r>
            <a:br>
              <a:rPr lang="fr-FR" dirty="0"/>
            </a:br>
            <a:br>
              <a:rPr lang="fr-FR" dirty="0"/>
            </a:br>
            <a:endParaRPr lang="fr-FR" dirty="0"/>
          </a:p>
          <a:p>
            <a:pPr marL="285750" indent="-285750">
              <a:buFont typeface="Wingdings" panose="05000000000000000000" pitchFamily="2" charset="2"/>
              <a:buChar char="q"/>
            </a:pPr>
            <a:r>
              <a:rPr lang="fr-FR" dirty="0"/>
              <a:t>Affiche le nom de la cellule dans la zone de nom</a:t>
            </a:r>
            <a:br>
              <a:rPr lang="fr-FR" dirty="0"/>
            </a:br>
            <a:br>
              <a:rPr lang="fr-FR" dirty="0"/>
            </a:br>
            <a:endParaRPr lang="fr-FR" dirty="0"/>
          </a:p>
          <a:p>
            <a:pPr marL="285750" indent="-285750">
              <a:buFont typeface="Wingdings" panose="05000000000000000000" pitchFamily="2" charset="2"/>
              <a:buChar char="q"/>
            </a:pPr>
            <a:r>
              <a:rPr lang="fr-FR" u="sng" dirty="0"/>
              <a:t>Ne permet de définir le nom que pour la feuille active</a:t>
            </a:r>
            <a:br>
              <a:rPr lang="fr-FR" dirty="0"/>
            </a:br>
            <a:br>
              <a:rPr lang="fr-FR" dirty="0"/>
            </a:br>
            <a:endParaRPr lang="fr-FR" dirty="0"/>
          </a:p>
          <a:p>
            <a:pPr marL="285750" indent="-285750">
              <a:buFont typeface="Wingdings" panose="05000000000000000000" pitchFamily="2" charset="2"/>
              <a:buChar char="q"/>
            </a:pPr>
            <a:r>
              <a:rPr lang="fr-FR" dirty="0"/>
              <a:t>Permet de retrouver la cellule où que l’on soit dans le classeur</a:t>
            </a:r>
          </a:p>
        </p:txBody>
      </p:sp>
    </p:spTree>
    <p:extLst>
      <p:ext uri="{BB962C8B-B14F-4D97-AF65-F5344CB8AC3E}">
        <p14:creationId xmlns:p14="http://schemas.microsoft.com/office/powerpoint/2010/main" val="4047082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normAutofit fontScale="92500"/>
          </a:bodyPr>
          <a:lstStyle/>
          <a:p>
            <a:pPr marL="0" indent="0">
              <a:buNone/>
              <a:tabLst>
                <a:tab pos="10050463" algn="r"/>
              </a:tabLst>
            </a:pPr>
            <a:r>
              <a:rPr lang="fr-FR" dirty="0"/>
              <a:t>Q2.1.5 :</a:t>
            </a:r>
            <a:r>
              <a:rPr lang="fr-FR" sz="1400" dirty="0"/>
              <a:t> La ligne de titre des colonnes affiche des colonnes masquées. Pour les faire réapparaitre, il faut (cochez une des bonnes réponses) :	5/7</a:t>
            </a:r>
            <a:endParaRPr lang="fr-FR" dirty="0"/>
          </a:p>
        </p:txBody>
      </p:sp>
      <p:pic>
        <p:nvPicPr>
          <p:cNvPr id="7" name="Image 6" descr="Une image contenant carte&#10;&#10;Description générée automatiquement">
            <a:extLst>
              <a:ext uri="{FF2B5EF4-FFF2-40B4-BE49-F238E27FC236}">
                <a16:creationId xmlns:a16="http://schemas.microsoft.com/office/drawing/2014/main" id="{D1088992-610A-4684-83C9-85AA523DD2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951905"/>
            <a:ext cx="5380952" cy="4685714"/>
          </a:xfrm>
          <a:prstGeom prst="rect">
            <a:avLst/>
          </a:prstGeom>
        </p:spPr>
      </p:pic>
      <p:sp>
        <p:nvSpPr>
          <p:cNvPr id="11" name="Rectangle 10">
            <a:extLst>
              <a:ext uri="{FF2B5EF4-FFF2-40B4-BE49-F238E27FC236}">
                <a16:creationId xmlns:a16="http://schemas.microsoft.com/office/drawing/2014/main" id="{B8CA88A4-9A03-40A4-91DE-2C46C8BE7C80}"/>
              </a:ext>
            </a:extLst>
          </p:cNvPr>
          <p:cNvSpPr/>
          <p:nvPr/>
        </p:nvSpPr>
        <p:spPr>
          <a:xfrm>
            <a:off x="5418306" y="1951905"/>
            <a:ext cx="457200" cy="227091"/>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2CC7FF60-BAE8-42AC-988C-B2A70026ACE2}"/>
              </a:ext>
            </a:extLst>
          </p:cNvPr>
          <p:cNvSpPr txBox="1"/>
          <p:nvPr/>
        </p:nvSpPr>
        <p:spPr>
          <a:xfrm>
            <a:off x="6391072" y="2071991"/>
            <a:ext cx="5058383" cy="3139321"/>
          </a:xfrm>
          <a:prstGeom prst="rect">
            <a:avLst/>
          </a:prstGeom>
          <a:noFill/>
        </p:spPr>
        <p:txBody>
          <a:bodyPr wrap="square" rtlCol="0">
            <a:spAutoFit/>
          </a:bodyPr>
          <a:lstStyle/>
          <a:p>
            <a:pPr marL="285750" indent="-285750">
              <a:buFont typeface="Wingdings" panose="05000000000000000000" pitchFamily="2" charset="2"/>
              <a:buChar char="q"/>
            </a:pPr>
            <a:r>
              <a:rPr lang="fr-FR" u="sng" dirty="0"/>
              <a:t>Onglet Accueil/Groupe Cellules/Format/Visibilité – </a:t>
            </a:r>
            <a:r>
              <a:rPr lang="fr-FR" u="sng" dirty="0" err="1"/>
              <a:t>Masquer&amp;Afficher</a:t>
            </a:r>
            <a:br>
              <a:rPr lang="fr-FR" dirty="0"/>
            </a:br>
            <a:br>
              <a:rPr lang="fr-FR" dirty="0"/>
            </a:br>
            <a:endParaRPr lang="fr-FR" dirty="0"/>
          </a:p>
          <a:p>
            <a:pPr marL="285750" indent="-285750">
              <a:buFont typeface="Wingdings" panose="05000000000000000000" pitchFamily="2" charset="2"/>
              <a:buChar char="q"/>
            </a:pPr>
            <a:r>
              <a:rPr lang="fr-FR" dirty="0"/>
              <a:t>Onglet Affichage/Groupe Cellules/Colonnes</a:t>
            </a:r>
            <a:br>
              <a:rPr lang="fr-FR" dirty="0"/>
            </a:br>
            <a:br>
              <a:rPr lang="fr-FR" dirty="0"/>
            </a:br>
            <a:endParaRPr lang="fr-FR" dirty="0"/>
          </a:p>
          <a:p>
            <a:pPr marL="285750" indent="-285750">
              <a:buFont typeface="Wingdings" panose="05000000000000000000" pitchFamily="2" charset="2"/>
              <a:buChar char="q"/>
            </a:pPr>
            <a:r>
              <a:rPr lang="fr-FR" u="sng" dirty="0"/>
              <a:t>Élargir manuellement les colonnes masquées</a:t>
            </a:r>
            <a:br>
              <a:rPr lang="fr-FR" dirty="0"/>
            </a:br>
            <a:br>
              <a:rPr lang="fr-FR" dirty="0"/>
            </a:br>
            <a:endParaRPr lang="fr-FR" dirty="0"/>
          </a:p>
          <a:p>
            <a:pPr marL="285750" indent="-285750">
              <a:buFont typeface="Wingdings" panose="05000000000000000000" pitchFamily="2" charset="2"/>
              <a:buChar char="q"/>
            </a:pPr>
            <a:r>
              <a:rPr lang="fr-FR" u="sng" dirty="0"/>
              <a:t>Cliquer droit/Afficher</a:t>
            </a:r>
          </a:p>
        </p:txBody>
      </p:sp>
    </p:spTree>
    <p:extLst>
      <p:ext uri="{BB962C8B-B14F-4D97-AF65-F5344CB8AC3E}">
        <p14:creationId xmlns:p14="http://schemas.microsoft.com/office/powerpoint/2010/main" val="19529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Q2.1.6 :</a:t>
            </a:r>
            <a:r>
              <a:rPr lang="fr-FR" sz="1400" dirty="0"/>
              <a:t> Parmi ces propositions concernant la fonction ARRONDI, une est fausse, laquelle ?	6/7</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2277894" y="1968560"/>
            <a:ext cx="6866106" cy="4524315"/>
          </a:xfrm>
          <a:prstGeom prst="rect">
            <a:avLst/>
          </a:prstGeom>
          <a:noFill/>
        </p:spPr>
        <p:txBody>
          <a:bodyPr wrap="square" rtlCol="0">
            <a:spAutoFit/>
          </a:bodyPr>
          <a:lstStyle/>
          <a:p>
            <a:pPr algn="ctr"/>
            <a:r>
              <a:rPr lang="fr-FR" b="1" dirty="0"/>
              <a:t>La fonction ARRONDI :</a:t>
            </a:r>
            <a:br>
              <a:rPr lang="fr-FR" dirty="0"/>
            </a:br>
            <a:endParaRPr lang="fr-FR" dirty="0"/>
          </a:p>
          <a:p>
            <a:pPr marL="285750" indent="-285750">
              <a:buFont typeface="Wingdings" panose="05000000000000000000" pitchFamily="2" charset="2"/>
              <a:buChar char="q"/>
            </a:pPr>
            <a:r>
              <a:rPr lang="fr-FR" u="sng" dirty="0"/>
              <a:t>Comporte trois arguments</a:t>
            </a:r>
            <a:br>
              <a:rPr lang="fr-FR" dirty="0"/>
            </a:br>
            <a:br>
              <a:rPr lang="fr-FR" dirty="0"/>
            </a:br>
            <a:endParaRPr lang="fr-FR" dirty="0"/>
          </a:p>
          <a:p>
            <a:pPr marL="285750" indent="-285750">
              <a:buFont typeface="Wingdings" panose="05000000000000000000" pitchFamily="2" charset="2"/>
              <a:buChar char="q"/>
            </a:pPr>
            <a:r>
              <a:rPr lang="fr-FR" dirty="0"/>
              <a:t>Permet de faire correspondre la valeur affichée à la valeur stockée</a:t>
            </a:r>
            <a:br>
              <a:rPr lang="fr-FR" dirty="0"/>
            </a:br>
            <a:br>
              <a:rPr lang="fr-FR" dirty="0"/>
            </a:br>
            <a:endParaRPr lang="fr-FR" dirty="0"/>
          </a:p>
          <a:p>
            <a:pPr marL="285750" indent="-285750">
              <a:buFont typeface="Wingdings" panose="05000000000000000000" pitchFamily="2" charset="2"/>
              <a:buChar char="q"/>
            </a:pPr>
            <a:r>
              <a:rPr lang="fr-FR" dirty="0"/>
              <a:t>Précise le nombre de décimale que l’on veut conserver</a:t>
            </a:r>
            <a:br>
              <a:rPr lang="fr-FR" dirty="0"/>
            </a:br>
            <a:br>
              <a:rPr lang="fr-FR" dirty="0"/>
            </a:br>
            <a:endParaRPr lang="fr-FR" dirty="0"/>
          </a:p>
          <a:p>
            <a:pPr marL="285750" indent="-285750">
              <a:buFont typeface="Wingdings" panose="05000000000000000000" pitchFamily="2" charset="2"/>
              <a:buChar char="q"/>
            </a:pPr>
            <a:r>
              <a:rPr lang="fr-FR" dirty="0"/>
              <a:t>Est accessible par la catégorie Math et trigo de la bibliothèque de fonctions</a:t>
            </a:r>
            <a:br>
              <a:rPr lang="fr-FR" dirty="0"/>
            </a:br>
            <a:br>
              <a:rPr lang="fr-FR" dirty="0"/>
            </a:br>
            <a:endParaRPr lang="fr-FR" dirty="0"/>
          </a:p>
          <a:p>
            <a:pPr marL="285750" indent="-285750">
              <a:buFont typeface="Wingdings" panose="05000000000000000000" pitchFamily="2" charset="2"/>
              <a:buChar char="q"/>
            </a:pPr>
            <a:endParaRPr lang="fr-FR" dirty="0"/>
          </a:p>
        </p:txBody>
      </p:sp>
    </p:spTree>
    <p:extLst>
      <p:ext uri="{BB962C8B-B14F-4D97-AF65-F5344CB8AC3E}">
        <p14:creationId xmlns:p14="http://schemas.microsoft.com/office/powerpoint/2010/main" val="2001079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Calculs et liaisons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Q2.1.7 :</a:t>
            </a:r>
            <a:r>
              <a:rPr lang="fr-FR" sz="1400" dirty="0"/>
              <a:t> à propos des en têtes et pieds de page, Excel permet de nombreuses possibilités sauf une, laquelle ?	6/7</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1968560"/>
            <a:ext cx="10515600" cy="3970318"/>
          </a:xfrm>
          <a:prstGeom prst="rect">
            <a:avLst/>
          </a:prstGeom>
          <a:noFill/>
        </p:spPr>
        <p:txBody>
          <a:bodyPr wrap="square" rtlCol="0">
            <a:spAutoFit/>
          </a:bodyPr>
          <a:lstStyle/>
          <a:p>
            <a:pPr marL="285750" indent="-285750">
              <a:buFont typeface="Wingdings" panose="05000000000000000000" pitchFamily="2" charset="2"/>
              <a:buChar char="q"/>
            </a:pPr>
            <a:r>
              <a:rPr lang="fr-FR" dirty="0"/>
              <a:t>Permet d’insérer une date automatique</a:t>
            </a:r>
            <a:br>
              <a:rPr lang="fr-FR" dirty="0"/>
            </a:br>
            <a:br>
              <a:rPr lang="fr-FR" dirty="0"/>
            </a:br>
            <a:endParaRPr lang="fr-FR" dirty="0"/>
          </a:p>
          <a:p>
            <a:pPr marL="285750" indent="-285750">
              <a:buFont typeface="Wingdings" panose="05000000000000000000" pitchFamily="2" charset="2"/>
              <a:buChar char="q"/>
            </a:pPr>
            <a:r>
              <a:rPr lang="fr-FR" dirty="0"/>
              <a:t>S’affichent à l’aide l’affichage Mise en page</a:t>
            </a:r>
            <a:br>
              <a:rPr lang="fr-FR" dirty="0"/>
            </a:br>
            <a:br>
              <a:rPr lang="fr-FR" dirty="0"/>
            </a:br>
            <a:endParaRPr lang="fr-FR" dirty="0"/>
          </a:p>
          <a:p>
            <a:pPr marL="285750" indent="-285750">
              <a:buFont typeface="Wingdings" panose="05000000000000000000" pitchFamily="2" charset="2"/>
              <a:buChar char="q"/>
            </a:pPr>
            <a:r>
              <a:rPr lang="fr-FR" dirty="0"/>
              <a:t>Affiche un onglet contextuel</a:t>
            </a:r>
            <a:br>
              <a:rPr lang="fr-FR" dirty="0"/>
            </a:br>
            <a:br>
              <a:rPr lang="fr-FR" dirty="0"/>
            </a:br>
            <a:endParaRPr lang="fr-FR" dirty="0"/>
          </a:p>
          <a:p>
            <a:pPr marL="285750" indent="-285750">
              <a:buFont typeface="Wingdings" panose="05000000000000000000" pitchFamily="2" charset="2"/>
              <a:buChar char="q"/>
            </a:pPr>
            <a:r>
              <a:rPr lang="fr-FR" u="sng" dirty="0"/>
              <a:t>Permet de modifier la taille d’une image à l’aide de poignées de dimensionnement</a:t>
            </a:r>
            <a:br>
              <a:rPr lang="fr-FR" u="sng" dirty="0"/>
            </a:br>
            <a:br>
              <a:rPr lang="fr-FR" dirty="0"/>
            </a:br>
            <a:endParaRPr lang="fr-FR" dirty="0"/>
          </a:p>
          <a:p>
            <a:pPr marL="285750" indent="-285750">
              <a:buFont typeface="Wingdings" panose="05000000000000000000" pitchFamily="2" charset="2"/>
              <a:buChar char="q"/>
            </a:pPr>
            <a:r>
              <a:rPr lang="fr-FR" dirty="0"/>
              <a:t>Est visible en aperçu mais pas en affichage normal</a:t>
            </a:r>
          </a:p>
          <a:p>
            <a:pPr marL="285750" indent="-285750">
              <a:buFont typeface="Wingdings" panose="05000000000000000000" pitchFamily="2" charset="2"/>
              <a:buChar char="q"/>
            </a:pPr>
            <a:endParaRPr lang="fr-FR" dirty="0"/>
          </a:p>
        </p:txBody>
      </p:sp>
    </p:spTree>
    <p:extLst>
      <p:ext uri="{BB962C8B-B14F-4D97-AF65-F5344CB8AC3E}">
        <p14:creationId xmlns:p14="http://schemas.microsoft.com/office/powerpoint/2010/main" val="8709644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1045</TotalTime>
  <Words>650</Words>
  <Application>Microsoft Office PowerPoint</Application>
  <PresentationFormat>Grand écran</PresentationFormat>
  <Paragraphs>60</Paragraphs>
  <Slides>8</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Wingdings</vt:lpstr>
      <vt:lpstr>Thème Office</vt:lpstr>
      <vt:lpstr>QUIZZ XL PERF 2.1</vt:lpstr>
      <vt:lpstr>Thématique : Calculs et liaisons</vt:lpstr>
      <vt:lpstr>Thématique : Calculs et liaisons</vt:lpstr>
      <vt:lpstr>Thématique : Calculs et liaisons</vt:lpstr>
      <vt:lpstr>Thématique : Calculs et liaisons</vt:lpstr>
      <vt:lpstr>Thématique : Calculs et liaisons</vt:lpstr>
      <vt:lpstr>Thématique : Calculs et liaisons</vt:lpstr>
      <vt:lpstr>Thématique : Calculs et liaisons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23</cp:revision>
  <dcterms:created xsi:type="dcterms:W3CDTF">2020-03-24T16:27:47Z</dcterms:created>
  <dcterms:modified xsi:type="dcterms:W3CDTF">2020-04-09T13:10:35Z</dcterms:modified>
</cp:coreProperties>
</file>