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3.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comment4.xml" ContentType="application/vnd.openxmlformats-officedocument.presentationml.comment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60" r:id="rId4"/>
    <p:sldId id="261" r:id="rId5"/>
    <p:sldId id="262" r:id="rId6"/>
    <p:sldId id="263" r:id="rId7"/>
    <p:sldId id="264" r:id="rId8"/>
    <p:sldId id="265" r:id="rId9"/>
    <p:sldId id="266"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ançoise Pervier" initials="FP" lastIdx="11" clrIdx="0">
    <p:extLst>
      <p:ext uri="{19B8F6BF-5375-455C-9EA6-DF929625EA0E}">
        <p15:presenceInfo xmlns:p15="http://schemas.microsoft.com/office/powerpoint/2012/main" userId="f087c270f4d039b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195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showGuides="1">
      <p:cViewPr varScale="1">
        <p:scale>
          <a:sx n="104" d="100"/>
          <a:sy n="104" d="100"/>
        </p:scale>
        <p:origin x="792"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4-04T19:04:06.098" idx="8">
    <p:pos x="-6" y="60"/>
    <p:text>Excel\video_son\eval\images_perf\xl_perf_q2.3.1</p:text>
    <p:extLst>
      <p:ext uri="{C676402C-5697-4E1C-873F-D02D1690AC5C}">
        <p15:threadingInfo xmlns:p15="http://schemas.microsoft.com/office/powerpoint/2012/main" timeZoneBias="-12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0-04-04T19:05:31.337" idx="9">
    <p:pos x="67" y="0"/>
    <p:text>Excel\video_son\eval\images_perf\xl_perf_q2.3.3</p:text>
    <p:extLst>
      <p:ext uri="{C676402C-5697-4E1C-873F-D02D1690AC5C}">
        <p15:threadingInfo xmlns:p15="http://schemas.microsoft.com/office/powerpoint/2012/main" timeZoneBias="-12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0-04-04T19:05:51.697" idx="10">
    <p:pos x="10" y="10"/>
    <p:text>Excel\video_son\eval\images_perf\xl_perf_q2.3.5</p:text>
    <p:extLst>
      <p:ext uri="{C676402C-5697-4E1C-873F-D02D1690AC5C}">
        <p15:threadingInfo xmlns:p15="http://schemas.microsoft.com/office/powerpoint/2012/main" timeZoneBias="-12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0-04-04T19:06:06.730" idx="11">
    <p:pos x="11" y="-1"/>
    <p:text>Excel\video_son\eval\images_perf\xl_perf_q2.3.7</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D32BA0-5485-4976-868B-A2AF222B6707}" type="datetimeFigureOut">
              <a:rPr lang="fr-FR" smtClean="0"/>
              <a:t>09/04/2020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6DB069-E2FF-46A1-8A21-8376C55191A4}" type="slidenum">
              <a:rPr lang="fr-FR" smtClean="0"/>
              <a:t>‹N°›</a:t>
            </a:fld>
            <a:endParaRPr lang="fr-FR"/>
          </a:p>
        </p:txBody>
      </p:sp>
    </p:spTree>
    <p:extLst>
      <p:ext uri="{BB962C8B-B14F-4D97-AF65-F5344CB8AC3E}">
        <p14:creationId xmlns:p14="http://schemas.microsoft.com/office/powerpoint/2010/main" val="3428913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C’est la catégorie de fonctions recherche et références. Sur mon petit écran, peut-être n’avez-vous pas reconnu la petite loupe, pensez à Sherlock Holmes qui cherchait, cherchait…</a:t>
            </a:r>
          </a:p>
        </p:txBody>
      </p:sp>
      <p:sp>
        <p:nvSpPr>
          <p:cNvPr id="4" name="Espace réservé du numéro de diapositive 3"/>
          <p:cNvSpPr>
            <a:spLocks noGrp="1"/>
          </p:cNvSpPr>
          <p:nvPr>
            <p:ph type="sldNum" sz="quarter" idx="5"/>
          </p:nvPr>
        </p:nvSpPr>
        <p:spPr/>
        <p:txBody>
          <a:bodyPr/>
          <a:lstStyle/>
          <a:p>
            <a:fld id="{F66DB069-E2FF-46A1-8A21-8376C55191A4}" type="slidenum">
              <a:rPr lang="fr-FR" smtClean="0"/>
              <a:t>2</a:t>
            </a:fld>
            <a:endParaRPr lang="fr-FR"/>
          </a:p>
        </p:txBody>
      </p:sp>
    </p:spTree>
    <p:extLst>
      <p:ext uri="{BB962C8B-B14F-4D97-AF65-F5344CB8AC3E}">
        <p14:creationId xmlns:p14="http://schemas.microsoft.com/office/powerpoint/2010/main" val="27711605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Non, Excel explore de haut en bas la première colonne de la table matrice, arrête sa recherche dès qu’il trouve une valeur supérieure et prend la valeur immédiatement précédente, donc la ligne précédente.</a:t>
            </a:r>
          </a:p>
        </p:txBody>
      </p:sp>
      <p:sp>
        <p:nvSpPr>
          <p:cNvPr id="4" name="Espace réservé du numéro de diapositive 3"/>
          <p:cNvSpPr>
            <a:spLocks noGrp="1"/>
          </p:cNvSpPr>
          <p:nvPr>
            <p:ph type="sldNum" sz="quarter" idx="5"/>
          </p:nvPr>
        </p:nvSpPr>
        <p:spPr/>
        <p:txBody>
          <a:bodyPr/>
          <a:lstStyle/>
          <a:p>
            <a:fld id="{F66DB069-E2FF-46A1-8A21-8376C55191A4}" type="slidenum">
              <a:rPr lang="fr-FR" smtClean="0"/>
              <a:t>3</a:t>
            </a:fld>
            <a:endParaRPr lang="fr-FR"/>
          </a:p>
        </p:txBody>
      </p:sp>
    </p:spTree>
    <p:extLst>
      <p:ext uri="{BB962C8B-B14F-4D97-AF65-F5344CB8AC3E}">
        <p14:creationId xmlns:p14="http://schemas.microsoft.com/office/powerpoint/2010/main" val="26801234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La valeur cherchée, le critère de recherche, est la référence produit de la facture, celle qui est formatée avec des zéros non significatifs.</a:t>
            </a:r>
          </a:p>
        </p:txBody>
      </p:sp>
      <p:sp>
        <p:nvSpPr>
          <p:cNvPr id="4" name="Espace réservé du numéro de diapositive 3"/>
          <p:cNvSpPr>
            <a:spLocks noGrp="1"/>
          </p:cNvSpPr>
          <p:nvPr>
            <p:ph type="sldNum" sz="quarter" idx="5"/>
          </p:nvPr>
        </p:nvSpPr>
        <p:spPr/>
        <p:txBody>
          <a:bodyPr/>
          <a:lstStyle/>
          <a:p>
            <a:fld id="{F66DB069-E2FF-46A1-8A21-8376C55191A4}" type="slidenum">
              <a:rPr lang="fr-FR" smtClean="0"/>
              <a:t>4</a:t>
            </a:fld>
            <a:endParaRPr lang="fr-FR"/>
          </a:p>
        </p:txBody>
      </p:sp>
    </p:spTree>
    <p:extLst>
      <p:ext uri="{BB962C8B-B14F-4D97-AF65-F5344CB8AC3E}">
        <p14:creationId xmlns:p14="http://schemas.microsoft.com/office/powerpoint/2010/main" val="14316553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La poignée de recopie </a:t>
            </a:r>
            <a:r>
              <a:rPr lang="fr-FR" dirty="0" err="1"/>
              <a:t>recopie</a:t>
            </a:r>
            <a:r>
              <a:rPr lang="fr-FR" dirty="0"/>
              <a:t> le contenu de la cellule (valeur ou formule) et son format, et en aucun cas, ne fige les coordonnées de cellules qui n’auraient pas été bloquées préalablement.</a:t>
            </a:r>
          </a:p>
        </p:txBody>
      </p:sp>
      <p:sp>
        <p:nvSpPr>
          <p:cNvPr id="4" name="Espace réservé du numéro de diapositive 3"/>
          <p:cNvSpPr>
            <a:spLocks noGrp="1"/>
          </p:cNvSpPr>
          <p:nvPr>
            <p:ph type="sldNum" sz="quarter" idx="5"/>
          </p:nvPr>
        </p:nvSpPr>
        <p:spPr/>
        <p:txBody>
          <a:bodyPr/>
          <a:lstStyle/>
          <a:p>
            <a:fld id="{F66DB069-E2FF-46A1-8A21-8376C55191A4}" type="slidenum">
              <a:rPr lang="fr-FR" smtClean="0"/>
              <a:t>5</a:t>
            </a:fld>
            <a:endParaRPr lang="fr-FR"/>
          </a:p>
        </p:txBody>
      </p:sp>
    </p:spTree>
    <p:extLst>
      <p:ext uri="{BB962C8B-B14F-4D97-AF65-F5344CB8AC3E}">
        <p14:creationId xmlns:p14="http://schemas.microsoft.com/office/powerpoint/2010/main" val="38913920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C’est le numéro de colonne du classeur tarif, si je compte bien cela fait 4 (numéro d’ordre de la colonne D entre les colonne A et D.</a:t>
            </a:r>
          </a:p>
        </p:txBody>
      </p:sp>
      <p:sp>
        <p:nvSpPr>
          <p:cNvPr id="4" name="Espace réservé du numéro de diapositive 3"/>
          <p:cNvSpPr>
            <a:spLocks noGrp="1"/>
          </p:cNvSpPr>
          <p:nvPr>
            <p:ph type="sldNum" sz="quarter" idx="5"/>
          </p:nvPr>
        </p:nvSpPr>
        <p:spPr/>
        <p:txBody>
          <a:bodyPr/>
          <a:lstStyle/>
          <a:p>
            <a:fld id="{F66DB069-E2FF-46A1-8A21-8376C55191A4}" type="slidenum">
              <a:rPr lang="fr-FR" smtClean="0"/>
              <a:t>6</a:t>
            </a:fld>
            <a:endParaRPr lang="fr-FR"/>
          </a:p>
        </p:txBody>
      </p:sp>
    </p:spTree>
    <p:extLst>
      <p:ext uri="{BB962C8B-B14F-4D97-AF65-F5344CB8AC3E}">
        <p14:creationId xmlns:p14="http://schemas.microsoft.com/office/powerpoint/2010/main" val="38947860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Il est possible de recopier cette formule moyennant quelques corrections :</a:t>
            </a:r>
          </a:p>
          <a:p>
            <a:r>
              <a:rPr lang="fr-FR" dirty="0"/>
              <a:t>Les coordonnées de la table matrice sont figées avec des $, pas besoin d’y toucher.</a:t>
            </a:r>
          </a:p>
          <a:p>
            <a:r>
              <a:rPr lang="fr-FR" dirty="0"/>
              <a:t>La valeur cherchée doit toujours être en colonne A, à la recopie elle deviendra B, ou C, il faudra donc modifier les coordonnées de la valeur cherchée,</a:t>
            </a:r>
          </a:p>
          <a:p>
            <a:r>
              <a:rPr lang="fr-FR" dirty="0"/>
              <a:t>Le numéro de colonne sera recopié à l’identique, il faudra donc le modifier.</a:t>
            </a:r>
          </a:p>
        </p:txBody>
      </p:sp>
      <p:sp>
        <p:nvSpPr>
          <p:cNvPr id="4" name="Espace réservé du numéro de diapositive 3"/>
          <p:cNvSpPr>
            <a:spLocks noGrp="1"/>
          </p:cNvSpPr>
          <p:nvPr>
            <p:ph type="sldNum" sz="quarter" idx="5"/>
          </p:nvPr>
        </p:nvSpPr>
        <p:spPr/>
        <p:txBody>
          <a:bodyPr/>
          <a:lstStyle/>
          <a:p>
            <a:fld id="{F66DB069-E2FF-46A1-8A21-8376C55191A4}" type="slidenum">
              <a:rPr lang="fr-FR" smtClean="0"/>
              <a:t>7</a:t>
            </a:fld>
            <a:endParaRPr lang="fr-FR"/>
          </a:p>
        </p:txBody>
      </p:sp>
    </p:spTree>
    <p:extLst>
      <p:ext uri="{BB962C8B-B14F-4D97-AF65-F5344CB8AC3E}">
        <p14:creationId xmlns:p14="http://schemas.microsoft.com/office/powerpoint/2010/main" val="34977417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La fonction EQUIV permet de trouver le numéro d’ordre d’une valeur dans une autre plage de données.  Cette fonction permet donc de calculer le numéro index colonne.</a:t>
            </a:r>
          </a:p>
        </p:txBody>
      </p:sp>
      <p:sp>
        <p:nvSpPr>
          <p:cNvPr id="4" name="Espace réservé du numéro de diapositive 3"/>
          <p:cNvSpPr>
            <a:spLocks noGrp="1"/>
          </p:cNvSpPr>
          <p:nvPr>
            <p:ph type="sldNum" sz="quarter" idx="5"/>
          </p:nvPr>
        </p:nvSpPr>
        <p:spPr/>
        <p:txBody>
          <a:bodyPr/>
          <a:lstStyle/>
          <a:p>
            <a:fld id="{F66DB069-E2FF-46A1-8A21-8376C55191A4}" type="slidenum">
              <a:rPr lang="fr-FR" smtClean="0"/>
              <a:t>8</a:t>
            </a:fld>
            <a:endParaRPr lang="fr-FR"/>
          </a:p>
        </p:txBody>
      </p:sp>
    </p:spTree>
    <p:extLst>
      <p:ext uri="{BB962C8B-B14F-4D97-AF65-F5344CB8AC3E}">
        <p14:creationId xmlns:p14="http://schemas.microsoft.com/office/powerpoint/2010/main" val="21485664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 classeur qui comporte des liaisons continue à fonctionner normalement. Il n’y a pas nécessité de mettre à jour les liaisons </a:t>
            </a:r>
            <a:r>
              <a:rPr lang="fr-FR"/>
              <a:t>pour cela.</a:t>
            </a:r>
            <a:endParaRPr lang="fr-FR" dirty="0"/>
          </a:p>
        </p:txBody>
      </p:sp>
      <p:sp>
        <p:nvSpPr>
          <p:cNvPr id="4" name="Espace réservé du numéro de diapositive 3"/>
          <p:cNvSpPr>
            <a:spLocks noGrp="1"/>
          </p:cNvSpPr>
          <p:nvPr>
            <p:ph type="sldNum" sz="quarter" idx="5"/>
          </p:nvPr>
        </p:nvSpPr>
        <p:spPr/>
        <p:txBody>
          <a:bodyPr/>
          <a:lstStyle/>
          <a:p>
            <a:fld id="{F66DB069-E2FF-46A1-8A21-8376C55191A4}" type="slidenum">
              <a:rPr lang="fr-FR" smtClean="0"/>
              <a:t>9</a:t>
            </a:fld>
            <a:endParaRPr lang="fr-FR"/>
          </a:p>
        </p:txBody>
      </p:sp>
    </p:spTree>
    <p:extLst>
      <p:ext uri="{BB962C8B-B14F-4D97-AF65-F5344CB8AC3E}">
        <p14:creationId xmlns:p14="http://schemas.microsoft.com/office/powerpoint/2010/main" val="36250900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B12A13-1C11-4552-9D62-438508EAE76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7C150C3-A3C7-4F97-A7A0-5996A7821C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6278EE18-502D-4283-84B3-BF2F62638934}"/>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14B29BAD-EDE0-46E0-83C0-F2652A80786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8480339-9F7B-4B0C-8715-DDD716BD692F}"/>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467588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337827-7AD2-4272-AB51-469717AA317E}"/>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1DADED94-76D8-40EE-9943-8A82866688C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F4E89E7-F21F-4C3E-887F-7ED6B00CE1FA}"/>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EB98B091-B75C-4CF5-954D-54F3967033F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AECD12C-4A57-489E-A0AA-DB5817764272}"/>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3366962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DAF49CA-456F-4732-AAAF-92B169B5403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A86C578-9E71-4409-9E29-BC8685FE025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B81FC33-3940-4AEB-B79B-58AA7C6F951F}"/>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8E3D0531-5A7C-4F41-A84E-A2F8AFFA913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D8D5907-BDBC-46B2-AD01-F83FF9DECA31}"/>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305984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22D7DA-ADE3-4FEC-A75E-4B35D5CFD4F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AA0401E-E36B-4D59-8110-BACEE9029A2D}"/>
              </a:ext>
            </a:extLst>
          </p:cNvPr>
          <p:cNvSpPr>
            <a:spLocks noGrp="1"/>
          </p:cNvSpPr>
          <p:nvPr>
            <p:ph idx="1"/>
          </p:nvPr>
        </p:nvSpPr>
        <p:spPr/>
        <p:txBody>
          <a:bodyPr>
            <a:normAutofit/>
          </a:bodyPr>
          <a:lstStyle>
            <a:lvl1pPr>
              <a:defRPr sz="1800"/>
            </a:lvl1pPr>
            <a:lvl2pPr>
              <a:defRPr sz="1600"/>
            </a:lvl2pPr>
            <a:lvl3pPr>
              <a:defRPr sz="1400"/>
            </a:lvl3pPr>
            <a:lvl4pPr>
              <a:defRPr sz="1200"/>
            </a:lvl4pPr>
            <a:lvl5pPr>
              <a:defRPr sz="1200"/>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016314C1-5304-4382-8C3A-E9F2BC66A9B5}"/>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B3DF098F-96F3-44B7-BB4A-674C8383A7D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89F03C9-D089-4C9A-BF9A-310B446DD623}"/>
              </a:ext>
            </a:extLst>
          </p:cNvPr>
          <p:cNvSpPr>
            <a:spLocks noGrp="1"/>
          </p:cNvSpPr>
          <p:nvPr>
            <p:ph type="sldNum" sz="quarter" idx="12"/>
          </p:nvPr>
        </p:nvSpPr>
        <p:spPr/>
        <p:txBody>
          <a:bodyPr/>
          <a:lstStyle/>
          <a:p>
            <a:fld id="{472B3F0D-2B84-44C5-A1EE-64807A9FCE04}" type="slidenum">
              <a:rPr lang="fr-FR" smtClean="0"/>
              <a:t>‹N°›</a:t>
            </a:fld>
            <a:endParaRPr lang="fr-FR"/>
          </a:p>
        </p:txBody>
      </p:sp>
      <p:sp>
        <p:nvSpPr>
          <p:cNvPr id="7" name="Espace réservé du texte 15">
            <a:extLst>
              <a:ext uri="{FF2B5EF4-FFF2-40B4-BE49-F238E27FC236}">
                <a16:creationId xmlns:a16="http://schemas.microsoft.com/office/drawing/2014/main" id="{C36AA320-E8EB-4ADF-90A3-D3002BC9FEF4}"/>
              </a:ext>
            </a:extLst>
          </p:cNvPr>
          <p:cNvSpPr>
            <a:spLocks noGrp="1"/>
          </p:cNvSpPr>
          <p:nvPr>
            <p:ph type="body" sz="quarter" idx="15"/>
          </p:nvPr>
        </p:nvSpPr>
        <p:spPr>
          <a:xfrm>
            <a:off x="1658937" y="1424285"/>
            <a:ext cx="9694861" cy="385763"/>
          </a:xfrm>
          <a:ln>
            <a:solidFill>
              <a:schemeClr val="tx1"/>
            </a:solidFill>
          </a:ln>
        </p:spPr>
        <p:txBody>
          <a:bodyPr anchor="b">
            <a:noAutofit/>
          </a:bodyPr>
          <a:lstStyle>
            <a:lvl1pPr marL="0" indent="0">
              <a:buNone/>
              <a:tabLst>
                <a:tab pos="8967788" algn="l"/>
              </a:tabLst>
              <a:defRPr sz="14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fr-FR" dirty="0"/>
              <a:t>Modifier les styles du texte du masque</a:t>
            </a:r>
          </a:p>
        </p:txBody>
      </p:sp>
      <p:sp>
        <p:nvSpPr>
          <p:cNvPr id="8" name="ZoneTexte 7">
            <a:extLst>
              <a:ext uri="{FF2B5EF4-FFF2-40B4-BE49-F238E27FC236}">
                <a16:creationId xmlns:a16="http://schemas.microsoft.com/office/drawing/2014/main" id="{62D51E41-0181-42C3-B422-E29365228C17}"/>
              </a:ext>
            </a:extLst>
          </p:cNvPr>
          <p:cNvSpPr txBox="1"/>
          <p:nvPr userDrawn="1"/>
        </p:nvSpPr>
        <p:spPr>
          <a:xfrm>
            <a:off x="2118731" y="1212551"/>
            <a:ext cx="1338147" cy="216000"/>
          </a:xfrm>
          <a:prstGeom prst="rect">
            <a:avLst/>
          </a:prstGeom>
          <a:solidFill>
            <a:schemeClr val="bg1"/>
          </a:solidFill>
          <a:ln>
            <a:solidFill>
              <a:schemeClr val="tx1"/>
            </a:solidFill>
          </a:ln>
        </p:spPr>
        <p:txBody>
          <a:bodyPr wrap="square" tIns="18000" rtlCol="0">
            <a:spAutoFit/>
          </a:bodyPr>
          <a:lstStyle/>
          <a:p>
            <a:r>
              <a:rPr lang="fr-FR" sz="1200" dirty="0"/>
              <a:t>Libellé question</a:t>
            </a:r>
          </a:p>
        </p:txBody>
      </p:sp>
    </p:spTree>
    <p:extLst>
      <p:ext uri="{BB962C8B-B14F-4D97-AF65-F5344CB8AC3E}">
        <p14:creationId xmlns:p14="http://schemas.microsoft.com/office/powerpoint/2010/main" val="946498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ECBF64-556C-47D3-97E5-3377C59EEEA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0C4428EA-E422-434D-B6DD-8BFE2CDDAE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B9B281D-DC75-460C-A101-A18613BAB1BD}"/>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C4A7C534-77F1-444B-BD9E-C46057E1C81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BFB71F6-909C-4D09-8A7D-B5F5D7F3D5B5}"/>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098035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556D93-C2EF-46BF-BEE5-03F46888E4C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90622ED-0C2F-4B72-A502-EF985F3472EA}"/>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35A0A06C-E6C1-43D0-B6F1-E02630D3023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68EB15C-FF43-40BD-8AEB-FD56834093EF}"/>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6" name="Espace réservé du pied de page 5">
            <a:extLst>
              <a:ext uri="{FF2B5EF4-FFF2-40B4-BE49-F238E27FC236}">
                <a16:creationId xmlns:a16="http://schemas.microsoft.com/office/drawing/2014/main" id="{47633EBE-C6F0-4DF2-BA28-ABB9E5EB5CD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FA3C060-45EB-4B39-B1B2-D457AA208611}"/>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2900453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D644D6-3E43-43EF-85D1-E9BE032E682F}"/>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32E56D5-430D-419A-A6D7-DA244FFC0F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725B7B4E-A507-407A-B58A-B2E38F2E8BD6}"/>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EE5BD0E8-BE14-4227-A960-3D6739E188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B91B5E4-5501-4DDE-B93E-7DE2D016CB7A}"/>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A6779E64-57F5-44DA-9C2D-356787A783A5}"/>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8" name="Espace réservé du pied de page 7">
            <a:extLst>
              <a:ext uri="{FF2B5EF4-FFF2-40B4-BE49-F238E27FC236}">
                <a16:creationId xmlns:a16="http://schemas.microsoft.com/office/drawing/2014/main" id="{388BE22D-1686-403C-B249-1AC62C9EC9F2}"/>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28C5B6BA-D590-45AD-B91F-1DEB9165468B}"/>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354742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536F84-0B35-47B9-88B6-732F17F4E16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C329089-C75C-4634-9E25-C56A0D172CD3}"/>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4" name="Espace réservé du pied de page 3">
            <a:extLst>
              <a:ext uri="{FF2B5EF4-FFF2-40B4-BE49-F238E27FC236}">
                <a16:creationId xmlns:a16="http://schemas.microsoft.com/office/drawing/2014/main" id="{A01EA1AD-52CF-41E9-9F54-A5F2F0B8ADF4}"/>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0B7C48E1-93D1-4AD9-BE6A-688063C86D5E}"/>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2009415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FF4167F-83F2-438B-AE26-90F6F35B3AC9}"/>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3" name="Espace réservé du pied de page 2">
            <a:extLst>
              <a:ext uri="{FF2B5EF4-FFF2-40B4-BE49-F238E27FC236}">
                <a16:creationId xmlns:a16="http://schemas.microsoft.com/office/drawing/2014/main" id="{8B57C20B-B78F-47C8-9850-EE7AEEEB6515}"/>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4A0A135F-33FA-46C1-AE5F-55B67832727C}"/>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624319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2CB3F4-B613-4C05-AC8E-4B922F627A8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7664E063-B9F1-42EF-BE36-086E16E03F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BA1EBAD-B720-4429-914C-1A07EBDE44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C456B1C-48C6-48AD-91DC-AE95BB2546E5}"/>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6" name="Espace réservé du pied de page 5">
            <a:extLst>
              <a:ext uri="{FF2B5EF4-FFF2-40B4-BE49-F238E27FC236}">
                <a16:creationId xmlns:a16="http://schemas.microsoft.com/office/drawing/2014/main" id="{3B20DB62-9871-4A0C-998E-42F59A43288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9A52561-2D1C-45BA-9CAE-D72E5663873A}"/>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279337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57AA64-5BBD-4C56-B88D-6A53533FDB4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071787F-2BB2-4846-910D-F77001E3B2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43AB96E-3B8C-41CF-9478-1094322352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3F35075-BCDD-43D8-BF5F-C14E4D62B25A}"/>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6" name="Espace réservé du pied de page 5">
            <a:extLst>
              <a:ext uri="{FF2B5EF4-FFF2-40B4-BE49-F238E27FC236}">
                <a16:creationId xmlns:a16="http://schemas.microsoft.com/office/drawing/2014/main" id="{08A6F0D6-3A87-4AA1-8FD3-36E60E4E284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3689CA5-F3AA-42BD-94F2-853CA6E0E246}"/>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239482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6DE0B5D-74C9-4E2E-A86C-741ACD51B096}"/>
              </a:ext>
            </a:extLst>
          </p:cNvPr>
          <p:cNvSpPr>
            <a:spLocks noGrp="1"/>
          </p:cNvSpPr>
          <p:nvPr>
            <p:ph type="title"/>
          </p:nvPr>
        </p:nvSpPr>
        <p:spPr>
          <a:xfrm>
            <a:off x="838200" y="365125"/>
            <a:ext cx="10515600" cy="495487"/>
          </a:xfrm>
          <a:prstGeom prst="rect">
            <a:avLst/>
          </a:prstGeom>
        </p:spPr>
        <p:txBody>
          <a:bodyPr vert="horz" lIns="91440" tIns="45720" rIns="91440" bIns="45720" rtlCol="0" anchor="ctr">
            <a:noAutofit/>
          </a:bodyPr>
          <a:lstStyle/>
          <a:p>
            <a:r>
              <a:rPr lang="fr-FR" dirty="0"/>
              <a:t>Modifiez le style du titre</a:t>
            </a:r>
          </a:p>
        </p:txBody>
      </p:sp>
      <p:sp>
        <p:nvSpPr>
          <p:cNvPr id="3" name="Espace réservé du texte 2">
            <a:extLst>
              <a:ext uri="{FF2B5EF4-FFF2-40B4-BE49-F238E27FC236}">
                <a16:creationId xmlns:a16="http://schemas.microsoft.com/office/drawing/2014/main" id="{09CA2093-D6E2-48B8-9701-C2FF5048A9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C17F48D-7403-4F9E-AA13-6317CAA628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F63CAB72-8434-47B3-905C-6F069120B0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58A4416-4819-4843-A18C-EB6293FA18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2B3F0D-2B84-44C5-A1EE-64807A9FCE04}" type="slidenum">
              <a:rPr lang="fr-FR" smtClean="0"/>
              <a:t>‹N°›</a:t>
            </a:fld>
            <a:endParaRPr lang="fr-FR"/>
          </a:p>
        </p:txBody>
      </p:sp>
    </p:spTree>
    <p:extLst>
      <p:ext uri="{BB962C8B-B14F-4D97-AF65-F5344CB8AC3E}">
        <p14:creationId xmlns:p14="http://schemas.microsoft.com/office/powerpoint/2010/main" val="6569833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omments" Target="../comments/commen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omments" Target="../comments/commen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6258A5-D22F-42AA-A342-B3201261F56C}"/>
              </a:ext>
            </a:extLst>
          </p:cNvPr>
          <p:cNvSpPr>
            <a:spLocks noGrp="1"/>
          </p:cNvSpPr>
          <p:nvPr>
            <p:ph type="ctrTitle"/>
          </p:nvPr>
        </p:nvSpPr>
        <p:spPr/>
        <p:txBody>
          <a:bodyPr/>
          <a:lstStyle/>
          <a:p>
            <a:r>
              <a:rPr lang="fr-FR" dirty="0"/>
              <a:t>QUIZZ XL PERF 2.3</a:t>
            </a:r>
          </a:p>
        </p:txBody>
      </p:sp>
      <p:sp>
        <p:nvSpPr>
          <p:cNvPr id="3" name="Sous-titre 2">
            <a:extLst>
              <a:ext uri="{FF2B5EF4-FFF2-40B4-BE49-F238E27FC236}">
                <a16:creationId xmlns:a16="http://schemas.microsoft.com/office/drawing/2014/main" id="{F71FA546-20ED-4F40-9048-818DF337324F}"/>
              </a:ext>
            </a:extLst>
          </p:cNvPr>
          <p:cNvSpPr>
            <a:spLocks noGrp="1"/>
          </p:cNvSpPr>
          <p:nvPr>
            <p:ph type="subTitle" idx="1"/>
          </p:nvPr>
        </p:nvSpPr>
        <p:spPr/>
        <p:txBody>
          <a:bodyPr/>
          <a:lstStyle/>
          <a:p>
            <a:r>
              <a:rPr lang="fr-FR" dirty="0"/>
              <a:t>Rappels</a:t>
            </a:r>
            <a:br>
              <a:rPr lang="fr-FR" dirty="0"/>
            </a:br>
            <a:br>
              <a:rPr lang="fr-FR" dirty="0"/>
            </a:br>
            <a:r>
              <a:rPr lang="fr-FR" dirty="0"/>
              <a:t>les bonnes réponses sont soulignées ou encadrées</a:t>
            </a:r>
          </a:p>
        </p:txBody>
      </p:sp>
    </p:spTree>
    <p:extLst>
      <p:ext uri="{BB962C8B-B14F-4D97-AF65-F5344CB8AC3E}">
        <p14:creationId xmlns:p14="http://schemas.microsoft.com/office/powerpoint/2010/main" val="3589649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Rechercher et rapatrier des données</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Q2.3.1 : </a:t>
            </a:r>
            <a:r>
              <a:rPr lang="fr-FR" sz="1400" dirty="0"/>
              <a:t>A quel endroit de l’onglet Formules faut-il cliquer pour accéder à la fonction </a:t>
            </a:r>
            <a:r>
              <a:rPr lang="fr-FR" sz="1400" dirty="0" err="1"/>
              <a:t>RechercheV</a:t>
            </a:r>
            <a:r>
              <a:rPr lang="fr-FR" sz="1400" dirty="0"/>
              <a:t> ?	1/8</a:t>
            </a:r>
            <a:endParaRPr lang="fr-FR" dirty="0"/>
          </a:p>
        </p:txBody>
      </p:sp>
      <p:pic>
        <p:nvPicPr>
          <p:cNvPr id="6" name="Image 5" descr="Une image contenant capture d’écran&#10;&#10;Description générée automatiquement">
            <a:extLst>
              <a:ext uri="{FF2B5EF4-FFF2-40B4-BE49-F238E27FC236}">
                <a16:creationId xmlns:a16="http://schemas.microsoft.com/office/drawing/2014/main" id="{7C994BB8-C817-4177-8FD8-55C3114220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0709" y="2228613"/>
            <a:ext cx="11710582" cy="1834050"/>
          </a:xfrm>
          <a:prstGeom prst="rect">
            <a:avLst/>
          </a:prstGeom>
        </p:spPr>
      </p:pic>
      <p:sp>
        <p:nvSpPr>
          <p:cNvPr id="11" name="Rectangle 10">
            <a:extLst>
              <a:ext uri="{FF2B5EF4-FFF2-40B4-BE49-F238E27FC236}">
                <a16:creationId xmlns:a16="http://schemas.microsoft.com/office/drawing/2014/main" id="{50D805E7-B8C3-410B-A9E2-1043046CA550}"/>
              </a:ext>
            </a:extLst>
          </p:cNvPr>
          <p:cNvSpPr/>
          <p:nvPr/>
        </p:nvSpPr>
        <p:spPr>
          <a:xfrm>
            <a:off x="3874042" y="2942705"/>
            <a:ext cx="531703" cy="365760"/>
          </a:xfrm>
          <a:prstGeom prst="rect">
            <a:avLst/>
          </a:prstGeom>
          <a:noFill/>
          <a:ln w="28575">
            <a:solidFill>
              <a:srgbClr val="E195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241492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Rechercher et rapatrier des données</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30289"/>
          </a:xfrm>
          <a:ln>
            <a:solidFill>
              <a:schemeClr val="tx1"/>
            </a:solidFill>
          </a:ln>
        </p:spPr>
        <p:txBody>
          <a:bodyPr>
            <a:normAutofit lnSpcReduction="10000"/>
          </a:bodyPr>
          <a:lstStyle/>
          <a:p>
            <a:pPr marL="0" indent="0">
              <a:buNone/>
              <a:tabLst>
                <a:tab pos="622300" algn="l"/>
                <a:tab pos="10050463" algn="r"/>
              </a:tabLst>
            </a:pPr>
            <a:r>
              <a:rPr lang="fr-FR" dirty="0"/>
              <a:t>Q2.3.2 :</a:t>
            </a:r>
            <a:r>
              <a:rPr lang="fr-FR" sz="1400" dirty="0"/>
              <a:t> Si l’on ne renseigne pas l’argument valeur proche, dans la fonction </a:t>
            </a:r>
            <a:r>
              <a:rPr lang="fr-FR" sz="1400" dirty="0" err="1"/>
              <a:t>RechercheV</a:t>
            </a:r>
            <a:r>
              <a:rPr lang="fr-FR" sz="1400" dirty="0"/>
              <a:t>, Excel :	2/8</a:t>
            </a:r>
            <a:endParaRPr lang="fr-FR" dirty="0"/>
          </a:p>
        </p:txBody>
      </p:sp>
      <p:sp>
        <p:nvSpPr>
          <p:cNvPr id="4" name="ZoneTexte 3">
            <a:extLst>
              <a:ext uri="{FF2B5EF4-FFF2-40B4-BE49-F238E27FC236}">
                <a16:creationId xmlns:a16="http://schemas.microsoft.com/office/drawing/2014/main" id="{3708BF97-3F8B-4A9F-B14D-5E55C8899B72}"/>
              </a:ext>
            </a:extLst>
          </p:cNvPr>
          <p:cNvSpPr txBox="1"/>
          <p:nvPr/>
        </p:nvSpPr>
        <p:spPr>
          <a:xfrm>
            <a:off x="838200" y="2330511"/>
            <a:ext cx="10515600" cy="3139321"/>
          </a:xfrm>
          <a:prstGeom prst="rect">
            <a:avLst/>
          </a:prstGeom>
          <a:noFill/>
        </p:spPr>
        <p:txBody>
          <a:bodyPr wrap="square" rtlCol="0">
            <a:spAutoFit/>
          </a:bodyPr>
          <a:lstStyle/>
          <a:p>
            <a:pPr marL="285750" indent="-285750">
              <a:buFont typeface="Wingdings" panose="05000000000000000000" pitchFamily="2" charset="2"/>
              <a:buChar char="q"/>
            </a:pPr>
            <a:r>
              <a:rPr lang="fr-FR" dirty="0"/>
              <a:t>Affiche une erreur si la valeur cherchée n’existe pas dans la première colonne de la table matrice. </a:t>
            </a:r>
            <a:br>
              <a:rPr lang="fr-FR" dirty="0"/>
            </a:br>
            <a:br>
              <a:rPr lang="fr-FR" dirty="0"/>
            </a:br>
            <a:endParaRPr lang="fr-FR" dirty="0"/>
          </a:p>
          <a:p>
            <a:pPr marL="285750" indent="-285750">
              <a:buFont typeface="Wingdings" panose="05000000000000000000" pitchFamily="2" charset="2"/>
              <a:buChar char="q"/>
            </a:pPr>
            <a:r>
              <a:rPr lang="fr-FR" u="sng" dirty="0"/>
              <a:t>Renvoie la valeur immédiatement inférieure ou égale à la valeur cherchée</a:t>
            </a:r>
            <a:br>
              <a:rPr lang="fr-FR" dirty="0"/>
            </a:br>
            <a:br>
              <a:rPr lang="fr-FR" dirty="0"/>
            </a:br>
            <a:endParaRPr lang="fr-FR" dirty="0"/>
          </a:p>
          <a:p>
            <a:pPr marL="285750" indent="-285750">
              <a:buFont typeface="Wingdings" panose="05000000000000000000" pitchFamily="2" charset="2"/>
              <a:buChar char="q"/>
            </a:pPr>
            <a:r>
              <a:rPr lang="fr-FR" dirty="0"/>
              <a:t>Renvoie la valeur immédiatement supérieure ou égale à la valeur cherchée</a:t>
            </a:r>
            <a:br>
              <a:rPr lang="fr-FR" dirty="0"/>
            </a:br>
            <a:br>
              <a:rPr lang="fr-FR" dirty="0"/>
            </a:br>
            <a:endParaRPr lang="fr-FR" dirty="0"/>
          </a:p>
          <a:p>
            <a:pPr marL="285750" indent="-285750">
              <a:buFont typeface="Wingdings" panose="05000000000000000000" pitchFamily="2" charset="2"/>
              <a:buChar char="q"/>
            </a:pPr>
            <a:r>
              <a:rPr lang="fr-FR" dirty="0"/>
              <a:t>Renvoie zéro</a:t>
            </a:r>
            <a:br>
              <a:rPr lang="fr-FR" dirty="0"/>
            </a:br>
            <a:endParaRPr lang="fr-FR" dirty="0"/>
          </a:p>
        </p:txBody>
      </p:sp>
    </p:spTree>
    <p:extLst>
      <p:ext uri="{BB962C8B-B14F-4D97-AF65-F5344CB8AC3E}">
        <p14:creationId xmlns:p14="http://schemas.microsoft.com/office/powerpoint/2010/main" val="4047082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Rechercher et rapatrier des données</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Q2.3.3 : </a:t>
            </a:r>
            <a:r>
              <a:rPr lang="fr-FR" sz="1400" dirty="0"/>
              <a:t>Cliquez sur la cellule qui contient l’argument Valeur cherchée, dans le contexte de la recherche du libellé produit.	3/8</a:t>
            </a:r>
            <a:endParaRPr lang="fr-FR" dirty="0"/>
          </a:p>
        </p:txBody>
      </p:sp>
      <p:pic>
        <p:nvPicPr>
          <p:cNvPr id="10" name="Image 9" descr="Une image contenant capture d’écran&#10;&#10;Description générée automatiquement">
            <a:extLst>
              <a:ext uri="{FF2B5EF4-FFF2-40B4-BE49-F238E27FC236}">
                <a16:creationId xmlns:a16="http://schemas.microsoft.com/office/drawing/2014/main" id="{5BB8784E-108A-4E71-B15D-2E542B48B12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00762" y="1829429"/>
            <a:ext cx="9590476" cy="5028571"/>
          </a:xfrm>
          <a:prstGeom prst="rect">
            <a:avLst/>
          </a:prstGeom>
        </p:spPr>
      </p:pic>
      <p:sp>
        <p:nvSpPr>
          <p:cNvPr id="11" name="Rectangle 10">
            <a:extLst>
              <a:ext uri="{FF2B5EF4-FFF2-40B4-BE49-F238E27FC236}">
                <a16:creationId xmlns:a16="http://schemas.microsoft.com/office/drawing/2014/main" id="{50D805E7-B8C3-410B-A9E2-1043046CA550}"/>
              </a:ext>
            </a:extLst>
          </p:cNvPr>
          <p:cNvSpPr/>
          <p:nvPr/>
        </p:nvSpPr>
        <p:spPr>
          <a:xfrm>
            <a:off x="5336772" y="5552902"/>
            <a:ext cx="676102" cy="838662"/>
          </a:xfrm>
          <a:prstGeom prst="rect">
            <a:avLst/>
          </a:prstGeom>
          <a:noFill/>
          <a:ln w="28575">
            <a:solidFill>
              <a:srgbClr val="E195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619404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Rechercher et rapatrier des données</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30289"/>
          </a:xfrm>
          <a:ln>
            <a:solidFill>
              <a:schemeClr val="tx1"/>
            </a:solidFill>
          </a:ln>
        </p:spPr>
        <p:txBody>
          <a:bodyPr>
            <a:normAutofit lnSpcReduction="10000"/>
          </a:bodyPr>
          <a:lstStyle/>
          <a:p>
            <a:pPr marL="0" indent="0">
              <a:buNone/>
              <a:tabLst>
                <a:tab pos="622300" algn="l"/>
                <a:tab pos="10050463" algn="r"/>
              </a:tabLst>
            </a:pPr>
            <a:r>
              <a:rPr lang="fr-FR" dirty="0"/>
              <a:t>Q2.3.4 : </a:t>
            </a:r>
            <a:r>
              <a:rPr lang="fr-FR" sz="1400" dirty="0"/>
              <a:t>Par défaut, lorsque l’on utilise la poignée de recopie incrémentée (croix noire), elle recopie :	4/8</a:t>
            </a:r>
            <a:endParaRPr lang="fr-FR" dirty="0"/>
          </a:p>
        </p:txBody>
      </p:sp>
      <p:sp>
        <p:nvSpPr>
          <p:cNvPr id="4" name="ZoneTexte 3">
            <a:extLst>
              <a:ext uri="{FF2B5EF4-FFF2-40B4-BE49-F238E27FC236}">
                <a16:creationId xmlns:a16="http://schemas.microsoft.com/office/drawing/2014/main" id="{3708BF97-3F8B-4A9F-B14D-5E55C8899B72}"/>
              </a:ext>
            </a:extLst>
          </p:cNvPr>
          <p:cNvSpPr txBox="1"/>
          <p:nvPr/>
        </p:nvSpPr>
        <p:spPr>
          <a:xfrm>
            <a:off x="838200" y="2330511"/>
            <a:ext cx="10515600" cy="2585323"/>
          </a:xfrm>
          <a:prstGeom prst="rect">
            <a:avLst/>
          </a:prstGeom>
          <a:noFill/>
        </p:spPr>
        <p:txBody>
          <a:bodyPr wrap="square" rtlCol="0">
            <a:spAutoFit/>
          </a:bodyPr>
          <a:lstStyle/>
          <a:p>
            <a:pPr marL="285750" indent="-285750">
              <a:buFont typeface="Wingdings" panose="05000000000000000000" pitchFamily="2" charset="2"/>
              <a:buChar char="q"/>
            </a:pPr>
            <a:r>
              <a:rPr lang="fr-FR" dirty="0"/>
              <a:t>Les contenus ou formules uniquement</a:t>
            </a:r>
            <a:br>
              <a:rPr lang="fr-FR" dirty="0"/>
            </a:br>
            <a:endParaRPr lang="fr-FR" dirty="0"/>
          </a:p>
          <a:p>
            <a:pPr marL="285750" indent="-285750">
              <a:buFont typeface="Wingdings" panose="05000000000000000000" pitchFamily="2" charset="2"/>
              <a:buChar char="q"/>
            </a:pPr>
            <a:r>
              <a:rPr lang="fr-FR" dirty="0"/>
              <a:t>Les valeurs uniquement</a:t>
            </a:r>
            <a:br>
              <a:rPr lang="fr-FR" dirty="0"/>
            </a:br>
            <a:endParaRPr lang="fr-FR" dirty="0"/>
          </a:p>
          <a:p>
            <a:pPr marL="285750" indent="-285750">
              <a:buFont typeface="Wingdings" panose="05000000000000000000" pitchFamily="2" charset="2"/>
              <a:buChar char="q"/>
            </a:pPr>
            <a:r>
              <a:rPr lang="fr-FR" u="sng" dirty="0"/>
              <a:t>Les contenus ou formules et la mise en forme</a:t>
            </a:r>
            <a:br>
              <a:rPr lang="fr-FR" u="sng" dirty="0"/>
            </a:br>
            <a:endParaRPr lang="fr-FR" u="sng" dirty="0"/>
          </a:p>
          <a:p>
            <a:pPr marL="285750" indent="-285750">
              <a:buFont typeface="Wingdings" panose="05000000000000000000" pitchFamily="2" charset="2"/>
              <a:buChar char="q"/>
            </a:pPr>
            <a:r>
              <a:rPr lang="fr-FR" dirty="0"/>
              <a:t>Les contenus ou formules avec, dans le cas de formules, des coordonnées absolues pour les cellules impliquées.</a:t>
            </a:r>
            <a:br>
              <a:rPr lang="fr-FR" dirty="0"/>
            </a:br>
            <a:endParaRPr lang="fr-FR" dirty="0"/>
          </a:p>
        </p:txBody>
      </p:sp>
    </p:spTree>
    <p:extLst>
      <p:ext uri="{BB962C8B-B14F-4D97-AF65-F5344CB8AC3E}">
        <p14:creationId xmlns:p14="http://schemas.microsoft.com/office/powerpoint/2010/main" val="3034708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Rechercher et rapatrier des données</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Q2.3.5 : </a:t>
            </a:r>
            <a:r>
              <a:rPr lang="fr-FR" sz="1400" dirty="0"/>
              <a:t>Dans l’écran ci-dessous, on recherche le code TVA. Quelle numéro Index colonne permettra de le renvoyer ?	5/8</a:t>
            </a:r>
            <a:endParaRPr lang="fr-FR" dirty="0"/>
          </a:p>
        </p:txBody>
      </p:sp>
      <p:pic>
        <p:nvPicPr>
          <p:cNvPr id="5" name="Image 4" descr="Une image contenant capture d’écran&#10;&#10;Description générée automatiquement">
            <a:extLst>
              <a:ext uri="{FF2B5EF4-FFF2-40B4-BE49-F238E27FC236}">
                <a16:creationId xmlns:a16="http://schemas.microsoft.com/office/drawing/2014/main" id="{E50D424E-32A2-4FC1-AEA9-561B440504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302" y="1949697"/>
            <a:ext cx="9626138" cy="4543178"/>
          </a:xfrm>
          <a:prstGeom prst="rect">
            <a:avLst/>
          </a:prstGeom>
        </p:spPr>
      </p:pic>
      <p:sp>
        <p:nvSpPr>
          <p:cNvPr id="8" name="ZoneTexte 7">
            <a:extLst>
              <a:ext uri="{FF2B5EF4-FFF2-40B4-BE49-F238E27FC236}">
                <a16:creationId xmlns:a16="http://schemas.microsoft.com/office/drawing/2014/main" id="{FF140663-BD49-4C99-B1C5-255A04F2C27D}"/>
              </a:ext>
            </a:extLst>
          </p:cNvPr>
          <p:cNvSpPr txBox="1"/>
          <p:nvPr/>
        </p:nvSpPr>
        <p:spPr>
          <a:xfrm>
            <a:off x="10440785" y="2548214"/>
            <a:ext cx="1379913" cy="2585323"/>
          </a:xfrm>
          <a:prstGeom prst="rect">
            <a:avLst/>
          </a:prstGeom>
          <a:noFill/>
        </p:spPr>
        <p:txBody>
          <a:bodyPr wrap="square" rtlCol="0">
            <a:spAutoFit/>
          </a:bodyPr>
          <a:lstStyle/>
          <a:p>
            <a:pPr marL="285750" indent="-285750">
              <a:buFont typeface="Wingdings" panose="05000000000000000000" pitchFamily="2" charset="2"/>
              <a:buChar char="q"/>
            </a:pPr>
            <a:r>
              <a:rPr lang="fr-FR" dirty="0"/>
              <a:t>1</a:t>
            </a:r>
            <a:br>
              <a:rPr lang="fr-FR" dirty="0"/>
            </a:br>
            <a:endParaRPr lang="fr-FR" dirty="0"/>
          </a:p>
          <a:p>
            <a:pPr marL="285750" indent="-285750">
              <a:buFont typeface="Wingdings" panose="05000000000000000000" pitchFamily="2" charset="2"/>
              <a:buChar char="q"/>
            </a:pPr>
            <a:r>
              <a:rPr lang="fr-FR" dirty="0"/>
              <a:t>2</a:t>
            </a:r>
            <a:br>
              <a:rPr lang="fr-FR" dirty="0"/>
            </a:br>
            <a:endParaRPr lang="fr-FR" dirty="0"/>
          </a:p>
          <a:p>
            <a:pPr marL="285750" indent="-285750">
              <a:buFont typeface="Wingdings" panose="05000000000000000000" pitchFamily="2" charset="2"/>
              <a:buChar char="q"/>
            </a:pPr>
            <a:r>
              <a:rPr lang="fr-FR" dirty="0"/>
              <a:t>3</a:t>
            </a:r>
            <a:br>
              <a:rPr lang="fr-FR" dirty="0"/>
            </a:br>
            <a:endParaRPr lang="fr-FR" dirty="0"/>
          </a:p>
          <a:p>
            <a:pPr marL="285750" indent="-285750">
              <a:buFont typeface="Wingdings" panose="05000000000000000000" pitchFamily="2" charset="2"/>
              <a:buChar char="q"/>
            </a:pPr>
            <a:r>
              <a:rPr lang="fr-FR" u="sng" dirty="0"/>
              <a:t>4</a:t>
            </a:r>
            <a:br>
              <a:rPr lang="fr-FR" dirty="0"/>
            </a:br>
            <a:endParaRPr lang="fr-FR" dirty="0"/>
          </a:p>
          <a:p>
            <a:pPr marL="285750" indent="-285750">
              <a:buFont typeface="Wingdings" panose="05000000000000000000" pitchFamily="2" charset="2"/>
              <a:buChar char="q"/>
            </a:pPr>
            <a:r>
              <a:rPr lang="fr-FR" dirty="0"/>
              <a:t>5</a:t>
            </a:r>
          </a:p>
        </p:txBody>
      </p:sp>
    </p:spTree>
    <p:extLst>
      <p:ext uri="{BB962C8B-B14F-4D97-AF65-F5344CB8AC3E}">
        <p14:creationId xmlns:p14="http://schemas.microsoft.com/office/powerpoint/2010/main" val="3520311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Rechercher et rapatrier des données</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646331"/>
          </a:xfrm>
          <a:ln>
            <a:solidFill>
              <a:schemeClr val="tx1"/>
            </a:solidFill>
          </a:ln>
        </p:spPr>
        <p:txBody>
          <a:bodyPr>
            <a:normAutofit/>
          </a:bodyPr>
          <a:lstStyle/>
          <a:p>
            <a:pPr marL="0" indent="0">
              <a:buNone/>
              <a:tabLst>
                <a:tab pos="622300" algn="l"/>
                <a:tab pos="10050463" algn="r"/>
              </a:tabLst>
            </a:pPr>
            <a:r>
              <a:rPr lang="fr-FR" dirty="0"/>
              <a:t>Q2.3.6 : </a:t>
            </a:r>
            <a:r>
              <a:rPr lang="fr-FR" sz="1400" dirty="0"/>
              <a:t>Lorsque l’on veut recopier  une </a:t>
            </a:r>
            <a:r>
              <a:rPr lang="fr-FR" sz="1400" dirty="0" err="1"/>
              <a:t>rechercheV</a:t>
            </a:r>
            <a:r>
              <a:rPr lang="fr-FR" sz="1400" dirty="0"/>
              <a:t> vers la droite, du type =RECHERCHEV(A7;[Tarif.xlsx]Feuil1!$A:$D;2;0)</a:t>
            </a:r>
            <a:br>
              <a:rPr lang="fr-FR" sz="1400" dirty="0"/>
            </a:br>
            <a:r>
              <a:rPr lang="fr-FR" sz="1400" dirty="0"/>
              <a:t>il va falloir corriger, il faut :	6/8</a:t>
            </a:r>
            <a:endParaRPr lang="fr-FR" dirty="0"/>
          </a:p>
        </p:txBody>
      </p:sp>
      <p:sp>
        <p:nvSpPr>
          <p:cNvPr id="4" name="ZoneTexte 3">
            <a:extLst>
              <a:ext uri="{FF2B5EF4-FFF2-40B4-BE49-F238E27FC236}">
                <a16:creationId xmlns:a16="http://schemas.microsoft.com/office/drawing/2014/main" id="{3708BF97-3F8B-4A9F-B14D-5E55C8899B72}"/>
              </a:ext>
            </a:extLst>
          </p:cNvPr>
          <p:cNvSpPr txBox="1"/>
          <p:nvPr/>
        </p:nvSpPr>
        <p:spPr>
          <a:xfrm>
            <a:off x="838200" y="2842260"/>
            <a:ext cx="10515600" cy="2585323"/>
          </a:xfrm>
          <a:prstGeom prst="rect">
            <a:avLst/>
          </a:prstGeom>
          <a:noFill/>
        </p:spPr>
        <p:txBody>
          <a:bodyPr wrap="square" rtlCol="0">
            <a:spAutoFit/>
          </a:bodyPr>
          <a:lstStyle/>
          <a:p>
            <a:pPr marL="285750" indent="-285750">
              <a:buFont typeface="Wingdings" panose="05000000000000000000" pitchFamily="2" charset="2"/>
              <a:buChar char="q"/>
            </a:pPr>
            <a:r>
              <a:rPr lang="fr-FR" u="sng" dirty="0"/>
              <a:t>Modifier les coordonnées de la valeur cherchée et le numéro de colonne</a:t>
            </a:r>
            <a:br>
              <a:rPr lang="fr-FR" dirty="0"/>
            </a:br>
            <a:endParaRPr lang="fr-FR" dirty="0"/>
          </a:p>
          <a:p>
            <a:pPr marL="285750" indent="-285750">
              <a:buFont typeface="Wingdings" panose="05000000000000000000" pitchFamily="2" charset="2"/>
              <a:buChar char="q"/>
            </a:pPr>
            <a:r>
              <a:rPr lang="fr-FR" dirty="0"/>
              <a:t>Modifier les coordonnées de la valeur cherchée</a:t>
            </a:r>
            <a:br>
              <a:rPr lang="fr-FR" dirty="0"/>
            </a:br>
            <a:endParaRPr lang="fr-FR" dirty="0"/>
          </a:p>
          <a:p>
            <a:pPr marL="285750" indent="-285750">
              <a:buFont typeface="Wingdings" panose="05000000000000000000" pitchFamily="2" charset="2"/>
              <a:buChar char="q"/>
            </a:pPr>
            <a:r>
              <a:rPr lang="fr-FR" dirty="0"/>
              <a:t>Modifier le numéro de colonne</a:t>
            </a:r>
            <a:br>
              <a:rPr lang="fr-FR" dirty="0"/>
            </a:br>
            <a:endParaRPr lang="fr-FR" dirty="0"/>
          </a:p>
          <a:p>
            <a:pPr marL="285750" indent="-285750">
              <a:buFont typeface="Wingdings" panose="05000000000000000000" pitchFamily="2" charset="2"/>
              <a:buChar char="q"/>
            </a:pPr>
            <a:r>
              <a:rPr lang="fr-FR" dirty="0"/>
              <a:t>Modifier les coordonnées de la table matrice et de la valeur cherchée et le numéro de colonne</a:t>
            </a:r>
            <a:br>
              <a:rPr lang="fr-FR" dirty="0"/>
            </a:br>
            <a:endParaRPr lang="fr-FR" dirty="0"/>
          </a:p>
          <a:p>
            <a:pPr marL="285750" indent="-285750">
              <a:buFont typeface="Wingdings" panose="05000000000000000000" pitchFamily="2" charset="2"/>
              <a:buChar char="q"/>
            </a:pPr>
            <a:r>
              <a:rPr lang="fr-FR" dirty="0"/>
              <a:t>C’est impossible</a:t>
            </a:r>
          </a:p>
        </p:txBody>
      </p:sp>
    </p:spTree>
    <p:extLst>
      <p:ext uri="{BB962C8B-B14F-4D97-AF65-F5344CB8AC3E}">
        <p14:creationId xmlns:p14="http://schemas.microsoft.com/office/powerpoint/2010/main" val="3229662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Rechercher et rapatrier des données</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Q2.3.7: </a:t>
            </a:r>
            <a:r>
              <a:rPr lang="fr-FR" sz="1400" dirty="0"/>
              <a:t>dans l’écran ci-dessous, que permet la fonction imbriquée encadrée ?	7/8</a:t>
            </a:r>
            <a:endParaRPr lang="fr-FR" dirty="0"/>
          </a:p>
        </p:txBody>
      </p:sp>
      <p:pic>
        <p:nvPicPr>
          <p:cNvPr id="9" name="Image 8" descr="Une image contenant capture d’écran&#10;&#10;Description générée automatiquement">
            <a:extLst>
              <a:ext uri="{FF2B5EF4-FFF2-40B4-BE49-F238E27FC236}">
                <a16:creationId xmlns:a16="http://schemas.microsoft.com/office/drawing/2014/main" id="{EF0D6812-5F90-4074-84BE-D14A196B28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6094" y="2598003"/>
            <a:ext cx="8200000" cy="3838095"/>
          </a:xfrm>
          <a:prstGeom prst="rect">
            <a:avLst/>
          </a:prstGeom>
        </p:spPr>
      </p:pic>
      <p:sp>
        <p:nvSpPr>
          <p:cNvPr id="10" name="ZoneTexte 9">
            <a:extLst>
              <a:ext uri="{FF2B5EF4-FFF2-40B4-BE49-F238E27FC236}">
                <a16:creationId xmlns:a16="http://schemas.microsoft.com/office/drawing/2014/main" id="{E793F857-470B-4E07-AA7B-887F75539BEC}"/>
              </a:ext>
            </a:extLst>
          </p:cNvPr>
          <p:cNvSpPr txBox="1"/>
          <p:nvPr/>
        </p:nvSpPr>
        <p:spPr>
          <a:xfrm>
            <a:off x="8336094" y="2947389"/>
            <a:ext cx="3855906" cy="2862322"/>
          </a:xfrm>
          <a:prstGeom prst="rect">
            <a:avLst/>
          </a:prstGeom>
          <a:noFill/>
        </p:spPr>
        <p:txBody>
          <a:bodyPr wrap="square" rtlCol="0">
            <a:spAutoFit/>
          </a:bodyPr>
          <a:lstStyle/>
          <a:p>
            <a:pPr marL="285750" indent="-285750">
              <a:buFont typeface="Wingdings" panose="05000000000000000000" pitchFamily="2" charset="2"/>
              <a:buChar char="q"/>
            </a:pPr>
            <a:r>
              <a:rPr lang="fr-FR" dirty="0"/>
              <a:t>De calculer la valeur cherchée</a:t>
            </a:r>
            <a:br>
              <a:rPr lang="fr-FR" dirty="0"/>
            </a:br>
            <a:endParaRPr lang="fr-FR" dirty="0"/>
          </a:p>
          <a:p>
            <a:pPr marL="285750" indent="-285750">
              <a:buFont typeface="Wingdings" panose="05000000000000000000" pitchFamily="2" charset="2"/>
              <a:buChar char="q"/>
            </a:pPr>
            <a:r>
              <a:rPr lang="fr-FR" dirty="0"/>
              <a:t>D’éviter d’obtenir une valeur proche</a:t>
            </a:r>
            <a:br>
              <a:rPr lang="fr-FR" dirty="0"/>
            </a:br>
            <a:endParaRPr lang="fr-FR" dirty="0"/>
          </a:p>
          <a:p>
            <a:pPr marL="285750" indent="-285750">
              <a:buFont typeface="Wingdings" panose="05000000000000000000" pitchFamily="2" charset="2"/>
              <a:buChar char="q"/>
            </a:pPr>
            <a:r>
              <a:rPr lang="fr-FR" u="sng" dirty="0"/>
              <a:t>De la calculer le numéro index colonne</a:t>
            </a:r>
            <a:br>
              <a:rPr lang="fr-FR" dirty="0"/>
            </a:br>
            <a:endParaRPr lang="fr-FR" dirty="0"/>
          </a:p>
          <a:p>
            <a:pPr marL="285750" indent="-285750">
              <a:buFont typeface="Wingdings" panose="05000000000000000000" pitchFamily="2" charset="2"/>
              <a:buChar char="q"/>
            </a:pPr>
            <a:r>
              <a:rPr lang="fr-FR" dirty="0"/>
              <a:t>De définir la table matrice</a:t>
            </a:r>
            <a:br>
              <a:rPr lang="fr-FR" dirty="0"/>
            </a:br>
            <a:endParaRPr lang="fr-FR" dirty="0"/>
          </a:p>
          <a:p>
            <a:pPr marL="285750" indent="-285750">
              <a:buFont typeface="Wingdings" panose="05000000000000000000" pitchFamily="2" charset="2"/>
              <a:buChar char="q"/>
            </a:pPr>
            <a:endParaRPr lang="fr-FR" dirty="0"/>
          </a:p>
        </p:txBody>
      </p:sp>
    </p:spTree>
    <p:extLst>
      <p:ext uri="{BB962C8B-B14F-4D97-AF65-F5344CB8AC3E}">
        <p14:creationId xmlns:p14="http://schemas.microsoft.com/office/powerpoint/2010/main" val="3444344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Rechercher et rapatrier des données</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646331"/>
          </a:xfrm>
          <a:ln>
            <a:solidFill>
              <a:schemeClr val="tx1"/>
            </a:solidFill>
          </a:ln>
        </p:spPr>
        <p:txBody>
          <a:bodyPr>
            <a:normAutofit/>
          </a:bodyPr>
          <a:lstStyle/>
          <a:p>
            <a:pPr marL="0" indent="0">
              <a:buNone/>
              <a:tabLst>
                <a:tab pos="622300" algn="l"/>
                <a:tab pos="10050463" algn="r"/>
              </a:tabLst>
            </a:pPr>
            <a:r>
              <a:rPr lang="fr-FR" dirty="0"/>
              <a:t>Q2.3.8: Lorsque l’on ferme un fichier lié à un autre classeur, dans ces différentes propositions, une est fausse, laquelle ?</a:t>
            </a:r>
            <a:r>
              <a:rPr lang="fr-FR" sz="1400" dirty="0"/>
              <a:t>	8/8</a:t>
            </a:r>
            <a:endParaRPr lang="fr-FR" dirty="0"/>
          </a:p>
        </p:txBody>
      </p:sp>
      <p:sp>
        <p:nvSpPr>
          <p:cNvPr id="5" name="ZoneTexte 4">
            <a:extLst>
              <a:ext uri="{FF2B5EF4-FFF2-40B4-BE49-F238E27FC236}">
                <a16:creationId xmlns:a16="http://schemas.microsoft.com/office/drawing/2014/main" id="{7CA3C7CA-25D4-4367-BD1C-D398DC5D9BDD}"/>
              </a:ext>
            </a:extLst>
          </p:cNvPr>
          <p:cNvSpPr txBox="1"/>
          <p:nvPr/>
        </p:nvSpPr>
        <p:spPr>
          <a:xfrm>
            <a:off x="838200" y="2842260"/>
            <a:ext cx="10515600" cy="2308324"/>
          </a:xfrm>
          <a:prstGeom prst="rect">
            <a:avLst/>
          </a:prstGeom>
          <a:noFill/>
        </p:spPr>
        <p:txBody>
          <a:bodyPr wrap="square" rtlCol="0">
            <a:spAutoFit/>
          </a:bodyPr>
          <a:lstStyle/>
          <a:p>
            <a:pPr marL="285750" indent="-285750">
              <a:buFont typeface="Wingdings" panose="05000000000000000000" pitchFamily="2" charset="2"/>
              <a:buChar char="q"/>
            </a:pPr>
            <a:r>
              <a:rPr lang="fr-FR" dirty="0"/>
              <a:t>Excel continue à assurer la liaison avec le fichier source et le fichier destination fonctionne correctement</a:t>
            </a:r>
            <a:br>
              <a:rPr lang="fr-FR" dirty="0"/>
            </a:br>
            <a:endParaRPr lang="fr-FR" dirty="0"/>
          </a:p>
          <a:p>
            <a:pPr marL="285750" indent="-285750">
              <a:buFont typeface="Wingdings" panose="05000000000000000000" pitchFamily="2" charset="2"/>
              <a:buChar char="q"/>
            </a:pPr>
            <a:r>
              <a:rPr lang="fr-FR" dirty="0"/>
              <a:t>Les formules de calcul du fichier destination affichent le chemin d’accès du fichier source</a:t>
            </a:r>
            <a:br>
              <a:rPr lang="fr-FR" dirty="0"/>
            </a:br>
            <a:endParaRPr lang="fr-FR" dirty="0"/>
          </a:p>
          <a:p>
            <a:pPr marL="285750" indent="-285750">
              <a:buFont typeface="Wingdings" panose="05000000000000000000" pitchFamily="2" charset="2"/>
              <a:buChar char="q"/>
            </a:pPr>
            <a:r>
              <a:rPr lang="fr-FR" dirty="0"/>
              <a:t>Le fichier destination demande, à l’ouverture, si l’on veut mettre à jour les liaisons</a:t>
            </a:r>
            <a:br>
              <a:rPr lang="fr-FR" dirty="0"/>
            </a:br>
            <a:endParaRPr lang="fr-FR" u="sng" dirty="0"/>
          </a:p>
          <a:p>
            <a:pPr marL="285750" indent="-285750">
              <a:buFont typeface="Wingdings" panose="05000000000000000000" pitchFamily="2" charset="2"/>
              <a:buChar char="q"/>
            </a:pPr>
            <a:r>
              <a:rPr lang="fr-FR" u="sng" dirty="0"/>
              <a:t>Si l’on ne met pas les liaisons à jour lors de l’ouverture d’un fichier qui comporte des liaisons, les calculs ne se font plus</a:t>
            </a:r>
          </a:p>
        </p:txBody>
      </p:sp>
    </p:spTree>
    <p:extLst>
      <p:ext uri="{BB962C8B-B14F-4D97-AF65-F5344CB8AC3E}">
        <p14:creationId xmlns:p14="http://schemas.microsoft.com/office/powerpoint/2010/main" val="175317249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1102</TotalTime>
  <Words>804</Words>
  <Application>Microsoft Office PowerPoint</Application>
  <PresentationFormat>Grand écran</PresentationFormat>
  <Paragraphs>63</Paragraphs>
  <Slides>9</Slides>
  <Notes>8</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9</vt:i4>
      </vt:variant>
    </vt:vector>
  </HeadingPairs>
  <TitlesOfParts>
    <vt:vector size="14" baseType="lpstr">
      <vt:lpstr>Arial</vt:lpstr>
      <vt:lpstr>Calibri</vt:lpstr>
      <vt:lpstr>Calibri Light</vt:lpstr>
      <vt:lpstr>Wingdings</vt:lpstr>
      <vt:lpstr>Thème Office</vt:lpstr>
      <vt:lpstr>QUIZZ XL PERF 2.3</vt:lpstr>
      <vt:lpstr>Thématique : Rechercher et rapatrier des données</vt:lpstr>
      <vt:lpstr>Thématique : Rechercher et rapatrier des données</vt:lpstr>
      <vt:lpstr>Thématique : Rechercher et rapatrier des données</vt:lpstr>
      <vt:lpstr>Thématique : Rechercher et rapatrier des données</vt:lpstr>
      <vt:lpstr>Thématique : Rechercher et rapatrier des données</vt:lpstr>
      <vt:lpstr>Thématique : Rechercher et rapatrier des données</vt:lpstr>
      <vt:lpstr>Thématique : Rechercher et rapatrier des données</vt:lpstr>
      <vt:lpstr>Thématique : Rechercher et rapatrier des données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QUIZZ XL PERF 2.1</dc:title>
  <dc:creator>Françoise Pervier</dc:creator>
  <cp:lastModifiedBy>Françoise Pervier</cp:lastModifiedBy>
  <cp:revision>47</cp:revision>
  <dcterms:created xsi:type="dcterms:W3CDTF">2020-03-24T16:27:47Z</dcterms:created>
  <dcterms:modified xsi:type="dcterms:W3CDTF">2020-04-09T12:37:36Z</dcterms:modified>
</cp:coreProperties>
</file>