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60" r:id="rId4"/>
    <p:sldId id="261" r:id="rId5"/>
    <p:sldId id="262" r:id="rId6"/>
    <p:sldId id="263"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ançoise Pervier" initials="FP" lastIdx="13" clrIdx="0">
    <p:extLst>
      <p:ext uri="{19B8F6BF-5375-455C-9EA6-DF929625EA0E}">
        <p15:presenceInfo xmlns:p15="http://schemas.microsoft.com/office/powerpoint/2012/main" userId="f087c270f4d039b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195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104" d="100"/>
          <a:sy n="104" d="100"/>
        </p:scale>
        <p:origin x="79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4-04T19:04:06.098" idx="8">
    <p:pos x="-6" y="60"/>
    <p:text>Excel\video_son\eval\images_perf\xl_perf_q2.5.1</p:text>
    <p:extLst>
      <p:ext uri="{C676402C-5697-4E1C-873F-D02D1690AC5C}">
        <p15:threadingInfo xmlns:p15="http://schemas.microsoft.com/office/powerpoint/2012/main" timeZoneBias="-1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4-08T14:59:30.101" idx="13">
    <p:pos x="10" y="10"/>
    <p:text>Excel\video_son\eval\images_perf\xl_perf_q2.5.3</p:text>
    <p:extLst>
      <p:ext uri="{C676402C-5697-4E1C-873F-D02D1690AC5C}">
        <p15:threadingInfo xmlns:p15="http://schemas.microsoft.com/office/powerpoint/2012/main" timeZoneBias="-12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0-04-04T19:05:51.697" idx="10">
    <p:pos x="10" y="10"/>
    <p:text>Excel\video_son\eval\images_perf\xl_perf_q2.45.5</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865AD8-86C1-41C0-8870-F5FBADF015F1}" type="datetimeFigureOut">
              <a:rPr lang="fr-FR" smtClean="0"/>
              <a:t>09/04/2020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E7EF99-8D9F-4007-9E54-05435A8572DD}" type="slidenum">
              <a:rPr lang="fr-FR" smtClean="0"/>
              <a:t>‹N°›</a:t>
            </a:fld>
            <a:endParaRPr lang="fr-FR"/>
          </a:p>
        </p:txBody>
      </p:sp>
    </p:spTree>
    <p:extLst>
      <p:ext uri="{BB962C8B-B14F-4D97-AF65-F5344CB8AC3E}">
        <p14:creationId xmlns:p14="http://schemas.microsoft.com/office/powerpoint/2010/main" val="2415584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Pour transformer une classeur Excel en Modèle Excel il faut modifier le type de fichier. Donc sur cette fenêtre cliquer dans le champ à gauche du bouton Enregistrer.</a:t>
            </a:r>
          </a:p>
        </p:txBody>
      </p:sp>
      <p:sp>
        <p:nvSpPr>
          <p:cNvPr id="4" name="Espace réservé du numéro de diapositive 3"/>
          <p:cNvSpPr>
            <a:spLocks noGrp="1"/>
          </p:cNvSpPr>
          <p:nvPr>
            <p:ph type="sldNum" sz="quarter" idx="5"/>
          </p:nvPr>
        </p:nvSpPr>
        <p:spPr/>
        <p:txBody>
          <a:bodyPr/>
          <a:lstStyle/>
          <a:p>
            <a:fld id="{61E7EF99-8D9F-4007-9E54-05435A8572DD}" type="slidenum">
              <a:rPr lang="fr-FR" smtClean="0"/>
              <a:t>2</a:t>
            </a:fld>
            <a:endParaRPr lang="fr-FR"/>
          </a:p>
        </p:txBody>
      </p:sp>
    </p:spTree>
    <p:extLst>
      <p:ext uri="{BB962C8B-B14F-4D97-AF65-F5344CB8AC3E}">
        <p14:creationId xmlns:p14="http://schemas.microsoft.com/office/powerpoint/2010/main" val="33671556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Créer un modèle de classeur Excel ne comporte pas d’option interdisant la saisie. Le modèle reprend les caractéristiques du classeur source.</a:t>
            </a:r>
          </a:p>
        </p:txBody>
      </p:sp>
      <p:sp>
        <p:nvSpPr>
          <p:cNvPr id="4" name="Espace réservé du numéro de diapositive 3"/>
          <p:cNvSpPr>
            <a:spLocks noGrp="1"/>
          </p:cNvSpPr>
          <p:nvPr>
            <p:ph type="sldNum" sz="quarter" idx="5"/>
          </p:nvPr>
        </p:nvSpPr>
        <p:spPr/>
        <p:txBody>
          <a:bodyPr/>
          <a:lstStyle/>
          <a:p>
            <a:fld id="{61E7EF99-8D9F-4007-9E54-05435A8572DD}" type="slidenum">
              <a:rPr lang="fr-FR" smtClean="0"/>
              <a:t>3</a:t>
            </a:fld>
            <a:endParaRPr lang="fr-FR"/>
          </a:p>
        </p:txBody>
      </p:sp>
    </p:spTree>
    <p:extLst>
      <p:ext uri="{BB962C8B-B14F-4D97-AF65-F5344CB8AC3E}">
        <p14:creationId xmlns:p14="http://schemas.microsoft.com/office/powerpoint/2010/main" val="1679741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C’est dans la barre de titre, au niveau du nom du classeur facture1 et non classeur1.</a:t>
            </a:r>
          </a:p>
        </p:txBody>
      </p:sp>
      <p:sp>
        <p:nvSpPr>
          <p:cNvPr id="4" name="Espace réservé du numéro de diapositive 3"/>
          <p:cNvSpPr>
            <a:spLocks noGrp="1"/>
          </p:cNvSpPr>
          <p:nvPr>
            <p:ph type="sldNum" sz="quarter" idx="5"/>
          </p:nvPr>
        </p:nvSpPr>
        <p:spPr/>
        <p:txBody>
          <a:bodyPr/>
          <a:lstStyle/>
          <a:p>
            <a:fld id="{61E7EF99-8D9F-4007-9E54-05435A8572DD}" type="slidenum">
              <a:rPr lang="fr-FR" smtClean="0"/>
              <a:t>4</a:t>
            </a:fld>
            <a:endParaRPr lang="fr-FR"/>
          </a:p>
        </p:txBody>
      </p:sp>
    </p:spTree>
    <p:extLst>
      <p:ext uri="{BB962C8B-B14F-4D97-AF65-F5344CB8AC3E}">
        <p14:creationId xmlns:p14="http://schemas.microsoft.com/office/powerpoint/2010/main" val="39857508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L’extension de fichier correspondant à un modèle comporte un T comme Template (modèle en anglais) en troisième position.</a:t>
            </a:r>
          </a:p>
        </p:txBody>
      </p:sp>
      <p:sp>
        <p:nvSpPr>
          <p:cNvPr id="4" name="Espace réservé du numéro de diapositive 3"/>
          <p:cNvSpPr>
            <a:spLocks noGrp="1"/>
          </p:cNvSpPr>
          <p:nvPr>
            <p:ph type="sldNum" sz="quarter" idx="5"/>
          </p:nvPr>
        </p:nvSpPr>
        <p:spPr/>
        <p:txBody>
          <a:bodyPr/>
          <a:lstStyle/>
          <a:p>
            <a:fld id="{61E7EF99-8D9F-4007-9E54-05435A8572DD}" type="slidenum">
              <a:rPr lang="fr-FR" smtClean="0"/>
              <a:t>5</a:t>
            </a:fld>
            <a:endParaRPr lang="fr-FR"/>
          </a:p>
        </p:txBody>
      </p:sp>
    </p:spTree>
    <p:extLst>
      <p:ext uri="{BB962C8B-B14F-4D97-AF65-F5344CB8AC3E}">
        <p14:creationId xmlns:p14="http://schemas.microsoft.com/office/powerpoint/2010/main" val="23736301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Lorsque l’on ouvre un classeur qui comporte des liaisons ou que l’on utilise un modèle qui comporte des liaisons, si le fichier où les données sont recherchées n’est pas ouvert,, Excel demande si l’on veut mettre les liaisons avec le classeur fermé </a:t>
            </a:r>
            <a:r>
              <a:rPr lang="fr-FR"/>
              <a:t>à jour.</a:t>
            </a:r>
            <a:endParaRPr lang="fr-FR" dirty="0"/>
          </a:p>
        </p:txBody>
      </p:sp>
      <p:sp>
        <p:nvSpPr>
          <p:cNvPr id="4" name="Espace réservé du numéro de diapositive 3"/>
          <p:cNvSpPr>
            <a:spLocks noGrp="1"/>
          </p:cNvSpPr>
          <p:nvPr>
            <p:ph type="sldNum" sz="quarter" idx="5"/>
          </p:nvPr>
        </p:nvSpPr>
        <p:spPr/>
        <p:txBody>
          <a:bodyPr/>
          <a:lstStyle/>
          <a:p>
            <a:fld id="{61E7EF99-8D9F-4007-9E54-05435A8572DD}" type="slidenum">
              <a:rPr lang="fr-FR" smtClean="0"/>
              <a:t>6</a:t>
            </a:fld>
            <a:endParaRPr lang="fr-FR"/>
          </a:p>
        </p:txBody>
      </p:sp>
    </p:spTree>
    <p:extLst>
      <p:ext uri="{BB962C8B-B14F-4D97-AF65-F5344CB8AC3E}">
        <p14:creationId xmlns:p14="http://schemas.microsoft.com/office/powerpoint/2010/main" val="40915449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B12A13-1C11-4552-9D62-438508EAE76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7C150C3-A3C7-4F97-A7A0-5996A7821C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278EE18-502D-4283-84B3-BF2F62638934}"/>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14B29BAD-EDE0-46E0-83C0-F2652A80786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8480339-9F7B-4B0C-8715-DDD716BD692F}"/>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467588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337827-7AD2-4272-AB51-469717AA317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DADED94-76D8-40EE-9943-8A82866688C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4E89E7-F21F-4C3E-887F-7ED6B00CE1FA}"/>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EB98B091-B75C-4CF5-954D-54F3967033F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AECD12C-4A57-489E-A0AA-DB5817764272}"/>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366962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DAF49CA-456F-4732-AAAF-92B169B5403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A86C578-9E71-4409-9E29-BC8685FE025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81FC33-3940-4AEB-B79B-58AA7C6F951F}"/>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8E3D0531-5A7C-4F41-A84E-A2F8AFFA913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D8D5907-BDBC-46B2-AD01-F83FF9DECA3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05984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22D7DA-ADE3-4FEC-A75E-4B35D5CFD4F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AA0401E-E36B-4D59-8110-BACEE9029A2D}"/>
              </a:ext>
            </a:extLst>
          </p:cNvPr>
          <p:cNvSpPr>
            <a:spLocks noGrp="1"/>
          </p:cNvSpPr>
          <p:nvPr>
            <p:ph idx="1"/>
          </p:nvPr>
        </p:nvSpPr>
        <p:spPr/>
        <p:txBody>
          <a:bodyPr>
            <a:normAutofit/>
          </a:bodyPr>
          <a:lstStyle>
            <a:lvl1pPr>
              <a:defRPr sz="1800"/>
            </a:lvl1pPr>
            <a:lvl2pPr>
              <a:defRPr sz="1600"/>
            </a:lvl2pPr>
            <a:lvl3pPr>
              <a:defRPr sz="1400"/>
            </a:lvl3pPr>
            <a:lvl4pPr>
              <a:defRPr sz="1200"/>
            </a:lvl4pPr>
            <a:lvl5pPr>
              <a:defRPr sz="12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16314C1-5304-4382-8C3A-E9F2BC66A9B5}"/>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B3DF098F-96F3-44B7-BB4A-674C8383A7D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89F03C9-D089-4C9A-BF9A-310B446DD623}"/>
              </a:ext>
            </a:extLst>
          </p:cNvPr>
          <p:cNvSpPr>
            <a:spLocks noGrp="1"/>
          </p:cNvSpPr>
          <p:nvPr>
            <p:ph type="sldNum" sz="quarter" idx="12"/>
          </p:nvPr>
        </p:nvSpPr>
        <p:spPr/>
        <p:txBody>
          <a:bodyPr/>
          <a:lstStyle/>
          <a:p>
            <a:fld id="{472B3F0D-2B84-44C5-A1EE-64807A9FCE04}" type="slidenum">
              <a:rPr lang="fr-FR" smtClean="0"/>
              <a:t>‹N°›</a:t>
            </a:fld>
            <a:endParaRPr lang="fr-FR"/>
          </a:p>
        </p:txBody>
      </p:sp>
      <p:sp>
        <p:nvSpPr>
          <p:cNvPr id="7" name="Espace réservé du texte 15">
            <a:extLst>
              <a:ext uri="{FF2B5EF4-FFF2-40B4-BE49-F238E27FC236}">
                <a16:creationId xmlns:a16="http://schemas.microsoft.com/office/drawing/2014/main" id="{C36AA320-E8EB-4ADF-90A3-D3002BC9FEF4}"/>
              </a:ext>
            </a:extLst>
          </p:cNvPr>
          <p:cNvSpPr>
            <a:spLocks noGrp="1"/>
          </p:cNvSpPr>
          <p:nvPr>
            <p:ph type="body" sz="quarter" idx="15"/>
          </p:nvPr>
        </p:nvSpPr>
        <p:spPr>
          <a:xfrm>
            <a:off x="1658937" y="1424285"/>
            <a:ext cx="9694861" cy="385763"/>
          </a:xfrm>
          <a:ln>
            <a:solidFill>
              <a:schemeClr val="tx1"/>
            </a:solidFill>
          </a:ln>
        </p:spPr>
        <p:txBody>
          <a:bodyPr anchor="b">
            <a:noAutofit/>
          </a:bodyPr>
          <a:lstStyle>
            <a:lvl1pPr marL="0" indent="0">
              <a:buNone/>
              <a:tabLst>
                <a:tab pos="8967788" algn="l"/>
              </a:tabLst>
              <a:defRPr sz="14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8" name="ZoneTexte 7">
            <a:extLst>
              <a:ext uri="{FF2B5EF4-FFF2-40B4-BE49-F238E27FC236}">
                <a16:creationId xmlns:a16="http://schemas.microsoft.com/office/drawing/2014/main" id="{62D51E41-0181-42C3-B422-E29365228C17}"/>
              </a:ext>
            </a:extLst>
          </p:cNvPr>
          <p:cNvSpPr txBox="1"/>
          <p:nvPr userDrawn="1"/>
        </p:nvSpPr>
        <p:spPr>
          <a:xfrm>
            <a:off x="2118731" y="1212551"/>
            <a:ext cx="1338147" cy="216000"/>
          </a:xfrm>
          <a:prstGeom prst="rect">
            <a:avLst/>
          </a:prstGeom>
          <a:solidFill>
            <a:schemeClr val="bg1"/>
          </a:solidFill>
          <a:ln>
            <a:solidFill>
              <a:schemeClr val="tx1"/>
            </a:solidFill>
          </a:ln>
        </p:spPr>
        <p:txBody>
          <a:bodyPr wrap="square" tIns="18000" rtlCol="0">
            <a:spAutoFit/>
          </a:bodyPr>
          <a:lstStyle/>
          <a:p>
            <a:r>
              <a:rPr lang="fr-FR" sz="1200" dirty="0"/>
              <a:t>Libellé question</a:t>
            </a:r>
          </a:p>
        </p:txBody>
      </p:sp>
    </p:spTree>
    <p:extLst>
      <p:ext uri="{BB962C8B-B14F-4D97-AF65-F5344CB8AC3E}">
        <p14:creationId xmlns:p14="http://schemas.microsoft.com/office/powerpoint/2010/main" val="946498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ECBF64-556C-47D3-97E5-3377C59EEEA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C4428EA-E422-434D-B6DD-8BFE2CDDAE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B9B281D-DC75-460C-A101-A18613BAB1BD}"/>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C4A7C534-77F1-444B-BD9E-C46057E1C81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BFB71F6-909C-4D09-8A7D-B5F5D7F3D5B5}"/>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098035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556D93-C2EF-46BF-BEE5-03F46888E4C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90622ED-0C2F-4B72-A502-EF985F3472E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5A0A06C-E6C1-43D0-B6F1-E02630D3023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68EB15C-FF43-40BD-8AEB-FD56834093EF}"/>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6" name="Espace réservé du pied de page 5">
            <a:extLst>
              <a:ext uri="{FF2B5EF4-FFF2-40B4-BE49-F238E27FC236}">
                <a16:creationId xmlns:a16="http://schemas.microsoft.com/office/drawing/2014/main" id="{47633EBE-C6F0-4DF2-BA28-ABB9E5EB5CD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FA3C060-45EB-4B39-B1B2-D457AA20861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900453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D644D6-3E43-43EF-85D1-E9BE032E682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32E56D5-430D-419A-A6D7-DA244FFC0F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25B7B4E-A507-407A-B58A-B2E38F2E8BD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E5BD0E8-BE14-4227-A960-3D6739E188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B91B5E4-5501-4DDE-B93E-7DE2D016CB7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6779E64-57F5-44DA-9C2D-356787A783A5}"/>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8" name="Espace réservé du pied de page 7">
            <a:extLst>
              <a:ext uri="{FF2B5EF4-FFF2-40B4-BE49-F238E27FC236}">
                <a16:creationId xmlns:a16="http://schemas.microsoft.com/office/drawing/2014/main" id="{388BE22D-1686-403C-B249-1AC62C9EC9F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8C5B6BA-D590-45AD-B91F-1DEB9165468B}"/>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354742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536F84-0B35-47B9-88B6-732F17F4E16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C329089-C75C-4634-9E25-C56A0D172CD3}"/>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4" name="Espace réservé du pied de page 3">
            <a:extLst>
              <a:ext uri="{FF2B5EF4-FFF2-40B4-BE49-F238E27FC236}">
                <a16:creationId xmlns:a16="http://schemas.microsoft.com/office/drawing/2014/main" id="{A01EA1AD-52CF-41E9-9F54-A5F2F0B8ADF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B7C48E1-93D1-4AD9-BE6A-688063C86D5E}"/>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009415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FF4167F-83F2-438B-AE26-90F6F35B3AC9}"/>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3" name="Espace réservé du pied de page 2">
            <a:extLst>
              <a:ext uri="{FF2B5EF4-FFF2-40B4-BE49-F238E27FC236}">
                <a16:creationId xmlns:a16="http://schemas.microsoft.com/office/drawing/2014/main" id="{8B57C20B-B78F-47C8-9850-EE7AEEEB651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A0A135F-33FA-46C1-AE5F-55B67832727C}"/>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624319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2CB3F4-B613-4C05-AC8E-4B922F627A8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664E063-B9F1-42EF-BE36-086E16E03F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BA1EBAD-B720-4429-914C-1A07EBDE44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C456B1C-48C6-48AD-91DC-AE95BB2546E5}"/>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6" name="Espace réservé du pied de page 5">
            <a:extLst>
              <a:ext uri="{FF2B5EF4-FFF2-40B4-BE49-F238E27FC236}">
                <a16:creationId xmlns:a16="http://schemas.microsoft.com/office/drawing/2014/main" id="{3B20DB62-9871-4A0C-998E-42F59A43288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9A52561-2D1C-45BA-9CAE-D72E5663873A}"/>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279337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57AA64-5BBD-4C56-B88D-6A53533FDB4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071787F-2BB2-4846-910D-F77001E3B2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43AB96E-3B8C-41CF-9478-1094322352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3F35075-BCDD-43D8-BF5F-C14E4D62B25A}"/>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6" name="Espace réservé du pied de page 5">
            <a:extLst>
              <a:ext uri="{FF2B5EF4-FFF2-40B4-BE49-F238E27FC236}">
                <a16:creationId xmlns:a16="http://schemas.microsoft.com/office/drawing/2014/main" id="{08A6F0D6-3A87-4AA1-8FD3-36E60E4E284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3689CA5-F3AA-42BD-94F2-853CA6E0E246}"/>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39482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6DE0B5D-74C9-4E2E-A86C-741ACD51B096}"/>
              </a:ext>
            </a:extLst>
          </p:cNvPr>
          <p:cNvSpPr>
            <a:spLocks noGrp="1"/>
          </p:cNvSpPr>
          <p:nvPr>
            <p:ph type="title"/>
          </p:nvPr>
        </p:nvSpPr>
        <p:spPr>
          <a:xfrm>
            <a:off x="838200" y="365125"/>
            <a:ext cx="10515600" cy="495487"/>
          </a:xfrm>
          <a:prstGeom prst="rect">
            <a:avLst/>
          </a:prstGeom>
        </p:spPr>
        <p:txBody>
          <a:bodyPr vert="horz" lIns="91440" tIns="45720" rIns="91440" bIns="45720" rtlCol="0" anchor="ctr">
            <a:noAutofit/>
          </a:bodyPr>
          <a:lstStyle/>
          <a:p>
            <a:r>
              <a:rPr lang="fr-FR" dirty="0"/>
              <a:t>Modifiez le style du titre</a:t>
            </a:r>
          </a:p>
        </p:txBody>
      </p:sp>
      <p:sp>
        <p:nvSpPr>
          <p:cNvPr id="3" name="Espace réservé du texte 2">
            <a:extLst>
              <a:ext uri="{FF2B5EF4-FFF2-40B4-BE49-F238E27FC236}">
                <a16:creationId xmlns:a16="http://schemas.microsoft.com/office/drawing/2014/main" id="{09CA2093-D6E2-48B8-9701-C2FF5048A9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C17F48D-7403-4F9E-AA13-6317CAA628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F63CAB72-8434-47B3-905C-6F069120B0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58A4416-4819-4843-A18C-EB6293FA18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2B3F0D-2B84-44C5-A1EE-64807A9FCE04}" type="slidenum">
              <a:rPr lang="fr-FR" smtClean="0"/>
              <a:t>‹N°›</a:t>
            </a:fld>
            <a:endParaRPr lang="fr-FR"/>
          </a:p>
        </p:txBody>
      </p:sp>
    </p:spTree>
    <p:extLst>
      <p:ext uri="{BB962C8B-B14F-4D97-AF65-F5344CB8AC3E}">
        <p14:creationId xmlns:p14="http://schemas.microsoft.com/office/powerpoint/2010/main" val="656983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6258A5-D22F-42AA-A342-B3201261F56C}"/>
              </a:ext>
            </a:extLst>
          </p:cNvPr>
          <p:cNvSpPr>
            <a:spLocks noGrp="1"/>
          </p:cNvSpPr>
          <p:nvPr>
            <p:ph type="ctrTitle"/>
          </p:nvPr>
        </p:nvSpPr>
        <p:spPr/>
        <p:txBody>
          <a:bodyPr/>
          <a:lstStyle/>
          <a:p>
            <a:r>
              <a:rPr lang="fr-FR" dirty="0"/>
              <a:t>QUIZZ XL PERF 2.5</a:t>
            </a:r>
          </a:p>
        </p:txBody>
      </p:sp>
      <p:sp>
        <p:nvSpPr>
          <p:cNvPr id="3" name="Sous-titre 2">
            <a:extLst>
              <a:ext uri="{FF2B5EF4-FFF2-40B4-BE49-F238E27FC236}">
                <a16:creationId xmlns:a16="http://schemas.microsoft.com/office/drawing/2014/main" id="{F71FA546-20ED-4F40-9048-818DF337324F}"/>
              </a:ext>
            </a:extLst>
          </p:cNvPr>
          <p:cNvSpPr>
            <a:spLocks noGrp="1"/>
          </p:cNvSpPr>
          <p:nvPr>
            <p:ph type="subTitle" idx="1"/>
          </p:nvPr>
        </p:nvSpPr>
        <p:spPr/>
        <p:txBody>
          <a:bodyPr/>
          <a:lstStyle/>
          <a:p>
            <a:r>
              <a:rPr lang="fr-FR" dirty="0"/>
              <a:t>Rappels</a:t>
            </a:r>
            <a:br>
              <a:rPr lang="fr-FR" dirty="0"/>
            </a:br>
            <a:br>
              <a:rPr lang="fr-FR" dirty="0"/>
            </a:br>
            <a:r>
              <a:rPr lang="fr-FR" dirty="0"/>
              <a:t>les bonnes réponses sont soulignées ou encadrées</a:t>
            </a:r>
          </a:p>
        </p:txBody>
      </p:sp>
    </p:spTree>
    <p:extLst>
      <p:ext uri="{BB962C8B-B14F-4D97-AF65-F5344CB8AC3E}">
        <p14:creationId xmlns:p14="http://schemas.microsoft.com/office/powerpoint/2010/main" val="3589649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Créer et Utiliser un Modèle</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Q2.5.1 : </a:t>
            </a:r>
            <a:r>
              <a:rPr lang="fr-FR" sz="1400" dirty="0"/>
              <a:t>à quel endroit de cette fenêtre faut-il cliquer pour transformer un classeur Excel en Modèle Excel ?	1/5</a:t>
            </a:r>
            <a:endParaRPr lang="fr-FR" dirty="0"/>
          </a:p>
        </p:txBody>
      </p:sp>
      <p:pic>
        <p:nvPicPr>
          <p:cNvPr id="8" name="Image 7" descr="Une image contenant capture d’écran&#10;&#10;Description générée automatiquement">
            <a:extLst>
              <a:ext uri="{FF2B5EF4-FFF2-40B4-BE49-F238E27FC236}">
                <a16:creationId xmlns:a16="http://schemas.microsoft.com/office/drawing/2014/main" id="{C4533CEE-5F79-4BB8-8029-4177BEBF4D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00762" y="2180919"/>
            <a:ext cx="9790476" cy="4409524"/>
          </a:xfrm>
          <a:prstGeom prst="rect">
            <a:avLst/>
          </a:prstGeom>
        </p:spPr>
      </p:pic>
      <p:sp>
        <p:nvSpPr>
          <p:cNvPr id="11" name="Rectangle 10">
            <a:extLst>
              <a:ext uri="{FF2B5EF4-FFF2-40B4-BE49-F238E27FC236}">
                <a16:creationId xmlns:a16="http://schemas.microsoft.com/office/drawing/2014/main" id="{50D805E7-B8C3-410B-A9E2-1043046CA550}"/>
              </a:ext>
            </a:extLst>
          </p:cNvPr>
          <p:cNvSpPr/>
          <p:nvPr/>
        </p:nvSpPr>
        <p:spPr>
          <a:xfrm flipV="1">
            <a:off x="6273211" y="3721879"/>
            <a:ext cx="3042805" cy="252592"/>
          </a:xfrm>
          <a:prstGeom prst="rect">
            <a:avLst/>
          </a:prstGeom>
          <a:noFill/>
          <a:ln w="28575">
            <a:solidFill>
              <a:srgbClr val="E1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241492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Créer et Utiliser un Modèle</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lnSpcReduction="10000"/>
          </a:bodyPr>
          <a:lstStyle/>
          <a:p>
            <a:pPr marL="0" indent="0">
              <a:buNone/>
              <a:tabLst>
                <a:tab pos="622300" algn="l"/>
                <a:tab pos="10050463" algn="r"/>
              </a:tabLst>
            </a:pPr>
            <a:r>
              <a:rPr lang="fr-FR" dirty="0"/>
              <a:t>Q2.5.2 :</a:t>
            </a:r>
            <a:r>
              <a:rPr lang="fr-FR" sz="1400" dirty="0"/>
              <a:t> Parmi ces propositions, une est fausse, laquelle ?	2/5</a:t>
            </a:r>
            <a:endParaRPr lang="fr-FR" dirty="0"/>
          </a:p>
        </p:txBody>
      </p:sp>
      <p:sp>
        <p:nvSpPr>
          <p:cNvPr id="4" name="ZoneTexte 3">
            <a:extLst>
              <a:ext uri="{FF2B5EF4-FFF2-40B4-BE49-F238E27FC236}">
                <a16:creationId xmlns:a16="http://schemas.microsoft.com/office/drawing/2014/main" id="{3708BF97-3F8B-4A9F-B14D-5E55C8899B72}"/>
              </a:ext>
            </a:extLst>
          </p:cNvPr>
          <p:cNvSpPr txBox="1"/>
          <p:nvPr/>
        </p:nvSpPr>
        <p:spPr>
          <a:xfrm>
            <a:off x="838200" y="2330511"/>
            <a:ext cx="10515600" cy="3693319"/>
          </a:xfrm>
          <a:prstGeom prst="rect">
            <a:avLst/>
          </a:prstGeom>
          <a:noFill/>
        </p:spPr>
        <p:txBody>
          <a:bodyPr wrap="square" rtlCol="0">
            <a:spAutoFit/>
          </a:bodyPr>
          <a:lstStyle/>
          <a:p>
            <a:pPr algn="ctr"/>
            <a:r>
              <a:rPr lang="fr-FR" b="1" dirty="0"/>
              <a:t>Un modèle : </a:t>
            </a:r>
          </a:p>
          <a:p>
            <a:endParaRPr lang="fr-FR" dirty="0"/>
          </a:p>
          <a:p>
            <a:pPr marL="285750" indent="-285750">
              <a:buFont typeface="Wingdings" panose="05000000000000000000" pitchFamily="2" charset="2"/>
              <a:buChar char="q"/>
            </a:pPr>
            <a:r>
              <a:rPr lang="fr-FR" dirty="0"/>
              <a:t>Permet de créer une trame vierge d’un classeur réutilisable facilement</a:t>
            </a:r>
            <a:br>
              <a:rPr lang="fr-FR" dirty="0"/>
            </a:br>
            <a:br>
              <a:rPr lang="fr-FR" dirty="0"/>
            </a:br>
            <a:endParaRPr lang="fr-FR" dirty="0"/>
          </a:p>
          <a:p>
            <a:pPr marL="285750" indent="-285750">
              <a:buFont typeface="Wingdings" panose="05000000000000000000" pitchFamily="2" charset="2"/>
              <a:buChar char="q"/>
            </a:pPr>
            <a:r>
              <a:rPr lang="fr-FR" dirty="0"/>
              <a:t>Permet de toujours partir de la même structure de fichier pour effectuer un travail</a:t>
            </a:r>
            <a:br>
              <a:rPr lang="fr-FR" dirty="0"/>
            </a:br>
            <a:br>
              <a:rPr lang="fr-FR" dirty="0"/>
            </a:br>
            <a:endParaRPr lang="fr-FR" dirty="0"/>
          </a:p>
          <a:p>
            <a:pPr marL="285750" indent="-285750">
              <a:buFont typeface="Wingdings" panose="05000000000000000000" pitchFamily="2" charset="2"/>
              <a:buChar char="q"/>
            </a:pPr>
            <a:r>
              <a:rPr lang="fr-FR" dirty="0"/>
              <a:t>Stocke des feuilles comportant des cellules aux contenus ou formules pré définis</a:t>
            </a:r>
            <a:br>
              <a:rPr lang="fr-FR" dirty="0"/>
            </a:br>
            <a:br>
              <a:rPr lang="fr-FR" dirty="0"/>
            </a:br>
            <a:endParaRPr lang="fr-FR" dirty="0"/>
          </a:p>
          <a:p>
            <a:pPr marL="285750" indent="-285750">
              <a:buFont typeface="Wingdings" panose="05000000000000000000" pitchFamily="2" charset="2"/>
              <a:buChar char="q"/>
            </a:pPr>
            <a:r>
              <a:rPr lang="fr-FR" u="sng" dirty="0"/>
              <a:t>Interdit la saisie dans un classeur</a:t>
            </a:r>
            <a:br>
              <a:rPr lang="fr-FR" dirty="0"/>
            </a:br>
            <a:endParaRPr lang="fr-FR" dirty="0"/>
          </a:p>
        </p:txBody>
      </p:sp>
    </p:spTree>
    <p:extLst>
      <p:ext uri="{BB962C8B-B14F-4D97-AF65-F5344CB8AC3E}">
        <p14:creationId xmlns:p14="http://schemas.microsoft.com/office/powerpoint/2010/main" val="4047082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Créer et Utiliser un Modèle</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Q2.5.3 : </a:t>
            </a:r>
            <a:r>
              <a:rPr lang="fr-FR" sz="1400" dirty="0"/>
              <a:t>à quel endroit de cet écran, voit-on que ce classeur est issu d’un Modèle personnalisé ?	3/5</a:t>
            </a:r>
            <a:endParaRPr lang="fr-FR" dirty="0"/>
          </a:p>
        </p:txBody>
      </p:sp>
      <p:pic>
        <p:nvPicPr>
          <p:cNvPr id="5" name="Image 4" descr="Une image contenant capture d’écran&#10;&#10;Description générée automatiquement">
            <a:extLst>
              <a:ext uri="{FF2B5EF4-FFF2-40B4-BE49-F238E27FC236}">
                <a16:creationId xmlns:a16="http://schemas.microsoft.com/office/drawing/2014/main" id="{EE48088E-1F98-4825-B5E3-3AF41AC611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1238" y="2081088"/>
            <a:ext cx="9809524" cy="4485714"/>
          </a:xfrm>
          <a:prstGeom prst="rect">
            <a:avLst/>
          </a:prstGeom>
        </p:spPr>
      </p:pic>
      <p:sp>
        <p:nvSpPr>
          <p:cNvPr id="7" name="Rectangle 6">
            <a:extLst>
              <a:ext uri="{FF2B5EF4-FFF2-40B4-BE49-F238E27FC236}">
                <a16:creationId xmlns:a16="http://schemas.microsoft.com/office/drawing/2014/main" id="{90EA6F1E-072E-4C98-BE61-1ED8E642C864}"/>
              </a:ext>
            </a:extLst>
          </p:cNvPr>
          <p:cNvSpPr/>
          <p:nvPr/>
        </p:nvSpPr>
        <p:spPr>
          <a:xfrm flipV="1">
            <a:off x="5154531" y="2081088"/>
            <a:ext cx="1810474" cy="350826"/>
          </a:xfrm>
          <a:prstGeom prst="rect">
            <a:avLst/>
          </a:prstGeom>
          <a:noFill/>
          <a:ln w="28575">
            <a:solidFill>
              <a:srgbClr val="E1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619404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Créer et Utiliser un Modèle</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lnSpcReduction="10000"/>
          </a:bodyPr>
          <a:lstStyle/>
          <a:p>
            <a:pPr marL="0" indent="0">
              <a:buNone/>
              <a:tabLst>
                <a:tab pos="622300" algn="l"/>
                <a:tab pos="10050463" algn="r"/>
              </a:tabLst>
            </a:pPr>
            <a:r>
              <a:rPr lang="fr-FR" dirty="0"/>
              <a:t>Q2.5.4 : </a:t>
            </a:r>
            <a:r>
              <a:rPr lang="fr-FR" sz="1400" dirty="0"/>
              <a:t>L’extension d’un modèle de classeur Excel est (deux bonnes réponses):	4/5</a:t>
            </a:r>
            <a:endParaRPr lang="fr-FR" dirty="0"/>
          </a:p>
        </p:txBody>
      </p:sp>
      <p:sp>
        <p:nvSpPr>
          <p:cNvPr id="4" name="ZoneTexte 3">
            <a:extLst>
              <a:ext uri="{FF2B5EF4-FFF2-40B4-BE49-F238E27FC236}">
                <a16:creationId xmlns:a16="http://schemas.microsoft.com/office/drawing/2014/main" id="{3708BF97-3F8B-4A9F-B14D-5E55C8899B72}"/>
              </a:ext>
            </a:extLst>
          </p:cNvPr>
          <p:cNvSpPr txBox="1"/>
          <p:nvPr/>
        </p:nvSpPr>
        <p:spPr>
          <a:xfrm>
            <a:off x="4844375" y="2505609"/>
            <a:ext cx="2665378" cy="2031325"/>
          </a:xfrm>
          <a:prstGeom prst="rect">
            <a:avLst/>
          </a:prstGeom>
          <a:noFill/>
        </p:spPr>
        <p:txBody>
          <a:bodyPr wrap="square" rtlCol="0">
            <a:spAutoFit/>
          </a:bodyPr>
          <a:lstStyle/>
          <a:p>
            <a:pPr marL="285750" indent="-285750">
              <a:buFont typeface="Wingdings" panose="05000000000000000000" pitchFamily="2" charset="2"/>
              <a:buChar char="q"/>
            </a:pPr>
            <a:r>
              <a:rPr lang="fr-FR" dirty="0"/>
              <a:t>XLSX</a:t>
            </a:r>
            <a:br>
              <a:rPr lang="fr-FR" dirty="0"/>
            </a:br>
            <a:endParaRPr lang="fr-FR" dirty="0"/>
          </a:p>
          <a:p>
            <a:pPr marL="285750" indent="-285750">
              <a:buFont typeface="Wingdings" panose="05000000000000000000" pitchFamily="2" charset="2"/>
              <a:buChar char="q"/>
            </a:pPr>
            <a:r>
              <a:rPr lang="fr-FR" dirty="0"/>
              <a:t>XLSM</a:t>
            </a:r>
            <a:br>
              <a:rPr lang="fr-FR" dirty="0"/>
            </a:br>
            <a:endParaRPr lang="fr-FR" dirty="0"/>
          </a:p>
          <a:p>
            <a:pPr marL="285750" indent="-285750">
              <a:buFont typeface="Wingdings" panose="05000000000000000000" pitchFamily="2" charset="2"/>
              <a:buChar char="q"/>
            </a:pPr>
            <a:r>
              <a:rPr lang="fr-FR" u="sng" dirty="0"/>
              <a:t>XLTX</a:t>
            </a:r>
            <a:br>
              <a:rPr lang="fr-FR" u="sng" dirty="0"/>
            </a:br>
            <a:endParaRPr lang="fr-FR" u="sng" dirty="0"/>
          </a:p>
          <a:p>
            <a:pPr marL="285750" indent="-285750">
              <a:buFont typeface="Wingdings" panose="05000000000000000000" pitchFamily="2" charset="2"/>
              <a:buChar char="q"/>
            </a:pPr>
            <a:r>
              <a:rPr lang="fr-FR" u="sng" dirty="0"/>
              <a:t>XLTM</a:t>
            </a:r>
          </a:p>
        </p:txBody>
      </p:sp>
    </p:spTree>
    <p:extLst>
      <p:ext uri="{BB962C8B-B14F-4D97-AF65-F5344CB8AC3E}">
        <p14:creationId xmlns:p14="http://schemas.microsoft.com/office/powerpoint/2010/main" val="3034708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Créer et Utiliser un Modèle</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Q2.5.5 : </a:t>
            </a:r>
            <a:r>
              <a:rPr lang="fr-FR" sz="1400" dirty="0"/>
              <a:t>A quoi correspond le message affiché lors du lancement de ce classeur : 	5/5</a:t>
            </a:r>
            <a:endParaRPr lang="fr-FR" dirty="0"/>
          </a:p>
        </p:txBody>
      </p:sp>
      <p:pic>
        <p:nvPicPr>
          <p:cNvPr id="5" name="Image 4" descr="Une image contenant capture d’écran&#10;&#10;Description générée automatiquement">
            <a:extLst>
              <a:ext uri="{FF2B5EF4-FFF2-40B4-BE49-F238E27FC236}">
                <a16:creationId xmlns:a16="http://schemas.microsoft.com/office/drawing/2014/main" id="{CB18E986-04AB-45F5-A6D8-E33557D16D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1829" y="2076326"/>
            <a:ext cx="8076190" cy="4495238"/>
          </a:xfrm>
          <a:prstGeom prst="rect">
            <a:avLst/>
          </a:prstGeom>
        </p:spPr>
      </p:pic>
      <p:sp>
        <p:nvSpPr>
          <p:cNvPr id="8" name="ZoneTexte 7">
            <a:extLst>
              <a:ext uri="{FF2B5EF4-FFF2-40B4-BE49-F238E27FC236}">
                <a16:creationId xmlns:a16="http://schemas.microsoft.com/office/drawing/2014/main" id="{A322168F-E351-4E20-950E-C117337481C2}"/>
              </a:ext>
            </a:extLst>
          </p:cNvPr>
          <p:cNvSpPr txBox="1"/>
          <p:nvPr/>
        </p:nvSpPr>
        <p:spPr>
          <a:xfrm>
            <a:off x="8287967" y="2076326"/>
            <a:ext cx="3570050" cy="3416320"/>
          </a:xfrm>
          <a:prstGeom prst="rect">
            <a:avLst/>
          </a:prstGeom>
          <a:noFill/>
        </p:spPr>
        <p:txBody>
          <a:bodyPr wrap="square" rtlCol="0">
            <a:spAutoFit/>
          </a:bodyPr>
          <a:lstStyle/>
          <a:p>
            <a:pPr marL="285750" indent="-285750">
              <a:buFont typeface="Wingdings" panose="05000000000000000000" pitchFamily="2" charset="2"/>
              <a:buChar char="q"/>
            </a:pPr>
            <a:r>
              <a:rPr lang="fr-FR" dirty="0"/>
              <a:t>Le classeur est protégé par un mot de passe</a:t>
            </a:r>
            <a:br>
              <a:rPr lang="fr-FR" dirty="0"/>
            </a:br>
            <a:endParaRPr lang="fr-FR" dirty="0"/>
          </a:p>
          <a:p>
            <a:pPr marL="285750" indent="-285750">
              <a:buFont typeface="Wingdings" panose="05000000000000000000" pitchFamily="2" charset="2"/>
              <a:buChar char="q"/>
            </a:pPr>
            <a:r>
              <a:rPr lang="fr-FR" u="sng" dirty="0"/>
              <a:t>Le classeur est lié avec un autre qui n’est pas ouvert</a:t>
            </a:r>
            <a:br>
              <a:rPr lang="fr-FR" dirty="0"/>
            </a:br>
            <a:endParaRPr lang="fr-FR" dirty="0"/>
          </a:p>
          <a:p>
            <a:pPr marL="285750" indent="-285750">
              <a:buFont typeface="Wingdings" panose="05000000000000000000" pitchFamily="2" charset="2"/>
              <a:buChar char="q"/>
            </a:pPr>
            <a:r>
              <a:rPr lang="fr-FR" dirty="0"/>
              <a:t>Le classeur est lié avec un autre classeur qui est ouvert</a:t>
            </a:r>
            <a:br>
              <a:rPr lang="fr-FR" dirty="0"/>
            </a:br>
            <a:endParaRPr lang="fr-FR" dirty="0"/>
          </a:p>
          <a:p>
            <a:pPr marL="285750" indent="-285750">
              <a:buFont typeface="Wingdings" panose="05000000000000000000" pitchFamily="2" charset="2"/>
              <a:buChar char="q"/>
            </a:pPr>
            <a:r>
              <a:rPr lang="fr-FR" dirty="0"/>
              <a:t>Le classeur contient une fonction qui met la date à jour automatiquement</a:t>
            </a:r>
          </a:p>
        </p:txBody>
      </p:sp>
    </p:spTree>
    <p:extLst>
      <p:ext uri="{BB962C8B-B14F-4D97-AF65-F5344CB8AC3E}">
        <p14:creationId xmlns:p14="http://schemas.microsoft.com/office/powerpoint/2010/main" val="352031144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2004</TotalTime>
  <Words>387</Words>
  <Application>Microsoft Office PowerPoint</Application>
  <PresentationFormat>Grand écran</PresentationFormat>
  <Paragraphs>36</Paragraphs>
  <Slides>6</Slides>
  <Notes>5</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Arial</vt:lpstr>
      <vt:lpstr>Calibri</vt:lpstr>
      <vt:lpstr>Calibri Light</vt:lpstr>
      <vt:lpstr>Wingdings</vt:lpstr>
      <vt:lpstr>Thème Office</vt:lpstr>
      <vt:lpstr>QUIZZ XL PERF 2.5</vt:lpstr>
      <vt:lpstr>Thématique : Créer et Utiliser un Modèle</vt:lpstr>
      <vt:lpstr>Thématique : Créer et Utiliser un Modèle</vt:lpstr>
      <vt:lpstr>Thématique : Créer et Utiliser un Modèle</vt:lpstr>
      <vt:lpstr>Thématique : Créer et Utiliser un Modèle</vt:lpstr>
      <vt:lpstr>Thématique : Créer et Utiliser un Modèle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QUIZZ XL PERF 2.1</dc:title>
  <dc:creator>Françoise Pervier</dc:creator>
  <cp:lastModifiedBy>Françoise Pervier</cp:lastModifiedBy>
  <cp:revision>61</cp:revision>
  <dcterms:created xsi:type="dcterms:W3CDTF">2020-03-24T16:27:47Z</dcterms:created>
  <dcterms:modified xsi:type="dcterms:W3CDTF">2020-04-09T13:27:38Z</dcterms:modified>
</cp:coreProperties>
</file>