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3.xml" ContentType="application/vnd.openxmlformats-officedocument.presentationml.notesSlide+xml"/>
  <Override PartName="/ppt/comments/comment3.xml" ContentType="application/vnd.openxmlformats-officedocument.presentationml.comment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4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18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9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98" d="100"/>
          <a:sy n="98" d="100"/>
        </p:scale>
        <p:origin x="96" y="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4-09T16:18:28.433" idx="16">
    <p:pos x="10" y="10"/>
    <p:text>Excel\video_son\eval\images_perf\xl_perf_q2.7.1</p:text>
    <p:extLst>
      <p:ext uri="{C676402C-5697-4E1C-873F-D02D1690AC5C}">
        <p15:threadingInfo xmlns:p15="http://schemas.microsoft.com/office/powerpoint/2012/main" timeZoneBias="-12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4-09T16:48:31.650" idx="17">
    <p:pos x="10" y="10"/>
    <p:text>Excel\video_son\eval\images_perf\xl_perf_q2.7.2</p:text>
    <p:extLst>
      <p:ext uri="{C676402C-5697-4E1C-873F-D02D1690AC5C}">
        <p15:threadingInfo xmlns:p15="http://schemas.microsoft.com/office/powerpoint/2012/main" timeZoneBias="-12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4-09T16:48:41.931" idx="18">
    <p:pos x="10" y="10"/>
    <p:text>Excel\video_son\eval\images_perf\xl_perf_q2.7.3</p:text>
    <p:extLst>
      <p:ext uri="{C676402C-5697-4E1C-873F-D02D1690AC5C}">
        <p15:threadingInfo xmlns:p15="http://schemas.microsoft.com/office/powerpoint/2012/main" timeZoneBias="-12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346A2B-52EB-4E0A-818F-1D50326F15E3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3EB095-11AD-43D3-81B2-0D6EA74A43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9273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Le bouton et petit dans ce contexte, je vous l’accorde. Il est en haut à droite du groupe Outils de données.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95222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Le champ Toutes les références affiche les cellules déjà sélectionnées pour la consolidation. Ces cellules viennent de classeurs, feuilles externes au classeur.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5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Lors de la consolidation on a coché lier aux données source et ces bouton + permettent de voir le détail de l’origine des valeurs affichées.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47708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Si l’on coche Colonne à gauche, cela permet de consolider par position et donc de regrouper les résultats pour les données de redondantes dans la première colonne.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29577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Excel n’additionne pas le texte dans ce contexte, </a:t>
            </a:r>
            <a:r>
              <a:rPr lang="fr-FR"/>
              <a:t>il l’ignore.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6428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B12A13-1C11-4552-9D62-438508EAE7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C150C3-A3C7-4F97-A7A0-5996A7821C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278EE18-502D-4283-84B3-BF2F62638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B29BAD-EDE0-46E0-83C0-F2652A807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480339-9F7B-4B0C-8715-DDD716BD6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7588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337827-7AD2-4272-AB51-469717AA3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DADED94-76D8-40EE-9943-8A82866688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F4E89E7-F21F-4C3E-887F-7ED6B00CE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B98B091-B75C-4CF5-954D-54F396703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AECD12C-4A57-489E-A0AA-DB5817764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6962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DAF49CA-456F-4732-AAAF-92B169B540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A86C578-9E71-4409-9E29-BC8685FE02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81FC33-3940-4AEB-B79B-58AA7C6F9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3D0531-5A7C-4F41-A84E-A2F8AFFA9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8D5907-BDBC-46B2-AD01-F83FF9DEC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984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r>
              <a:rPr lang="fr-FR" sz="1200" dirty="0"/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946498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ECBF64-556C-47D3-97E5-3377C59EE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C4428EA-E422-434D-B6DD-8BFE2CDDAE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9B281D-DC75-460C-A101-A18613BAB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A7C534-77F1-444B-BD9E-C46057E1C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BFB71F6-909C-4D09-8A7D-B5F5D7F3D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8035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556D93-C2EF-46BF-BEE5-03F46888E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0622ED-0C2F-4B72-A502-EF985F3472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5A0A06C-E6C1-43D0-B6F1-E02630D302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68EB15C-FF43-40BD-8AEB-FD5683409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7633EBE-C6F0-4DF2-BA28-ABB9E5EB5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FA3C060-45EB-4B39-B1B2-D457AA208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0453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D644D6-3E43-43EF-85D1-E9BE032E6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32E56D5-430D-419A-A6D7-DA244FFC0F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25B7B4E-A507-407A-B58A-B2E38F2E8B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E5BD0E8-BE14-4227-A960-3D6739E188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B91B5E4-5501-4DDE-B93E-7DE2D016CB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6779E64-57F5-44DA-9C2D-356787A78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88BE22D-1686-403C-B249-1AC62C9EC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8C5B6BA-D590-45AD-B91F-1DEB91654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742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536F84-0B35-47B9-88B6-732F17F4E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C329089-C75C-4634-9E25-C56A0D172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01EA1AD-52CF-41E9-9F54-A5F2F0B8A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B7C48E1-93D1-4AD9-BE6A-688063C86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9415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FF4167F-83F2-438B-AE26-90F6F35B3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B57C20B-B78F-47C8-9850-EE7AEEEB6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A0A135F-33FA-46C1-AE5F-55B678327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4319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2CB3F4-B613-4C05-AC8E-4B922F627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664E063-B9F1-42EF-BE36-086E16E03F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BA1EBAD-B720-4429-914C-1A07EBDE44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456B1C-48C6-48AD-91DC-AE95BB254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B20DB62-9871-4A0C-998E-42F59A432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9A52561-2D1C-45BA-9CAE-D72E56638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9337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57AA64-5BBD-4C56-B88D-6A53533FD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071787F-2BB2-4846-910D-F77001E3B2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43AB96E-3B8C-41CF-9478-1094322352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3F35075-BCDD-43D8-BF5F-C14E4D62B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8A6F0D6-3A87-4AA1-8FD3-36E60E4E2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3689CA5-F3AA-42BD-94F2-853CA6E0E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82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6983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6258A5-D22F-42AA-A342-B3201261F5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QUIZZ XL PERF 2.7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71FA546-20ED-4F40-9048-818DF33732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Rappels</a:t>
            </a:r>
            <a:br>
              <a:rPr lang="fr-FR" dirty="0"/>
            </a:br>
            <a:br>
              <a:rPr lang="fr-FR" dirty="0"/>
            </a:br>
            <a:r>
              <a:rPr lang="fr-FR" dirty="0"/>
              <a:t>les bonnes réponses sont soulignées ou encadrées</a:t>
            </a:r>
          </a:p>
        </p:txBody>
      </p:sp>
    </p:spTree>
    <p:extLst>
      <p:ext uri="{BB962C8B-B14F-4D97-AF65-F5344CB8AC3E}">
        <p14:creationId xmlns:p14="http://schemas.microsoft.com/office/powerpoint/2010/main" val="3589649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Consolider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361394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dirty="0"/>
              <a:t>Q2.7.1 : </a:t>
            </a:r>
            <a:r>
              <a:rPr lang="fr-FR" sz="1400" dirty="0"/>
              <a:t>à quoi correspond la zone encadrée ?	1/5</a:t>
            </a:r>
            <a:endParaRPr lang="fr-FR" dirty="0"/>
          </a:p>
        </p:txBody>
      </p:sp>
      <p:pic>
        <p:nvPicPr>
          <p:cNvPr id="12" name="Image 11" descr="Une image contenant capture d’écran&#10;&#10;Description générée automatiquement">
            <a:extLst>
              <a:ext uri="{FF2B5EF4-FFF2-40B4-BE49-F238E27FC236}">
                <a16:creationId xmlns:a16="http://schemas.microsoft.com/office/drawing/2014/main" id="{C8D8BC68-E009-4C6E-A42F-C6400D3E68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714" y="2662333"/>
            <a:ext cx="10028571" cy="153333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67779A44-2BDC-43CD-8176-DBEE79C35551}"/>
              </a:ext>
            </a:extLst>
          </p:cNvPr>
          <p:cNvSpPr/>
          <p:nvPr/>
        </p:nvSpPr>
        <p:spPr>
          <a:xfrm flipV="1">
            <a:off x="8628434" y="3239311"/>
            <a:ext cx="405839" cy="308560"/>
          </a:xfrm>
          <a:prstGeom prst="rect">
            <a:avLst/>
          </a:prstGeom>
          <a:noFill/>
          <a:ln w="28575">
            <a:solidFill>
              <a:srgbClr val="E19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1492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Consolider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361394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dirty="0"/>
              <a:t>Q2.7.2 : </a:t>
            </a:r>
            <a:r>
              <a:rPr lang="fr-FR" sz="1400" dirty="0"/>
              <a:t>à quoi correspond la zone encadrée ?	2/5</a:t>
            </a:r>
            <a:endParaRPr lang="fr-FR" dirty="0"/>
          </a:p>
        </p:txBody>
      </p:sp>
      <p:pic>
        <p:nvPicPr>
          <p:cNvPr id="9" name="Image 8" descr="Une image contenant capture d’écran&#10;&#10;Description générée automatiquement">
            <a:extLst>
              <a:ext uri="{FF2B5EF4-FFF2-40B4-BE49-F238E27FC236}">
                <a16:creationId xmlns:a16="http://schemas.microsoft.com/office/drawing/2014/main" id="{92C2BD26-00B3-4E91-A22B-071882858A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570440"/>
            <a:ext cx="5361905" cy="2857143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1DE6C3D4-A034-4011-93FF-452D3B7F3844}"/>
              </a:ext>
            </a:extLst>
          </p:cNvPr>
          <p:cNvSpPr txBox="1"/>
          <p:nvPr/>
        </p:nvSpPr>
        <p:spPr>
          <a:xfrm>
            <a:off x="6200104" y="2505609"/>
            <a:ext cx="515369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À la liste des feuilles disponibles dans le classeur qui va recevoir la consolidation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À la liste des classeurs ouverts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À la liste des classeurs disponibles dans le même dossier que le classeur qui va recevoir la consolidation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u="sng" dirty="0"/>
              <a:t>À la liste des plages de données venant de divers classeurs qui sera prise en compte pour la consolidation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56894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Consolider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361394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dirty="0"/>
              <a:t>Q2.7.3 : </a:t>
            </a:r>
            <a:r>
              <a:rPr lang="fr-FR" sz="1400" dirty="0"/>
              <a:t>Les plus à gauche de chaque ligne proviennent :	3/5</a:t>
            </a:r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22DEAF5-5021-4DBB-B4C2-74165E169A27}"/>
              </a:ext>
            </a:extLst>
          </p:cNvPr>
          <p:cNvSpPr txBox="1"/>
          <p:nvPr/>
        </p:nvSpPr>
        <p:spPr>
          <a:xfrm>
            <a:off x="5029200" y="2505609"/>
            <a:ext cx="6324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D’une option d’affichage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Du fait que l’on ait consolidé avec une fonction somme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u="sng" dirty="0"/>
              <a:t>Que l’on ait lié la consolidation aux données source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Du fait que ce sont des totaux</a:t>
            </a:r>
          </a:p>
        </p:txBody>
      </p:sp>
      <p:pic>
        <p:nvPicPr>
          <p:cNvPr id="5" name="Image 4" descr="Une image contenant capture d’écran, armoire, blanc, pièce&#10;&#10;Description générée automatiquement">
            <a:extLst>
              <a:ext uri="{FF2B5EF4-FFF2-40B4-BE49-F238E27FC236}">
                <a16:creationId xmlns:a16="http://schemas.microsoft.com/office/drawing/2014/main" id="{98E73521-FDFC-490E-99A9-93E9AFFDB9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045" y="2762333"/>
            <a:ext cx="3676190" cy="133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404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Consolider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330289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  <a:tabLst>
                <a:tab pos="622300" algn="l"/>
                <a:tab pos="10050463" algn="r"/>
              </a:tabLst>
            </a:pPr>
            <a:r>
              <a:rPr lang="fr-FR" dirty="0"/>
              <a:t>Q2.7.4 : </a:t>
            </a:r>
            <a:r>
              <a:rPr lang="fr-FR" sz="1400" dirty="0"/>
              <a:t>Consolider par position permet de :	4/5</a:t>
            </a:r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534DB3E-BB58-4AC5-84AB-94061659AFFC}"/>
              </a:ext>
            </a:extLst>
          </p:cNvPr>
          <p:cNvSpPr txBox="1"/>
          <p:nvPr/>
        </p:nvSpPr>
        <p:spPr>
          <a:xfrm>
            <a:off x="838200" y="2698896"/>
            <a:ext cx="10515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De choisir la destination de l’opération dans la fenêtre de construction de la consolidation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u="sng" dirty="0"/>
              <a:t>De regrouper les données pour les valeurs identiques de la première colonne des plages consolidées</a:t>
            </a:r>
            <a:br>
              <a:rPr lang="fr-FR" u="sng" dirty="0"/>
            </a:br>
            <a:endParaRPr lang="fr-FR" u="sng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D’obtenir les résultats de la consolidation sur plusieurs feuilles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De regrouper les données des colonnes source</a:t>
            </a:r>
          </a:p>
        </p:txBody>
      </p:sp>
    </p:spTree>
    <p:extLst>
      <p:ext uri="{BB962C8B-B14F-4D97-AF65-F5344CB8AC3E}">
        <p14:creationId xmlns:p14="http://schemas.microsoft.com/office/powerpoint/2010/main" val="3034708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Consolider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361394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dirty="0"/>
              <a:t>Q2.7.5 : </a:t>
            </a:r>
            <a:r>
              <a:rPr lang="fr-FR" sz="1400" dirty="0"/>
              <a:t>Lorsque l’on consolide des colonnes qui contiennent du texte, Excel :	5/5</a:t>
            </a:r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322168F-E351-4E20-950E-C117337481C2}"/>
              </a:ext>
            </a:extLst>
          </p:cNvPr>
          <p:cNvSpPr txBox="1"/>
          <p:nvPr/>
        </p:nvSpPr>
        <p:spPr>
          <a:xfrm>
            <a:off x="838201" y="2076326"/>
            <a:ext cx="10515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Les concatène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u="sng" dirty="0"/>
              <a:t>Produit une colonne vide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Affiche une colonne d’erreur #VALEUR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Affiche une erreur #DIV/0</a:t>
            </a:r>
          </a:p>
        </p:txBody>
      </p:sp>
    </p:spTree>
    <p:extLst>
      <p:ext uri="{BB962C8B-B14F-4D97-AF65-F5344CB8AC3E}">
        <p14:creationId xmlns:p14="http://schemas.microsoft.com/office/powerpoint/2010/main" val="352031144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2120</TotalTime>
  <Words>373</Words>
  <Application>Microsoft Office PowerPoint</Application>
  <PresentationFormat>Grand écran</PresentationFormat>
  <Paragraphs>38</Paragraphs>
  <Slides>6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Thème Office</vt:lpstr>
      <vt:lpstr>QUIZZ XL PERF 2.7</vt:lpstr>
      <vt:lpstr>Thématique : Consolider</vt:lpstr>
      <vt:lpstr>Thématique : Consolider</vt:lpstr>
      <vt:lpstr>Thématique : Consolider</vt:lpstr>
      <vt:lpstr>Thématique : Consolider</vt:lpstr>
      <vt:lpstr>Thématique : Consolider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QUIZZ XL PERF 2.1</dc:title>
  <dc:creator>Françoise Pervier</dc:creator>
  <cp:lastModifiedBy>Françoise Pervier</cp:lastModifiedBy>
  <cp:revision>78</cp:revision>
  <dcterms:created xsi:type="dcterms:W3CDTF">2020-03-24T16:27:47Z</dcterms:created>
  <dcterms:modified xsi:type="dcterms:W3CDTF">2020-04-09T15:02:18Z</dcterms:modified>
</cp:coreProperties>
</file>