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4" r:id="rId4"/>
    <p:sldId id="261" r:id="rId5"/>
    <p:sldId id="262" r:id="rId6"/>
    <p:sldId id="265" r:id="rId7"/>
    <p:sldId id="266" r:id="rId8"/>
    <p:sldId id="267"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23"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088" autoAdjust="0"/>
  </p:normalViewPr>
  <p:slideViewPr>
    <p:cSldViewPr snapToGrid="0" showGuides="1">
      <p:cViewPr varScale="1">
        <p:scale>
          <a:sx n="69" d="100"/>
          <a:sy n="69" d="100"/>
        </p:scale>
        <p:origin x="1296" y="78"/>
      </p:cViewPr>
      <p:guideLst>
        <p:guide orient="horz" pos="2160"/>
        <p:guide pos="3840"/>
      </p:guideLst>
    </p:cSldViewPr>
  </p:slideViewPr>
  <p:notesTextViewPr>
    <p:cViewPr>
      <p:scale>
        <a:sx n="1" d="1"/>
        <a:sy n="1" d="1"/>
      </p:scale>
      <p:origin x="0" y="-3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9T16:48:41.931" idx="18">
    <p:pos x="10" y="10"/>
    <p:text>Excel\video_son\eval\images_perf\xl_perf_q4.1.3</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5-12T16:53:37.133" idx="23">
    <p:pos x="10" y="10"/>
    <p:text>Excel\video_son\eval\images_perf\xl_perf_q4.2.4</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46A2B-52EB-4E0A-818F-1D50326F15E3}" type="datetimeFigureOut">
              <a:rPr lang="fr-FR" smtClean="0"/>
              <a:t>18/11/2020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EB095-11AD-43D3-81B2-0D6EA74A4369}" type="slidenum">
              <a:rPr lang="fr-FR" smtClean="0"/>
              <a:t>‹N°›</a:t>
            </a:fld>
            <a:endParaRPr lang="fr-FR"/>
          </a:p>
        </p:txBody>
      </p:sp>
    </p:spTree>
    <p:extLst>
      <p:ext uri="{BB962C8B-B14F-4D97-AF65-F5344CB8AC3E}">
        <p14:creationId xmlns:p14="http://schemas.microsoft.com/office/powerpoint/2010/main" val="27692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Ctrl + ; comme vu précédemment</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2</a:t>
            </a:fld>
            <a:endParaRPr lang="fr-FR"/>
          </a:p>
        </p:txBody>
      </p:sp>
    </p:spTree>
    <p:extLst>
      <p:ext uri="{BB962C8B-B14F-4D97-AF65-F5344CB8AC3E}">
        <p14:creationId xmlns:p14="http://schemas.microsoft.com/office/powerpoint/2010/main" val="3099522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Comme les dates sont calculées en nombre de jours écoulés de puis janvier 1900, la différence entre deux dates donne un nombre de jour. Il faut donc soustraire la date début de la date fin</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3</a:t>
            </a:fld>
            <a:endParaRPr lang="fr-FR"/>
          </a:p>
        </p:txBody>
      </p:sp>
    </p:spTree>
    <p:extLst>
      <p:ext uri="{BB962C8B-B14F-4D97-AF65-F5344CB8AC3E}">
        <p14:creationId xmlns:p14="http://schemas.microsoft.com/office/powerpoint/2010/main" val="2835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u="none" dirty="0"/>
              <a:t>Parce que les dates sont gérées en nombre de jours depuis le premier janvier 1900 dans Excel (commentaire question précédente)</a:t>
            </a:r>
            <a:br>
              <a:rPr lang="fr-FR" dirty="0"/>
            </a:br>
            <a:endParaRPr lang="fr-FR" dirty="0"/>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4</a:t>
            </a:fld>
            <a:endParaRPr lang="fr-FR"/>
          </a:p>
        </p:txBody>
      </p:sp>
    </p:spTree>
    <p:extLst>
      <p:ext uri="{BB962C8B-B14F-4D97-AF65-F5344CB8AC3E}">
        <p14:creationId xmlns:p14="http://schemas.microsoft.com/office/powerpoint/2010/main" val="3684770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NB.JOURSOUVRES / NB.JOURSOUVRES.INTL</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La deuxième permettant d’exclure non pas des samedis ou des dimanches mais deux autres jours successifs au choix.</a:t>
            </a:r>
          </a:p>
          <a:p>
            <a:endParaRPr lang="fr-FR" dirty="0"/>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5</a:t>
            </a:fld>
            <a:endParaRPr lang="fr-FR"/>
          </a:p>
        </p:txBody>
      </p:sp>
    </p:spTree>
    <p:extLst>
      <p:ext uri="{BB962C8B-B14F-4D97-AF65-F5344CB8AC3E}">
        <p14:creationId xmlns:p14="http://schemas.microsoft.com/office/powerpoint/2010/main" val="1002957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Trois arguments : la date début, la date fin et les jours fériés.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6</a:t>
            </a:fld>
            <a:endParaRPr lang="fr-FR"/>
          </a:p>
        </p:txBody>
      </p:sp>
    </p:spTree>
    <p:extLst>
      <p:ext uri="{BB962C8B-B14F-4D97-AF65-F5344CB8AC3E}">
        <p14:creationId xmlns:p14="http://schemas.microsoft.com/office/powerpoint/2010/main" val="321388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u="none" dirty="0" err="1"/>
              <a:t>Date_début</a:t>
            </a:r>
            <a:r>
              <a:rPr lang="fr-FR" u="none" dirty="0"/>
              <a:t>; </a:t>
            </a:r>
            <a:r>
              <a:rPr lang="fr-FR" u="none" dirty="0" err="1"/>
              <a:t>date_fin</a:t>
            </a:r>
            <a:r>
              <a:rPr lang="fr-FR" u="none" dirty="0"/>
              <a:t>; unité</a:t>
            </a:r>
          </a:p>
          <a:p>
            <a:r>
              <a:rPr lang="fr-FR" u="none" dirty="0"/>
              <a:t>Date début = la date de naissance</a:t>
            </a:r>
          </a:p>
          <a:p>
            <a:r>
              <a:rPr lang="fr-FR" u="none" dirty="0"/>
              <a:t>Date fin = la date du jour</a:t>
            </a:r>
          </a:p>
          <a:p>
            <a:r>
              <a:rPr lang="fr-FR" u="none" dirty="0"/>
              <a:t>Unité, pour un </a:t>
            </a:r>
            <a:r>
              <a:rPr lang="fr-FR" u="none" dirty="0" err="1"/>
              <a:t>age</a:t>
            </a:r>
            <a:r>
              <a:rPr lang="fr-FR" u="none" dirty="0"/>
              <a:t>, l’année, </a:t>
            </a:r>
            <a:r>
              <a:rPr lang="fr-FR" u="none" dirty="0" err="1"/>
              <a:t>year</a:t>
            </a:r>
            <a:r>
              <a:rPr lang="fr-FR" u="none" dirty="0"/>
              <a:t> en anglais et donc y ou plus exactement y entre guillemets.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7</a:t>
            </a:fld>
            <a:endParaRPr lang="fr-FR"/>
          </a:p>
        </p:txBody>
      </p:sp>
    </p:spTree>
    <p:extLst>
      <p:ext uri="{BB962C8B-B14F-4D97-AF65-F5344CB8AC3E}">
        <p14:creationId xmlns:p14="http://schemas.microsoft.com/office/powerpoint/2010/main" val="2051295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Yd</a:t>
            </a:r>
            <a:r>
              <a:rPr lang="fr-FR" dirty="0"/>
              <a:t> – le nombre de jours résiduels les années étant soustraites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YM – le nombre de mois résiduels les années étant soustraites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MD - le nombre de jours résiduels les mois étant soustraits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endParaRPr lang="fr-FR" dirty="0"/>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8</a:t>
            </a:fld>
            <a:endParaRPr lang="fr-FR"/>
          </a:p>
        </p:txBody>
      </p:sp>
    </p:spTree>
    <p:extLst>
      <p:ext uri="{BB962C8B-B14F-4D97-AF65-F5344CB8AC3E}">
        <p14:creationId xmlns:p14="http://schemas.microsoft.com/office/powerpoint/2010/main" val="3263105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42</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Q4.2.1 </a:t>
            </a:r>
            <a:r>
              <a:rPr lang="fr-FR" sz="1400" dirty="0"/>
              <a:t>:  La combinaison de touches qui permet d’insérer la date du jour dans une cellule est :	1/7</a:t>
            </a:r>
            <a:endParaRPr lang="fr-FR" dirty="0"/>
          </a:p>
        </p:txBody>
      </p:sp>
      <p:sp>
        <p:nvSpPr>
          <p:cNvPr id="6" name="ZoneTexte 5">
            <a:extLst>
              <a:ext uri="{FF2B5EF4-FFF2-40B4-BE49-F238E27FC236}">
                <a16:creationId xmlns:a16="http://schemas.microsoft.com/office/drawing/2014/main" id="{DDAEB2C9-83EC-432B-AF75-A55560BC757E}"/>
              </a:ext>
            </a:extLst>
          </p:cNvPr>
          <p:cNvSpPr txBox="1"/>
          <p:nvPr/>
        </p:nvSpPr>
        <p:spPr>
          <a:xfrm>
            <a:off x="5077838" y="2525064"/>
            <a:ext cx="1877439"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Ctrl et !</a:t>
            </a:r>
            <a:br>
              <a:rPr lang="fr-FR" dirty="0"/>
            </a:br>
            <a:endParaRPr lang="fr-FR" dirty="0"/>
          </a:p>
          <a:p>
            <a:pPr marL="285750" indent="-285750">
              <a:buFont typeface="Wingdings" panose="05000000000000000000" pitchFamily="2" charset="2"/>
              <a:buChar char="q"/>
            </a:pPr>
            <a:r>
              <a:rPr lang="fr-FR" dirty="0"/>
              <a:t>Alt et ;</a:t>
            </a:r>
            <a:br>
              <a:rPr lang="fr-FR" dirty="0"/>
            </a:br>
            <a:endParaRPr lang="fr-FR" dirty="0"/>
          </a:p>
          <a:p>
            <a:pPr marL="285750" indent="-285750">
              <a:buFont typeface="Wingdings" panose="05000000000000000000" pitchFamily="2" charset="2"/>
              <a:buChar char="q"/>
            </a:pPr>
            <a:r>
              <a:rPr lang="fr-FR" dirty="0"/>
              <a:t>Maj et !</a:t>
            </a:r>
            <a:br>
              <a:rPr lang="fr-FR" dirty="0"/>
            </a:br>
            <a:endParaRPr lang="fr-FR" dirty="0"/>
          </a:p>
          <a:p>
            <a:pPr marL="285750" indent="-285750">
              <a:buFont typeface="Wingdings" panose="05000000000000000000" pitchFamily="2" charset="2"/>
              <a:buChar char="q"/>
            </a:pPr>
            <a:r>
              <a:rPr lang="fr-FR" u="sng" dirty="0"/>
              <a:t>Ctrl et ;</a:t>
            </a:r>
          </a:p>
        </p:txBody>
      </p:sp>
    </p:spTree>
    <p:extLst>
      <p:ext uri="{BB962C8B-B14F-4D97-AF65-F5344CB8AC3E}">
        <p14:creationId xmlns:p14="http://schemas.microsoft.com/office/powerpoint/2010/main" val="424149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Q4.2.2 : </a:t>
            </a:r>
            <a:r>
              <a:rPr lang="fr-FR" sz="1400" dirty="0"/>
              <a:t>le nombre de jours calendaires entre deux dates se calcule : 	2/7</a:t>
            </a:r>
            <a:endParaRPr lang="fr-FR" dirty="0"/>
          </a:p>
        </p:txBody>
      </p:sp>
      <p:sp>
        <p:nvSpPr>
          <p:cNvPr id="6" name="ZoneTexte 5">
            <a:extLst>
              <a:ext uri="{FF2B5EF4-FFF2-40B4-BE49-F238E27FC236}">
                <a16:creationId xmlns:a16="http://schemas.microsoft.com/office/drawing/2014/main" id="{D7EB227E-0274-4CC2-A426-239395A33C9A}"/>
              </a:ext>
            </a:extLst>
          </p:cNvPr>
          <p:cNvSpPr txBox="1"/>
          <p:nvPr/>
        </p:nvSpPr>
        <p:spPr>
          <a:xfrm>
            <a:off x="2782111" y="2505609"/>
            <a:ext cx="7110920" cy="2862322"/>
          </a:xfrm>
          <a:prstGeom prst="rect">
            <a:avLst/>
          </a:prstGeom>
          <a:noFill/>
        </p:spPr>
        <p:txBody>
          <a:bodyPr wrap="square" rtlCol="0">
            <a:spAutoFit/>
          </a:bodyPr>
          <a:lstStyle/>
          <a:p>
            <a:pPr marL="285750" indent="-285750">
              <a:buFont typeface="Wingdings" panose="05000000000000000000" pitchFamily="2" charset="2"/>
              <a:buChar char="q"/>
            </a:pPr>
            <a:r>
              <a:rPr lang="fr-FR" dirty="0"/>
              <a:t>À l’aide de la fonction DATE</a:t>
            </a:r>
            <a:br>
              <a:rPr lang="fr-FR" dirty="0"/>
            </a:br>
            <a:endParaRPr lang="fr-FR" dirty="0"/>
          </a:p>
          <a:p>
            <a:pPr marL="285750" indent="-285750">
              <a:buFont typeface="Wingdings" panose="05000000000000000000" pitchFamily="2" charset="2"/>
              <a:buChar char="q"/>
            </a:pPr>
            <a:r>
              <a:rPr lang="fr-FR" dirty="0"/>
              <a:t>Par la formule :</a:t>
            </a:r>
            <a:br>
              <a:rPr lang="fr-FR" dirty="0"/>
            </a:br>
            <a:r>
              <a:rPr lang="fr-FR" dirty="0"/>
              <a:t>= </a:t>
            </a:r>
            <a:r>
              <a:rPr lang="fr-FR" dirty="0" err="1"/>
              <a:t>Date_début</a:t>
            </a:r>
            <a:r>
              <a:rPr lang="fr-FR" dirty="0"/>
              <a:t> - </a:t>
            </a:r>
            <a:r>
              <a:rPr lang="fr-FR" dirty="0" err="1"/>
              <a:t>Date_fin</a:t>
            </a:r>
            <a:br>
              <a:rPr lang="fr-FR" dirty="0"/>
            </a:br>
            <a:endParaRPr lang="fr-FR" dirty="0"/>
          </a:p>
          <a:p>
            <a:pPr marL="285750" indent="-285750">
              <a:buFont typeface="Wingdings" panose="05000000000000000000" pitchFamily="2" charset="2"/>
              <a:buChar char="q"/>
            </a:pPr>
            <a:r>
              <a:rPr lang="fr-FR" u="sng" dirty="0"/>
              <a:t>Par la formule :</a:t>
            </a:r>
            <a:br>
              <a:rPr lang="fr-FR" u="sng" dirty="0"/>
            </a:br>
            <a:r>
              <a:rPr lang="fr-FR" dirty="0"/>
              <a:t>= </a:t>
            </a:r>
            <a:r>
              <a:rPr lang="fr-FR" dirty="0" err="1"/>
              <a:t>Date_fin</a:t>
            </a:r>
            <a:r>
              <a:rPr lang="fr-FR" dirty="0"/>
              <a:t> - </a:t>
            </a:r>
            <a:r>
              <a:rPr lang="fr-FR" dirty="0" err="1"/>
              <a:t>Date_début</a:t>
            </a:r>
            <a:br>
              <a:rPr lang="fr-FR" dirty="0"/>
            </a:br>
            <a:endParaRPr lang="fr-FR" dirty="0"/>
          </a:p>
          <a:p>
            <a:pPr marL="285750" indent="-285750">
              <a:buFont typeface="Wingdings" panose="05000000000000000000" pitchFamily="2" charset="2"/>
              <a:buChar char="q"/>
            </a:pPr>
            <a:r>
              <a:rPr lang="fr-FR" dirty="0"/>
              <a:t>Par la formule :</a:t>
            </a:r>
            <a:br>
              <a:rPr lang="fr-FR" dirty="0"/>
            </a:br>
            <a:r>
              <a:rPr lang="fr-FR" dirty="0"/>
              <a:t>= </a:t>
            </a:r>
            <a:r>
              <a:rPr lang="fr-FR" dirty="0" err="1"/>
              <a:t>Date_début</a:t>
            </a:r>
            <a:r>
              <a:rPr lang="fr-FR" dirty="0"/>
              <a:t> / </a:t>
            </a:r>
            <a:r>
              <a:rPr lang="fr-FR" dirty="0" err="1"/>
              <a:t>Date_fin</a:t>
            </a:r>
            <a:endParaRPr lang="fr-FR" dirty="0"/>
          </a:p>
        </p:txBody>
      </p:sp>
    </p:spTree>
    <p:extLst>
      <p:ext uri="{BB962C8B-B14F-4D97-AF65-F5344CB8AC3E}">
        <p14:creationId xmlns:p14="http://schemas.microsoft.com/office/powerpoint/2010/main" val="2156894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Q4.2.3 : </a:t>
            </a:r>
            <a:r>
              <a:rPr lang="fr-FR" sz="1400" dirty="0"/>
              <a:t>Pourquoi la soustraction entre deux dates donne-t-elle un nombre de jours ?	3/7</a:t>
            </a:r>
            <a:endParaRPr lang="fr-FR" dirty="0"/>
          </a:p>
        </p:txBody>
      </p:sp>
      <p:sp>
        <p:nvSpPr>
          <p:cNvPr id="6" name="ZoneTexte 5">
            <a:extLst>
              <a:ext uri="{FF2B5EF4-FFF2-40B4-BE49-F238E27FC236}">
                <a16:creationId xmlns:a16="http://schemas.microsoft.com/office/drawing/2014/main" id="{E22DEAF5-5021-4DBB-B4C2-74165E169A27}"/>
              </a:ext>
            </a:extLst>
          </p:cNvPr>
          <p:cNvSpPr txBox="1"/>
          <p:nvPr/>
        </p:nvSpPr>
        <p:spPr>
          <a:xfrm>
            <a:off x="838201" y="2413337"/>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u="sng" dirty="0"/>
              <a:t>Parce que les dates sont gérées en nombre de jours depuis le premier janvier 1900 dans Excel</a:t>
            </a:r>
            <a:br>
              <a:rPr lang="fr-FR" dirty="0"/>
            </a:br>
            <a:endParaRPr lang="fr-FR" dirty="0"/>
          </a:p>
          <a:p>
            <a:pPr marL="285750" indent="-285750">
              <a:buFont typeface="Wingdings" panose="05000000000000000000" pitchFamily="2" charset="2"/>
              <a:buChar char="q"/>
            </a:pPr>
            <a:r>
              <a:rPr lang="fr-FR" dirty="0"/>
              <a:t>Parce qu’un format date dans Excel sous-tend des fonctions DATE en arrière plan</a:t>
            </a:r>
            <a:br>
              <a:rPr lang="fr-FR" dirty="0"/>
            </a:br>
            <a:endParaRPr lang="fr-FR" dirty="0"/>
          </a:p>
          <a:p>
            <a:pPr marL="285750" indent="-285750">
              <a:buFont typeface="Wingdings" panose="05000000000000000000" pitchFamily="2" charset="2"/>
              <a:buChar char="q"/>
            </a:pPr>
            <a:r>
              <a:rPr lang="fr-FR" dirty="0"/>
              <a:t>Parce que l’on a choisi un format numérique au préalable</a:t>
            </a:r>
            <a:br>
              <a:rPr lang="fr-FR" dirty="0"/>
            </a:br>
            <a:endParaRPr lang="fr-FR" dirty="0"/>
          </a:p>
          <a:p>
            <a:pPr marL="285750" indent="-285750">
              <a:buFont typeface="Wingdings" panose="05000000000000000000" pitchFamily="2" charset="2"/>
              <a:buChar char="q"/>
            </a:pPr>
            <a:r>
              <a:rPr lang="fr-FR" dirty="0"/>
              <a:t>Parce que Excel est intelligent</a:t>
            </a:r>
          </a:p>
        </p:txBody>
      </p:sp>
    </p:spTree>
    <p:extLst>
      <p:ext uri="{BB962C8B-B14F-4D97-AF65-F5344CB8AC3E}">
        <p14:creationId xmlns:p14="http://schemas.microsoft.com/office/powerpoint/2010/main" val="26194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Q4.2.4</a:t>
            </a:r>
            <a:r>
              <a:rPr lang="fr-FR" sz="2300" dirty="0"/>
              <a:t> </a:t>
            </a:r>
            <a:r>
              <a:rPr lang="fr-FR" dirty="0"/>
              <a:t>: </a:t>
            </a:r>
            <a:r>
              <a:rPr lang="fr-FR" sz="1600" dirty="0"/>
              <a:t>Quelle fonction faut-il sélectionner pour calculer des jours ouvrés ?</a:t>
            </a:r>
            <a:r>
              <a:rPr lang="fr-FR" sz="1400" dirty="0"/>
              <a:t>	4/7</a:t>
            </a:r>
            <a:endParaRPr lang="fr-FR" dirty="0"/>
          </a:p>
        </p:txBody>
      </p:sp>
      <p:pic>
        <p:nvPicPr>
          <p:cNvPr id="5" name="Image 4" descr="Une image contenant capture d’écran&#10;&#10;Description générée automatiquement">
            <a:extLst>
              <a:ext uri="{FF2B5EF4-FFF2-40B4-BE49-F238E27FC236}">
                <a16:creationId xmlns:a16="http://schemas.microsoft.com/office/drawing/2014/main" id="{5FA4E785-4E3E-4167-9A15-EB0F68E4A2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896259"/>
            <a:ext cx="7047962" cy="4841576"/>
          </a:xfrm>
          <a:prstGeom prst="rect">
            <a:avLst/>
          </a:prstGeom>
        </p:spPr>
      </p:pic>
      <p:sp>
        <p:nvSpPr>
          <p:cNvPr id="6" name="Rectangle 5">
            <a:extLst>
              <a:ext uri="{FF2B5EF4-FFF2-40B4-BE49-F238E27FC236}">
                <a16:creationId xmlns:a16="http://schemas.microsoft.com/office/drawing/2014/main" id="{DCE2856C-D554-4D25-9E1A-5A80A0F124D1}"/>
              </a:ext>
            </a:extLst>
          </p:cNvPr>
          <p:cNvSpPr/>
          <p:nvPr/>
        </p:nvSpPr>
        <p:spPr>
          <a:xfrm>
            <a:off x="2630819" y="4466146"/>
            <a:ext cx="1427967" cy="438411"/>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Q4.2.5 : </a:t>
            </a:r>
            <a:r>
              <a:rPr lang="fr-FR" sz="1400" dirty="0"/>
              <a:t>La fonction NB.JOURS. OUVRES comporte :	5/7</a:t>
            </a:r>
            <a:endParaRPr lang="fr-FR" dirty="0"/>
          </a:p>
        </p:txBody>
      </p:sp>
      <p:sp>
        <p:nvSpPr>
          <p:cNvPr id="6" name="ZoneTexte 5">
            <a:extLst>
              <a:ext uri="{FF2B5EF4-FFF2-40B4-BE49-F238E27FC236}">
                <a16:creationId xmlns:a16="http://schemas.microsoft.com/office/drawing/2014/main" id="{E22DEAF5-5021-4DBB-B4C2-74165E169A27}"/>
              </a:ext>
            </a:extLst>
          </p:cNvPr>
          <p:cNvSpPr txBox="1"/>
          <p:nvPr/>
        </p:nvSpPr>
        <p:spPr>
          <a:xfrm>
            <a:off x="838201" y="2413337"/>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Deux arguments</a:t>
            </a:r>
            <a:br>
              <a:rPr lang="fr-FR" dirty="0"/>
            </a:br>
            <a:endParaRPr lang="fr-FR" dirty="0"/>
          </a:p>
          <a:p>
            <a:pPr marL="285750" indent="-285750">
              <a:buFont typeface="Wingdings" panose="05000000000000000000" pitchFamily="2" charset="2"/>
              <a:buChar char="q"/>
            </a:pPr>
            <a:r>
              <a:rPr lang="fr-FR" u="sng" dirty="0"/>
              <a:t>Trois arguments</a:t>
            </a:r>
            <a:br>
              <a:rPr lang="fr-FR" dirty="0"/>
            </a:br>
            <a:endParaRPr lang="fr-FR" dirty="0"/>
          </a:p>
          <a:p>
            <a:pPr marL="285750" indent="-285750">
              <a:buFont typeface="Wingdings" panose="05000000000000000000" pitchFamily="2" charset="2"/>
              <a:buChar char="q"/>
            </a:pPr>
            <a:r>
              <a:rPr lang="fr-FR" dirty="0"/>
              <a:t>Quatre arguments</a:t>
            </a:r>
            <a:br>
              <a:rPr lang="fr-FR" dirty="0"/>
            </a:br>
            <a:endParaRPr lang="fr-FR" dirty="0"/>
          </a:p>
          <a:p>
            <a:pPr marL="285750" indent="-285750">
              <a:buFont typeface="Wingdings" panose="05000000000000000000" pitchFamily="2" charset="2"/>
              <a:buChar char="q"/>
            </a:pPr>
            <a:r>
              <a:rPr lang="fr-FR" dirty="0"/>
              <a:t>Cinq arguments</a:t>
            </a:r>
          </a:p>
        </p:txBody>
      </p:sp>
    </p:spTree>
    <p:extLst>
      <p:ext uri="{BB962C8B-B14F-4D97-AF65-F5344CB8AC3E}">
        <p14:creationId xmlns:p14="http://schemas.microsoft.com/office/powerpoint/2010/main" val="423028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Q4.2.6 : à partir de la fonction DATEDIF, les arguments de calcul de l’âge sont :</a:t>
            </a:r>
            <a:r>
              <a:rPr lang="fr-FR" sz="1400" dirty="0"/>
              <a:t>	6/7</a:t>
            </a:r>
            <a:endParaRPr lang="fr-FR" dirty="0"/>
          </a:p>
        </p:txBody>
      </p:sp>
      <p:sp>
        <p:nvSpPr>
          <p:cNvPr id="6" name="ZoneTexte 5">
            <a:extLst>
              <a:ext uri="{FF2B5EF4-FFF2-40B4-BE49-F238E27FC236}">
                <a16:creationId xmlns:a16="http://schemas.microsoft.com/office/drawing/2014/main" id="{E22DEAF5-5021-4DBB-B4C2-74165E169A27}"/>
              </a:ext>
            </a:extLst>
          </p:cNvPr>
          <p:cNvSpPr txBox="1"/>
          <p:nvPr/>
        </p:nvSpPr>
        <p:spPr>
          <a:xfrm>
            <a:off x="838201" y="2413337"/>
            <a:ext cx="10515600"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err="1"/>
              <a:t>Date_fin</a:t>
            </a:r>
            <a:r>
              <a:rPr lang="fr-FR" dirty="0"/>
              <a:t>; </a:t>
            </a:r>
            <a:r>
              <a:rPr lang="fr-FR" dirty="0" err="1"/>
              <a:t>date_début</a:t>
            </a:r>
            <a:r>
              <a:rPr lang="fr-FR" dirty="0"/>
              <a:t>; unité</a:t>
            </a:r>
            <a:br>
              <a:rPr lang="fr-FR" dirty="0"/>
            </a:br>
            <a:endParaRPr lang="fr-FR" dirty="0"/>
          </a:p>
          <a:p>
            <a:pPr marL="285750" indent="-285750">
              <a:buFont typeface="Wingdings" panose="05000000000000000000" pitchFamily="2" charset="2"/>
              <a:buChar char="q"/>
            </a:pPr>
            <a:r>
              <a:rPr lang="fr-FR" u="sng" dirty="0" err="1"/>
              <a:t>Date_début</a:t>
            </a:r>
            <a:r>
              <a:rPr lang="fr-FR" u="sng" dirty="0"/>
              <a:t>; </a:t>
            </a:r>
            <a:r>
              <a:rPr lang="fr-FR" u="sng" dirty="0" err="1"/>
              <a:t>date_fin</a:t>
            </a:r>
            <a:r>
              <a:rPr lang="fr-FR" u="sng" dirty="0"/>
              <a:t>; unité</a:t>
            </a:r>
            <a:br>
              <a:rPr lang="fr-FR" dirty="0"/>
            </a:br>
            <a:endParaRPr lang="fr-FR" dirty="0"/>
          </a:p>
          <a:p>
            <a:pPr marL="285750" indent="-285750">
              <a:buFont typeface="Wingdings" panose="05000000000000000000" pitchFamily="2" charset="2"/>
              <a:buChar char="q"/>
            </a:pPr>
            <a:r>
              <a:rPr lang="fr-FR" dirty="0"/>
              <a:t>Unité; </a:t>
            </a:r>
            <a:r>
              <a:rPr lang="fr-FR" dirty="0" err="1"/>
              <a:t>date_début</a:t>
            </a:r>
            <a:r>
              <a:rPr lang="fr-FR" dirty="0"/>
              <a:t>; </a:t>
            </a:r>
            <a:r>
              <a:rPr lang="fr-FR" dirty="0" err="1"/>
              <a:t>date_fin</a:t>
            </a:r>
            <a:br>
              <a:rPr lang="fr-FR" dirty="0"/>
            </a:br>
            <a:endParaRPr lang="fr-FR" dirty="0"/>
          </a:p>
          <a:p>
            <a:pPr marL="285750" indent="-285750">
              <a:buFont typeface="Wingdings" panose="05000000000000000000" pitchFamily="2" charset="2"/>
              <a:buChar char="q"/>
            </a:pPr>
            <a:r>
              <a:rPr lang="fr-FR" dirty="0"/>
              <a:t>Unité; </a:t>
            </a:r>
            <a:r>
              <a:rPr lang="fr-FR" dirty="0" err="1"/>
              <a:t>date_fin</a:t>
            </a:r>
            <a:r>
              <a:rPr lang="fr-FR" dirty="0"/>
              <a:t>; </a:t>
            </a:r>
            <a:r>
              <a:rPr lang="fr-FR" dirty="0" err="1"/>
              <a:t>date_début</a:t>
            </a:r>
            <a:endParaRPr lang="fr-FR" dirty="0"/>
          </a:p>
        </p:txBody>
      </p:sp>
    </p:spTree>
    <p:extLst>
      <p:ext uri="{BB962C8B-B14F-4D97-AF65-F5344CB8AC3E}">
        <p14:creationId xmlns:p14="http://schemas.microsoft.com/office/powerpoint/2010/main" val="360740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Calculer avec des dates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Q4.2.6 : les unités de temps complémentaires sont (3 cases à </a:t>
            </a:r>
            <a:r>
              <a:rPr lang="fr-FR"/>
              <a:t>cocher) :</a:t>
            </a:r>
            <a:r>
              <a:rPr lang="fr-FR" sz="1400"/>
              <a:t>	7/7</a:t>
            </a:r>
            <a:endParaRPr lang="fr-FR" dirty="0"/>
          </a:p>
        </p:txBody>
      </p:sp>
      <p:sp>
        <p:nvSpPr>
          <p:cNvPr id="6" name="ZoneTexte 5">
            <a:extLst>
              <a:ext uri="{FF2B5EF4-FFF2-40B4-BE49-F238E27FC236}">
                <a16:creationId xmlns:a16="http://schemas.microsoft.com/office/drawing/2014/main" id="{E22DEAF5-5021-4DBB-B4C2-74165E169A27}"/>
              </a:ext>
            </a:extLst>
          </p:cNvPr>
          <p:cNvSpPr txBox="1"/>
          <p:nvPr/>
        </p:nvSpPr>
        <p:spPr>
          <a:xfrm>
            <a:off x="838201" y="2413337"/>
            <a:ext cx="4403500" cy="2784737"/>
          </a:xfrm>
          <a:prstGeom prst="rect">
            <a:avLst/>
          </a:prstGeom>
          <a:noFill/>
        </p:spPr>
        <p:txBody>
          <a:bodyPr wrap="square" rtlCol="0">
            <a:spAutoFit/>
          </a:bodyPr>
          <a:lstStyle/>
          <a:p>
            <a:pPr marL="285750" indent="-285750">
              <a:lnSpc>
                <a:spcPct val="200000"/>
              </a:lnSpc>
              <a:buFont typeface="Wingdings" panose="05000000000000000000" pitchFamily="2" charset="2"/>
              <a:buChar char="q"/>
            </a:pPr>
            <a:r>
              <a:rPr lang="fr-FR" u="sng" dirty="0"/>
              <a:t>YD</a:t>
            </a:r>
          </a:p>
          <a:p>
            <a:pPr marL="285750" indent="-285750">
              <a:lnSpc>
                <a:spcPct val="200000"/>
              </a:lnSpc>
              <a:buFont typeface="Wingdings" panose="05000000000000000000" pitchFamily="2" charset="2"/>
              <a:buChar char="q"/>
            </a:pPr>
            <a:r>
              <a:rPr lang="fr-FR" dirty="0"/>
              <a:t>DY</a:t>
            </a:r>
          </a:p>
          <a:p>
            <a:pPr marL="285750" indent="-285750">
              <a:lnSpc>
                <a:spcPct val="200000"/>
              </a:lnSpc>
              <a:buFont typeface="Wingdings" panose="05000000000000000000" pitchFamily="2" charset="2"/>
              <a:buChar char="q"/>
            </a:pPr>
            <a:r>
              <a:rPr lang="fr-FR" u="sng" dirty="0"/>
              <a:t>MD</a:t>
            </a:r>
          </a:p>
          <a:p>
            <a:pPr marL="285750" indent="-285750">
              <a:lnSpc>
                <a:spcPct val="200000"/>
              </a:lnSpc>
              <a:buFont typeface="Wingdings" panose="05000000000000000000" pitchFamily="2" charset="2"/>
              <a:buChar char="q"/>
            </a:pPr>
            <a:r>
              <a:rPr lang="fr-FR" dirty="0"/>
              <a:t>DM</a:t>
            </a:r>
          </a:p>
          <a:p>
            <a:pPr marL="285750" indent="-285750">
              <a:lnSpc>
                <a:spcPct val="200000"/>
              </a:lnSpc>
              <a:buFont typeface="Wingdings" panose="05000000000000000000" pitchFamily="2" charset="2"/>
              <a:buChar char="q"/>
            </a:pPr>
            <a:r>
              <a:rPr lang="fr-FR" u="sng" dirty="0"/>
              <a:t>YM</a:t>
            </a:r>
          </a:p>
        </p:txBody>
      </p:sp>
      <p:sp>
        <p:nvSpPr>
          <p:cNvPr id="4" name="ZoneTexte 3">
            <a:extLst>
              <a:ext uri="{FF2B5EF4-FFF2-40B4-BE49-F238E27FC236}">
                <a16:creationId xmlns:a16="http://schemas.microsoft.com/office/drawing/2014/main" id="{A7920E65-4D2A-443B-AEAD-CEF360F643A6}"/>
              </a:ext>
            </a:extLst>
          </p:cNvPr>
          <p:cNvSpPr txBox="1"/>
          <p:nvPr/>
        </p:nvSpPr>
        <p:spPr>
          <a:xfrm>
            <a:off x="5936088" y="2416178"/>
            <a:ext cx="4403500" cy="2230739"/>
          </a:xfrm>
          <a:prstGeom prst="rect">
            <a:avLst/>
          </a:prstGeom>
          <a:noFill/>
        </p:spPr>
        <p:txBody>
          <a:bodyPr wrap="square" rtlCol="0">
            <a:spAutoFit/>
          </a:bodyPr>
          <a:lstStyle/>
          <a:p>
            <a:pPr marL="285750" indent="-285750">
              <a:lnSpc>
                <a:spcPct val="200000"/>
              </a:lnSpc>
              <a:buFont typeface="Wingdings" panose="05000000000000000000" pitchFamily="2" charset="2"/>
              <a:buChar char="q"/>
            </a:pPr>
            <a:r>
              <a:rPr lang="fr-FR" dirty="0"/>
              <a:t>MY</a:t>
            </a:r>
          </a:p>
          <a:p>
            <a:pPr marL="285750" indent="-285750">
              <a:lnSpc>
                <a:spcPct val="200000"/>
              </a:lnSpc>
              <a:buFont typeface="Wingdings" panose="05000000000000000000" pitchFamily="2" charset="2"/>
              <a:buChar char="q"/>
            </a:pPr>
            <a:r>
              <a:rPr lang="fr-FR" dirty="0"/>
              <a:t>DD</a:t>
            </a:r>
          </a:p>
          <a:p>
            <a:pPr marL="285750" indent="-285750">
              <a:lnSpc>
                <a:spcPct val="200000"/>
              </a:lnSpc>
              <a:buFont typeface="Wingdings" panose="05000000000000000000" pitchFamily="2" charset="2"/>
              <a:buChar char="q"/>
            </a:pPr>
            <a:r>
              <a:rPr lang="fr-FR" dirty="0"/>
              <a:t>MM</a:t>
            </a:r>
          </a:p>
          <a:p>
            <a:pPr marL="285750" indent="-285750">
              <a:lnSpc>
                <a:spcPct val="200000"/>
              </a:lnSpc>
              <a:buFont typeface="Wingdings" panose="05000000000000000000" pitchFamily="2" charset="2"/>
              <a:buChar char="q"/>
            </a:pPr>
            <a:r>
              <a:rPr lang="fr-FR" dirty="0"/>
              <a:t>YY</a:t>
            </a:r>
          </a:p>
        </p:txBody>
      </p:sp>
    </p:spTree>
    <p:extLst>
      <p:ext uri="{BB962C8B-B14F-4D97-AF65-F5344CB8AC3E}">
        <p14:creationId xmlns:p14="http://schemas.microsoft.com/office/powerpoint/2010/main" val="370635572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3914</TotalTime>
  <Words>533</Words>
  <Application>Microsoft Office PowerPoint</Application>
  <PresentationFormat>Grand écran</PresentationFormat>
  <Paragraphs>65</Paragraphs>
  <Slides>8</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Wingdings</vt:lpstr>
      <vt:lpstr>Thème Office</vt:lpstr>
      <vt:lpstr>QUIZZ XL PERF 42</vt:lpstr>
      <vt:lpstr>Thématique : Calculer avec des dates</vt:lpstr>
      <vt:lpstr>Thématique : Calculer avec des dates</vt:lpstr>
      <vt:lpstr>Thématique : Calculer avec des dates</vt:lpstr>
      <vt:lpstr>Thématique : Calculer avec des dates</vt:lpstr>
      <vt:lpstr>Thématique : Calculer avec des dates</vt:lpstr>
      <vt:lpstr>Thématique : Calculer avec des dates</vt:lpstr>
      <vt:lpstr>Thématique : Calculer avec des dates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130</cp:revision>
  <dcterms:created xsi:type="dcterms:W3CDTF">2020-03-24T16:27:47Z</dcterms:created>
  <dcterms:modified xsi:type="dcterms:W3CDTF">2020-11-18T11:09:19Z</dcterms:modified>
</cp:coreProperties>
</file>