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4" r:id="rId3"/>
    <p:sldId id="257" r:id="rId4"/>
    <p:sldId id="269" r:id="rId5"/>
    <p:sldId id="262" r:id="rId6"/>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çoise Pervier" initials="FP" lastIdx="31" clrIdx="0">
    <p:extLst>
      <p:ext uri="{19B8F6BF-5375-455C-9EA6-DF929625EA0E}">
        <p15:presenceInfo xmlns:p15="http://schemas.microsoft.com/office/powerpoint/2012/main" userId="f087c270f4d039b6"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E19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showGuides="1">
      <p:cViewPr varScale="1">
        <p:scale>
          <a:sx n="74" d="100"/>
          <a:sy n="74" d="100"/>
        </p:scale>
        <p:origin x="1092" y="66"/>
      </p:cViewPr>
      <p:guideLst>
        <p:guide orient="horz" pos="2160"/>
        <p:guide pos="3840"/>
      </p:guideLst>
    </p:cSldViewPr>
  </p:slideViewPr>
  <p:notesTextViewPr>
    <p:cViewPr>
      <p:scale>
        <a:sx n="1" d="1"/>
        <a:sy n="1" d="1"/>
      </p:scale>
      <p:origin x="0" y="-42"/>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0-11-05T16:14:28.269" idx="29">
    <p:pos x="10" y="10"/>
    <p:text/>
    <p:extLst>
      <p:ext uri="{C676402C-5697-4E1C-873F-D02D1690AC5C}">
        <p15:threadingInfo xmlns:p15="http://schemas.microsoft.com/office/powerpoint/2012/main" timeZoneBias="-60"/>
      </p:ext>
    </p:extLst>
  </p:cm>
  <p:cm authorId="1" dt="2020-11-05T16:15:02.742" idx="30">
    <p:pos x="10" y="146"/>
    <p:text>Excel\video_son\eval\images_perf\xl_perf_q5.2.2</p:text>
    <p:extLst>
      <p:ext uri="{C676402C-5697-4E1C-873F-D02D1690AC5C}">
        <p15:threadingInfo xmlns:p15="http://schemas.microsoft.com/office/powerpoint/2012/main" timeZoneBias="-60">
          <p15:parentCm authorId="1" idx="29"/>
        </p15:threadingInfo>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346A2B-52EB-4E0A-818F-1D50326F15E3}" type="datetimeFigureOut">
              <a:rPr lang="fr-FR" smtClean="0"/>
              <a:t>18/11/2020</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B3EB095-11AD-43D3-81B2-0D6EA74A4369}" type="slidenum">
              <a:rPr lang="fr-FR" smtClean="0"/>
              <a:t>‹N°›</a:t>
            </a:fld>
            <a:endParaRPr lang="fr-FR"/>
          </a:p>
        </p:txBody>
      </p:sp>
    </p:spTree>
    <p:extLst>
      <p:ext uri="{BB962C8B-B14F-4D97-AF65-F5344CB8AC3E}">
        <p14:creationId xmlns:p14="http://schemas.microsoft.com/office/powerpoint/2010/main" val="27692732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On trouve la commande Filtrer sur l’onglet données. Elle est également présente sur l’onglet Accueil.</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2</a:t>
            </a:fld>
            <a:endParaRPr lang="fr-FR"/>
          </a:p>
        </p:txBody>
      </p:sp>
    </p:spTree>
    <p:extLst>
      <p:ext uri="{BB962C8B-B14F-4D97-AF65-F5344CB8AC3E}">
        <p14:creationId xmlns:p14="http://schemas.microsoft.com/office/powerpoint/2010/main" val="2835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Le bouton + permet de ne développer que les informations de l ’année visée. Il n’affiche que la première déclinaison donc les mois.</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3</a:t>
            </a:fld>
            <a:endParaRPr lang="fr-FR"/>
          </a:p>
        </p:txBody>
      </p:sp>
    </p:spTree>
    <p:extLst>
      <p:ext uri="{BB962C8B-B14F-4D97-AF65-F5344CB8AC3E}">
        <p14:creationId xmlns:p14="http://schemas.microsoft.com/office/powerpoint/2010/main" val="30995222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Sans aucun symbole la précédent une valeur est affectée de la comparaison = . Donc égal à 60000</a:t>
            </a:r>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4</a:t>
            </a:fld>
            <a:endParaRPr lang="fr-FR"/>
          </a:p>
        </p:txBody>
      </p:sp>
    </p:spTree>
    <p:extLst>
      <p:ext uri="{BB962C8B-B14F-4D97-AF65-F5344CB8AC3E}">
        <p14:creationId xmlns:p14="http://schemas.microsoft.com/office/powerpoint/2010/main" val="10813486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Une zone de critères peut être sur la même feuille, dans le même classeur sur une autre feuille ou stockée dans un classeur différent ce qui peut être pratique lorsque plusieurs classeurs se partagent les </a:t>
            </a:r>
            <a:r>
              <a:rPr lang="fr-FR"/>
              <a:t>mêmes critères.</a:t>
            </a:r>
            <a:endParaRPr lang="fr-FR" dirty="0"/>
          </a:p>
        </p:txBody>
      </p:sp>
      <p:sp>
        <p:nvSpPr>
          <p:cNvPr id="4" name="Espace réservé du numéro de diapositive 3"/>
          <p:cNvSpPr>
            <a:spLocks noGrp="1"/>
          </p:cNvSpPr>
          <p:nvPr>
            <p:ph type="sldNum" sz="quarter" idx="5"/>
          </p:nvPr>
        </p:nvSpPr>
        <p:spPr/>
        <p:txBody>
          <a:bodyPr/>
          <a:lstStyle/>
          <a:p>
            <a:fld id="{CB3EB095-11AD-43D3-81B2-0D6EA74A4369}" type="slidenum">
              <a:rPr lang="fr-FR" smtClean="0"/>
              <a:t>5</a:t>
            </a:fld>
            <a:endParaRPr lang="fr-FR"/>
          </a:p>
        </p:txBody>
      </p:sp>
    </p:spTree>
    <p:extLst>
      <p:ext uri="{BB962C8B-B14F-4D97-AF65-F5344CB8AC3E}">
        <p14:creationId xmlns:p14="http://schemas.microsoft.com/office/powerpoint/2010/main" val="10029577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0B12A13-1C11-4552-9D62-438508EAE763}"/>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7C150C3-A3C7-4F97-A7A0-5996A7821C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6278EE18-502D-4283-84B3-BF2F62638934}"/>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14B29BAD-EDE0-46E0-83C0-F2652A807862}"/>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8480339-9F7B-4B0C-8715-DDD716BD692F}"/>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467588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337827-7AD2-4272-AB51-469717AA317E}"/>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DADED94-76D8-40EE-9943-8A82866688C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0F4E89E7-F21F-4C3E-887F-7ED6B00CE1FA}"/>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EB98B091-B75C-4CF5-954D-54F3967033F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AECD12C-4A57-489E-A0AA-DB5817764272}"/>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3669627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2DAF49CA-456F-4732-AAAF-92B169B54034}"/>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BA86C578-9E71-4409-9E29-BC8685FE025C}"/>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B81FC33-3940-4AEB-B79B-58AA7C6F951F}"/>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8E3D0531-5A7C-4F41-A84E-A2F8AFFA91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8D5907-BDBC-46B2-AD01-F83FF9DECA3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3059846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522D7DA-ADE3-4FEC-A75E-4B35D5CFD4F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9AA0401E-E36B-4D59-8110-BACEE9029A2D}"/>
              </a:ext>
            </a:extLst>
          </p:cNvPr>
          <p:cNvSpPr>
            <a:spLocks noGrp="1"/>
          </p:cNvSpPr>
          <p:nvPr>
            <p:ph idx="1"/>
          </p:nvPr>
        </p:nvSpPr>
        <p:spPr/>
        <p:txBody>
          <a:bodyPr>
            <a:normAutofit/>
          </a:bodyPr>
          <a:lstStyle>
            <a:lvl1pPr>
              <a:defRPr sz="1800"/>
            </a:lvl1pPr>
            <a:lvl2pPr>
              <a:defRPr sz="1600"/>
            </a:lvl2pPr>
            <a:lvl3pPr>
              <a:defRPr sz="1400"/>
            </a:lvl3pPr>
            <a:lvl4pPr>
              <a:defRPr sz="1200"/>
            </a:lvl4pPr>
            <a:lvl5pPr>
              <a:defRPr sz="12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a16="http://schemas.microsoft.com/office/drawing/2014/main" id="{016314C1-5304-4382-8C3A-E9F2BC66A9B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B3DF098F-96F3-44B7-BB4A-674C8383A7D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89F03C9-D089-4C9A-BF9A-310B446DD623}"/>
              </a:ext>
            </a:extLst>
          </p:cNvPr>
          <p:cNvSpPr>
            <a:spLocks noGrp="1"/>
          </p:cNvSpPr>
          <p:nvPr>
            <p:ph type="sldNum" sz="quarter" idx="12"/>
          </p:nvPr>
        </p:nvSpPr>
        <p:spPr/>
        <p:txBody>
          <a:bodyPr/>
          <a:lstStyle/>
          <a:p>
            <a:fld id="{472B3F0D-2B84-44C5-A1EE-64807A9FCE04}" type="slidenum">
              <a:rPr lang="fr-FR" smtClean="0"/>
              <a:t>‹N°›</a:t>
            </a:fld>
            <a:endParaRPr lang="fr-FR"/>
          </a:p>
        </p:txBody>
      </p:sp>
      <p:sp>
        <p:nvSpPr>
          <p:cNvPr id="7" name="Espace réservé du texte 15">
            <a:extLst>
              <a:ext uri="{FF2B5EF4-FFF2-40B4-BE49-F238E27FC236}">
                <a16:creationId xmlns:a16="http://schemas.microsoft.com/office/drawing/2014/main" id="{C36AA320-E8EB-4ADF-90A3-D3002BC9FEF4}"/>
              </a:ext>
            </a:extLst>
          </p:cNvPr>
          <p:cNvSpPr>
            <a:spLocks noGrp="1"/>
          </p:cNvSpPr>
          <p:nvPr>
            <p:ph type="body" sz="quarter" idx="15"/>
          </p:nvPr>
        </p:nvSpPr>
        <p:spPr>
          <a:xfrm>
            <a:off x="1658937" y="1424285"/>
            <a:ext cx="9694861" cy="385763"/>
          </a:xfrm>
          <a:ln>
            <a:solidFill>
              <a:schemeClr val="tx1"/>
            </a:solidFill>
          </a:ln>
        </p:spPr>
        <p:txBody>
          <a:bodyPr anchor="b">
            <a:noAutofit/>
          </a:bodyPr>
          <a:lstStyle>
            <a:lvl1pPr marL="0" indent="0">
              <a:buNone/>
              <a:tabLst>
                <a:tab pos="8967788" algn="l"/>
              </a:tabLst>
              <a:defRPr sz="1400"/>
            </a:lvl1pPr>
            <a:lvl2pPr marL="457200" indent="0">
              <a:buNone/>
              <a:defRPr sz="1400"/>
            </a:lvl2pPr>
            <a:lvl3pPr marL="914400" indent="0">
              <a:buNone/>
              <a:defRPr sz="1400"/>
            </a:lvl3pPr>
            <a:lvl4pPr marL="1371600" indent="0">
              <a:buNone/>
              <a:defRPr sz="1400"/>
            </a:lvl4pPr>
            <a:lvl5pPr marL="1828800" indent="0">
              <a:buNone/>
              <a:defRPr sz="1400"/>
            </a:lvl5pPr>
          </a:lstStyle>
          <a:p>
            <a:pPr lvl="0"/>
            <a:r>
              <a:rPr lang="fr-FR" dirty="0"/>
              <a:t>Modifier les styles du texte du masque</a:t>
            </a:r>
          </a:p>
        </p:txBody>
      </p:sp>
      <p:sp>
        <p:nvSpPr>
          <p:cNvPr id="8" name="ZoneTexte 7">
            <a:extLst>
              <a:ext uri="{FF2B5EF4-FFF2-40B4-BE49-F238E27FC236}">
                <a16:creationId xmlns:a16="http://schemas.microsoft.com/office/drawing/2014/main" id="{62D51E41-0181-42C3-B422-E29365228C17}"/>
              </a:ext>
            </a:extLst>
          </p:cNvPr>
          <p:cNvSpPr txBox="1"/>
          <p:nvPr userDrawn="1"/>
        </p:nvSpPr>
        <p:spPr>
          <a:xfrm>
            <a:off x="2118731" y="1212551"/>
            <a:ext cx="1338147" cy="216000"/>
          </a:xfrm>
          <a:prstGeom prst="rect">
            <a:avLst/>
          </a:prstGeom>
          <a:solidFill>
            <a:schemeClr val="bg1"/>
          </a:solidFill>
          <a:ln>
            <a:solidFill>
              <a:schemeClr val="tx1"/>
            </a:solidFill>
          </a:ln>
        </p:spPr>
        <p:txBody>
          <a:bodyPr wrap="square" tIns="18000" rtlCol="0">
            <a:spAutoFit/>
          </a:bodyPr>
          <a:lstStyle/>
          <a:p>
            <a:r>
              <a:rPr lang="fr-FR" sz="1200" dirty="0"/>
              <a:t>Libellé question</a:t>
            </a:r>
          </a:p>
        </p:txBody>
      </p:sp>
    </p:spTree>
    <p:extLst>
      <p:ext uri="{BB962C8B-B14F-4D97-AF65-F5344CB8AC3E}">
        <p14:creationId xmlns:p14="http://schemas.microsoft.com/office/powerpoint/2010/main" val="946498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ECBF64-556C-47D3-97E5-3377C59EEEAB}"/>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0C4428EA-E422-434D-B6DD-8BFE2CDDAE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B9B281D-DC75-460C-A101-A18613BAB1BD}"/>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C4A7C534-77F1-444B-BD9E-C46057E1C81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BFB71F6-909C-4D09-8A7D-B5F5D7F3D5B5}"/>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0980355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556D93-C2EF-46BF-BEE5-03F46888E4CE}"/>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790622ED-0C2F-4B72-A502-EF985F3472EA}"/>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35A0A06C-E6C1-43D0-B6F1-E02630D30230}"/>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668EB15C-FF43-40BD-8AEB-FD56834093EF}"/>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47633EBE-C6F0-4DF2-BA28-ABB9E5EB5C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FA3C060-45EB-4B39-B1B2-D457AA208611}"/>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9004533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D644D6-3E43-43EF-85D1-E9BE032E682F}"/>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732E56D5-430D-419A-A6D7-DA244FFC0F3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725B7B4E-A507-407A-B58A-B2E38F2E8BD6}"/>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E5BD0E8-BE14-4227-A960-3D6739E188F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9B91B5E4-5501-4DDE-B93E-7DE2D016CB7A}"/>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A6779E64-57F5-44DA-9C2D-356787A783A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8" name="Espace réservé du pied de page 7">
            <a:extLst>
              <a:ext uri="{FF2B5EF4-FFF2-40B4-BE49-F238E27FC236}">
                <a16:creationId xmlns:a16="http://schemas.microsoft.com/office/drawing/2014/main" id="{388BE22D-1686-403C-B249-1AC62C9EC9F2}"/>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28C5B6BA-D590-45AD-B91F-1DEB9165468B}"/>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354742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8536F84-0B35-47B9-88B6-732F17F4E16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C329089-C75C-4634-9E25-C56A0D172CD3}"/>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4" name="Espace réservé du pied de page 3">
            <a:extLst>
              <a:ext uri="{FF2B5EF4-FFF2-40B4-BE49-F238E27FC236}">
                <a16:creationId xmlns:a16="http://schemas.microsoft.com/office/drawing/2014/main" id="{A01EA1AD-52CF-41E9-9F54-A5F2F0B8ADF4}"/>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0B7C48E1-93D1-4AD9-BE6A-688063C86D5E}"/>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009415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2FF4167F-83F2-438B-AE26-90F6F35B3AC9}"/>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3" name="Espace réservé du pied de page 2">
            <a:extLst>
              <a:ext uri="{FF2B5EF4-FFF2-40B4-BE49-F238E27FC236}">
                <a16:creationId xmlns:a16="http://schemas.microsoft.com/office/drawing/2014/main" id="{8B57C20B-B78F-47C8-9850-EE7AEEEB651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A0A135F-33FA-46C1-AE5F-55B67832727C}"/>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624319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52CB3F4-B613-4C05-AC8E-4B922F627A8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7664E063-B9F1-42EF-BE36-086E16E03F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8BA1EBAD-B720-4429-914C-1A07EBDE44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C456B1C-48C6-48AD-91DC-AE95BB2546E5}"/>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3B20DB62-9871-4A0C-998E-42F59A43288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9A52561-2D1C-45BA-9CAE-D72E5663873A}"/>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12793370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257AA64-5BBD-4C56-B88D-6A53533FDB4F}"/>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071787F-2BB2-4846-910D-F77001E3B2A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E43AB96E-3B8C-41CF-9478-1094322352D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3F35075-BCDD-43D8-BF5F-C14E4D62B25A}"/>
              </a:ext>
            </a:extLst>
          </p:cNvPr>
          <p:cNvSpPr>
            <a:spLocks noGrp="1"/>
          </p:cNvSpPr>
          <p:nvPr>
            <p:ph type="dt" sz="half" idx="10"/>
          </p:nvPr>
        </p:nvSpPr>
        <p:spPr/>
        <p:txBody>
          <a:bodyPr/>
          <a:lstStyle/>
          <a:p>
            <a:fld id="{3B96127A-BB82-40B9-9D9A-CF208317FAF8}" type="datetimeFigureOut">
              <a:rPr lang="fr-FR" smtClean="0"/>
              <a:t>18/11/2020</a:t>
            </a:fld>
            <a:endParaRPr lang="fr-FR"/>
          </a:p>
        </p:txBody>
      </p:sp>
      <p:sp>
        <p:nvSpPr>
          <p:cNvPr id="6" name="Espace réservé du pied de page 5">
            <a:extLst>
              <a:ext uri="{FF2B5EF4-FFF2-40B4-BE49-F238E27FC236}">
                <a16:creationId xmlns:a16="http://schemas.microsoft.com/office/drawing/2014/main" id="{08A6F0D6-3A87-4AA1-8FD3-36E60E4E284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3689CA5-F3AA-42BD-94F2-853CA6E0E246}"/>
              </a:ext>
            </a:extLst>
          </p:cNvPr>
          <p:cNvSpPr>
            <a:spLocks noGrp="1"/>
          </p:cNvSpPr>
          <p:nvPr>
            <p:ph type="sldNum" sz="quarter" idx="12"/>
          </p:nvPr>
        </p:nvSpPr>
        <p:spPr/>
        <p:txBody>
          <a:bodyPr/>
          <a:lstStyle/>
          <a:p>
            <a:fld id="{472B3F0D-2B84-44C5-A1EE-64807A9FCE04}" type="slidenum">
              <a:rPr lang="fr-FR" smtClean="0"/>
              <a:t>‹N°›</a:t>
            </a:fld>
            <a:endParaRPr lang="fr-FR"/>
          </a:p>
        </p:txBody>
      </p:sp>
    </p:spTree>
    <p:extLst>
      <p:ext uri="{BB962C8B-B14F-4D97-AF65-F5344CB8AC3E}">
        <p14:creationId xmlns:p14="http://schemas.microsoft.com/office/powerpoint/2010/main" val="2394824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46DE0B5D-74C9-4E2E-A86C-741ACD51B096}"/>
              </a:ext>
            </a:extLst>
          </p:cNvPr>
          <p:cNvSpPr>
            <a:spLocks noGrp="1"/>
          </p:cNvSpPr>
          <p:nvPr>
            <p:ph type="title"/>
          </p:nvPr>
        </p:nvSpPr>
        <p:spPr>
          <a:xfrm>
            <a:off x="838200" y="365125"/>
            <a:ext cx="10515600" cy="495487"/>
          </a:xfrm>
          <a:prstGeom prst="rect">
            <a:avLst/>
          </a:prstGeom>
        </p:spPr>
        <p:txBody>
          <a:bodyPr vert="horz" lIns="91440" tIns="45720" rIns="91440" bIns="45720" rtlCol="0" anchor="ctr">
            <a:noAutofit/>
          </a:bodyPr>
          <a:lstStyle/>
          <a:p>
            <a:r>
              <a:rPr lang="fr-FR" dirty="0"/>
              <a:t>Modifiez le style du titre</a:t>
            </a:r>
          </a:p>
        </p:txBody>
      </p:sp>
      <p:sp>
        <p:nvSpPr>
          <p:cNvPr id="3" name="Espace réservé du texte 2">
            <a:extLst>
              <a:ext uri="{FF2B5EF4-FFF2-40B4-BE49-F238E27FC236}">
                <a16:creationId xmlns:a16="http://schemas.microsoft.com/office/drawing/2014/main" id="{09CA2093-D6E2-48B8-9701-C2FF5048A9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C17F48D-7403-4F9E-AA13-6317CAA628E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B96127A-BB82-40B9-9D9A-CF208317FAF8}" type="datetimeFigureOut">
              <a:rPr lang="fr-FR" smtClean="0"/>
              <a:t>18/11/2020</a:t>
            </a:fld>
            <a:endParaRPr lang="fr-FR"/>
          </a:p>
        </p:txBody>
      </p:sp>
      <p:sp>
        <p:nvSpPr>
          <p:cNvPr id="5" name="Espace réservé du pied de page 4">
            <a:extLst>
              <a:ext uri="{FF2B5EF4-FFF2-40B4-BE49-F238E27FC236}">
                <a16:creationId xmlns:a16="http://schemas.microsoft.com/office/drawing/2014/main" id="{F63CAB72-8434-47B3-905C-6F069120B08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58A4416-4819-4843-A18C-EB6293FA18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72B3F0D-2B84-44C5-A1EE-64807A9FCE04}" type="slidenum">
              <a:rPr lang="fr-FR" smtClean="0"/>
              <a:t>‹N°›</a:t>
            </a:fld>
            <a:endParaRPr lang="fr-FR"/>
          </a:p>
        </p:txBody>
      </p:sp>
    </p:spTree>
    <p:extLst>
      <p:ext uri="{BB962C8B-B14F-4D97-AF65-F5344CB8AC3E}">
        <p14:creationId xmlns:p14="http://schemas.microsoft.com/office/powerpoint/2010/main" val="6569833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2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66258A5-D22F-42AA-A342-B3201261F56C}"/>
              </a:ext>
            </a:extLst>
          </p:cNvPr>
          <p:cNvSpPr>
            <a:spLocks noGrp="1"/>
          </p:cNvSpPr>
          <p:nvPr>
            <p:ph type="ctrTitle"/>
          </p:nvPr>
        </p:nvSpPr>
        <p:spPr/>
        <p:txBody>
          <a:bodyPr/>
          <a:lstStyle/>
          <a:p>
            <a:r>
              <a:rPr lang="fr-FR" dirty="0"/>
              <a:t>QUIZZ XL PERF 52</a:t>
            </a:r>
          </a:p>
        </p:txBody>
      </p:sp>
      <p:sp>
        <p:nvSpPr>
          <p:cNvPr id="3" name="Sous-titre 2">
            <a:extLst>
              <a:ext uri="{FF2B5EF4-FFF2-40B4-BE49-F238E27FC236}">
                <a16:creationId xmlns:a16="http://schemas.microsoft.com/office/drawing/2014/main" id="{F71FA546-20ED-4F40-9048-818DF337324F}"/>
              </a:ext>
            </a:extLst>
          </p:cNvPr>
          <p:cNvSpPr>
            <a:spLocks noGrp="1"/>
          </p:cNvSpPr>
          <p:nvPr>
            <p:ph type="subTitle" idx="1"/>
          </p:nvPr>
        </p:nvSpPr>
        <p:spPr/>
        <p:txBody>
          <a:bodyPr/>
          <a:lstStyle/>
          <a:p>
            <a:r>
              <a:rPr lang="fr-FR" dirty="0"/>
              <a:t>Rappels</a:t>
            </a:r>
            <a:br>
              <a:rPr lang="fr-FR" dirty="0"/>
            </a:br>
            <a:br>
              <a:rPr lang="fr-FR" dirty="0"/>
            </a:br>
            <a:r>
              <a:rPr lang="fr-FR" dirty="0"/>
              <a:t>les bonnes réponses sont soulignées ou encadrées</a:t>
            </a:r>
          </a:p>
        </p:txBody>
      </p:sp>
    </p:spTree>
    <p:extLst>
      <p:ext uri="{BB962C8B-B14F-4D97-AF65-F5344CB8AC3E}">
        <p14:creationId xmlns:p14="http://schemas.microsoft.com/office/powerpoint/2010/main" val="35896494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les filtres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495486"/>
          </a:xfrm>
          <a:ln>
            <a:solidFill>
              <a:schemeClr val="tx1"/>
            </a:solidFill>
          </a:ln>
        </p:spPr>
        <p:txBody>
          <a:bodyPr>
            <a:normAutofit/>
          </a:bodyPr>
          <a:lstStyle/>
          <a:p>
            <a:pPr marL="0" indent="0">
              <a:buNone/>
              <a:tabLst>
                <a:tab pos="10050463" algn="r"/>
              </a:tabLst>
            </a:pPr>
            <a:r>
              <a:rPr lang="fr-FR" sz="1900" dirty="0"/>
              <a:t>Q5.2.1 : </a:t>
            </a:r>
            <a:r>
              <a:rPr lang="fr-FR" sz="1500" dirty="0"/>
              <a:t>pour activer les filtres automatiques, il faut :</a:t>
            </a:r>
            <a:r>
              <a:rPr lang="fr-FR" sz="1400" dirty="0"/>
              <a:t>	1/4</a:t>
            </a:r>
            <a:endParaRPr lang="fr-FR" dirty="0"/>
          </a:p>
        </p:txBody>
      </p:sp>
      <p:sp>
        <p:nvSpPr>
          <p:cNvPr id="12" name="ZoneTexte 11">
            <a:extLst>
              <a:ext uri="{FF2B5EF4-FFF2-40B4-BE49-F238E27FC236}">
                <a16:creationId xmlns:a16="http://schemas.microsoft.com/office/drawing/2014/main" id="{0685E84C-5887-4F8B-A013-F031FA0E2927}"/>
              </a:ext>
            </a:extLst>
          </p:cNvPr>
          <p:cNvSpPr txBox="1"/>
          <p:nvPr/>
        </p:nvSpPr>
        <p:spPr>
          <a:xfrm>
            <a:off x="838199" y="2302552"/>
            <a:ext cx="10515599"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Onglet Insertion / Filtre</a:t>
            </a:r>
            <a:br>
              <a:rPr lang="fr-FR" dirty="0"/>
            </a:br>
            <a:endParaRPr lang="fr-FR" dirty="0"/>
          </a:p>
          <a:p>
            <a:pPr marL="285750" indent="-285750">
              <a:buFont typeface="Wingdings" panose="05000000000000000000" pitchFamily="2" charset="2"/>
              <a:buChar char="q"/>
            </a:pPr>
            <a:r>
              <a:rPr lang="fr-FR" dirty="0"/>
              <a:t>Onglet Affichage / Filtrer</a:t>
            </a:r>
            <a:br>
              <a:rPr lang="fr-FR" dirty="0"/>
            </a:br>
            <a:endParaRPr lang="fr-FR" dirty="0"/>
          </a:p>
          <a:p>
            <a:pPr marL="285750" indent="-285750">
              <a:buFont typeface="Wingdings" panose="05000000000000000000" pitchFamily="2" charset="2"/>
              <a:buChar char="q"/>
            </a:pPr>
            <a:r>
              <a:rPr lang="fr-FR" u="sng" dirty="0"/>
              <a:t>Onglet Données / Filtrer</a:t>
            </a:r>
            <a:br>
              <a:rPr lang="fr-FR" dirty="0"/>
            </a:br>
            <a:endParaRPr lang="fr-FR" dirty="0"/>
          </a:p>
          <a:p>
            <a:pPr marL="285750" indent="-285750">
              <a:buFont typeface="Wingdings" panose="05000000000000000000" pitchFamily="2" charset="2"/>
              <a:buChar char="q"/>
            </a:pPr>
            <a:r>
              <a:rPr lang="fr-FR" dirty="0"/>
              <a:t>Onglet Accueil / Style / Filtrer</a:t>
            </a:r>
          </a:p>
        </p:txBody>
      </p:sp>
    </p:spTree>
    <p:extLst>
      <p:ext uri="{BB962C8B-B14F-4D97-AF65-F5344CB8AC3E}">
        <p14:creationId xmlns:p14="http://schemas.microsoft.com/office/powerpoint/2010/main" val="21568943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les filtres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Q5.2.2 </a:t>
            </a:r>
            <a:r>
              <a:rPr lang="fr-FR" sz="1400" dirty="0"/>
              <a:t>:  Les boutons + permettent, d’un clic, d’afficher :	2/4</a:t>
            </a:r>
            <a:endParaRPr lang="fr-FR" dirty="0"/>
          </a:p>
        </p:txBody>
      </p:sp>
      <p:sp>
        <p:nvSpPr>
          <p:cNvPr id="6" name="ZoneTexte 5">
            <a:extLst>
              <a:ext uri="{FF2B5EF4-FFF2-40B4-BE49-F238E27FC236}">
                <a16:creationId xmlns:a16="http://schemas.microsoft.com/office/drawing/2014/main" id="{55C9161B-2F26-48C1-82B8-2823515313CA}"/>
              </a:ext>
            </a:extLst>
          </p:cNvPr>
          <p:cNvSpPr txBox="1"/>
          <p:nvPr/>
        </p:nvSpPr>
        <p:spPr>
          <a:xfrm>
            <a:off x="3477296" y="2754671"/>
            <a:ext cx="7992413" cy="2031325"/>
          </a:xfrm>
          <a:prstGeom prst="rect">
            <a:avLst/>
          </a:prstGeom>
          <a:noFill/>
        </p:spPr>
        <p:txBody>
          <a:bodyPr wrap="square" rtlCol="0">
            <a:spAutoFit/>
          </a:bodyPr>
          <a:lstStyle/>
          <a:p>
            <a:pPr marL="285750" indent="-285750">
              <a:buFont typeface="Wingdings" panose="05000000000000000000" pitchFamily="2" charset="2"/>
              <a:buChar char="q"/>
            </a:pPr>
            <a:r>
              <a:rPr lang="fr-FR" dirty="0"/>
              <a:t>les mois et les jours de l’année correspondante</a:t>
            </a:r>
            <a:br>
              <a:rPr lang="fr-FR" dirty="0"/>
            </a:br>
            <a:endParaRPr lang="fr-FR" dirty="0"/>
          </a:p>
          <a:p>
            <a:pPr marL="285750" indent="-285750">
              <a:buFont typeface="Wingdings" panose="05000000000000000000" pitchFamily="2" charset="2"/>
              <a:buChar char="q"/>
            </a:pPr>
            <a:r>
              <a:rPr lang="fr-FR" u="sng" dirty="0"/>
              <a:t>les mois de l’année corresponda</a:t>
            </a:r>
            <a:r>
              <a:rPr lang="fr-FR" dirty="0"/>
              <a:t>nte</a:t>
            </a:r>
            <a:br>
              <a:rPr lang="fr-FR" dirty="0"/>
            </a:br>
            <a:endParaRPr lang="fr-FR" dirty="0"/>
          </a:p>
          <a:p>
            <a:pPr marL="285750" indent="-285750">
              <a:buFont typeface="Wingdings" panose="05000000000000000000" pitchFamily="2" charset="2"/>
              <a:buChar char="q"/>
            </a:pPr>
            <a:r>
              <a:rPr lang="fr-FR" dirty="0"/>
              <a:t>les mois et les jours des différentes années</a:t>
            </a:r>
            <a:br>
              <a:rPr lang="fr-FR" dirty="0"/>
            </a:br>
            <a:endParaRPr lang="fr-FR" dirty="0"/>
          </a:p>
          <a:p>
            <a:pPr marL="285750" indent="-285750">
              <a:buFont typeface="Wingdings" panose="05000000000000000000" pitchFamily="2" charset="2"/>
              <a:buChar char="q"/>
            </a:pPr>
            <a:r>
              <a:rPr lang="fr-FR" dirty="0"/>
              <a:t>les mois des différentes années</a:t>
            </a:r>
            <a:endParaRPr lang="fr-FR" u="sng" dirty="0"/>
          </a:p>
        </p:txBody>
      </p:sp>
      <p:pic>
        <p:nvPicPr>
          <p:cNvPr id="7" name="Image 6">
            <a:extLst>
              <a:ext uri="{FF2B5EF4-FFF2-40B4-BE49-F238E27FC236}">
                <a16:creationId xmlns:a16="http://schemas.microsoft.com/office/drawing/2014/main" id="{5D5BAA96-C0BA-4CDC-BE80-07451A1787C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2400" y="2016342"/>
            <a:ext cx="2523809" cy="4190476"/>
          </a:xfrm>
          <a:prstGeom prst="rect">
            <a:avLst/>
          </a:prstGeom>
        </p:spPr>
      </p:pic>
      <p:sp>
        <p:nvSpPr>
          <p:cNvPr id="8" name="Rectangle 7">
            <a:extLst>
              <a:ext uri="{FF2B5EF4-FFF2-40B4-BE49-F238E27FC236}">
                <a16:creationId xmlns:a16="http://schemas.microsoft.com/office/drawing/2014/main" id="{6117EDFF-6419-44FF-8B39-33FFEB129D25}"/>
              </a:ext>
            </a:extLst>
          </p:cNvPr>
          <p:cNvSpPr/>
          <p:nvPr/>
        </p:nvSpPr>
        <p:spPr>
          <a:xfrm>
            <a:off x="722291" y="4231210"/>
            <a:ext cx="217867" cy="1435494"/>
          </a:xfrm>
          <a:prstGeom prst="rect">
            <a:avLst/>
          </a:prstGeom>
          <a:noFill/>
          <a:ln w="28575">
            <a:solidFill>
              <a:srgbClr val="E195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42414925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les filtres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61394"/>
          </a:xfrm>
          <a:ln>
            <a:solidFill>
              <a:schemeClr val="tx1"/>
            </a:solidFill>
          </a:ln>
        </p:spPr>
        <p:txBody>
          <a:bodyPr/>
          <a:lstStyle/>
          <a:p>
            <a:pPr marL="0" indent="0">
              <a:buNone/>
              <a:tabLst>
                <a:tab pos="10050463" algn="r"/>
              </a:tabLst>
            </a:pPr>
            <a:r>
              <a:rPr lang="fr-FR" dirty="0"/>
              <a:t>Q5.2.3 </a:t>
            </a:r>
            <a:r>
              <a:rPr lang="fr-FR" sz="1400" dirty="0"/>
              <a:t>:  une telle zone de critères affichera les lignes pour un code postal :	3/4</a:t>
            </a:r>
            <a:endParaRPr lang="fr-FR" dirty="0"/>
          </a:p>
        </p:txBody>
      </p:sp>
      <p:sp>
        <p:nvSpPr>
          <p:cNvPr id="13" name="ZoneTexte 12">
            <a:extLst>
              <a:ext uri="{FF2B5EF4-FFF2-40B4-BE49-F238E27FC236}">
                <a16:creationId xmlns:a16="http://schemas.microsoft.com/office/drawing/2014/main" id="{CD2511F4-2E83-4AAE-8555-1F4A01A2C7AA}"/>
              </a:ext>
            </a:extLst>
          </p:cNvPr>
          <p:cNvSpPr txBox="1"/>
          <p:nvPr/>
        </p:nvSpPr>
        <p:spPr>
          <a:xfrm>
            <a:off x="2794715" y="2248974"/>
            <a:ext cx="8661551" cy="2031325"/>
          </a:xfrm>
          <a:prstGeom prst="rect">
            <a:avLst/>
          </a:prstGeom>
          <a:noFill/>
        </p:spPr>
        <p:txBody>
          <a:bodyPr wrap="square" rtlCol="0">
            <a:spAutoFit/>
          </a:bodyPr>
          <a:lstStyle/>
          <a:p>
            <a:pPr marL="285750" indent="-285750">
              <a:buFont typeface="Wingdings" panose="05000000000000000000" pitchFamily="2" charset="2"/>
              <a:buChar char="q"/>
            </a:pPr>
            <a:r>
              <a:rPr lang="fr-FR" u="sng" dirty="0"/>
              <a:t>égal à 60000</a:t>
            </a:r>
            <a:br>
              <a:rPr lang="fr-FR" dirty="0"/>
            </a:br>
            <a:endParaRPr lang="fr-FR" dirty="0"/>
          </a:p>
          <a:p>
            <a:pPr marL="285750" indent="-285750">
              <a:buFont typeface="Wingdings" panose="05000000000000000000" pitchFamily="2" charset="2"/>
              <a:buChar char="q"/>
            </a:pPr>
            <a:r>
              <a:rPr lang="fr-FR" dirty="0"/>
              <a:t>commençant par 60000</a:t>
            </a:r>
            <a:br>
              <a:rPr lang="fr-FR" dirty="0"/>
            </a:br>
            <a:endParaRPr lang="fr-FR" dirty="0"/>
          </a:p>
          <a:p>
            <a:pPr marL="285750" indent="-285750">
              <a:buFont typeface="Wingdings" panose="05000000000000000000" pitchFamily="2" charset="2"/>
              <a:buChar char="q"/>
            </a:pPr>
            <a:r>
              <a:rPr lang="fr-FR" dirty="0"/>
              <a:t>Contenant 60000</a:t>
            </a:r>
            <a:br>
              <a:rPr lang="fr-FR" dirty="0"/>
            </a:br>
            <a:endParaRPr lang="fr-FR" dirty="0"/>
          </a:p>
          <a:p>
            <a:pPr marL="285750" indent="-285750">
              <a:buFont typeface="Wingdings" panose="05000000000000000000" pitchFamily="2" charset="2"/>
              <a:buChar char="q"/>
            </a:pPr>
            <a:r>
              <a:rPr lang="fr-FR" dirty="0"/>
              <a:t>Supérieur ou égal à 60000</a:t>
            </a:r>
          </a:p>
        </p:txBody>
      </p:sp>
      <p:graphicFrame>
        <p:nvGraphicFramePr>
          <p:cNvPr id="4" name="Tableau 4">
            <a:extLst>
              <a:ext uri="{FF2B5EF4-FFF2-40B4-BE49-F238E27FC236}">
                <a16:creationId xmlns:a16="http://schemas.microsoft.com/office/drawing/2014/main" id="{678B3A98-086B-47AC-A80A-1986E3CBE58B}"/>
              </a:ext>
            </a:extLst>
          </p:cNvPr>
          <p:cNvGraphicFramePr>
            <a:graphicFrameLocks noGrp="1"/>
          </p:cNvGraphicFramePr>
          <p:nvPr>
            <p:extLst>
              <p:ext uri="{D42A27DB-BD31-4B8C-83A1-F6EECF244321}">
                <p14:modId xmlns:p14="http://schemas.microsoft.com/office/powerpoint/2010/main" val="3601935095"/>
              </p:ext>
            </p:extLst>
          </p:nvPr>
        </p:nvGraphicFramePr>
        <p:xfrm>
          <a:off x="550929" y="2893796"/>
          <a:ext cx="1445296" cy="741680"/>
        </p:xfrm>
        <a:graphic>
          <a:graphicData uri="http://schemas.openxmlformats.org/drawingml/2006/table">
            <a:tbl>
              <a:tblPr firstRow="1" bandRow="1">
                <a:tableStyleId>{2D5ABB26-0587-4C30-8999-92F81FD0307C}</a:tableStyleId>
              </a:tblPr>
              <a:tblGrid>
                <a:gridCol w="1445296">
                  <a:extLst>
                    <a:ext uri="{9D8B030D-6E8A-4147-A177-3AD203B41FA5}">
                      <a16:colId xmlns:a16="http://schemas.microsoft.com/office/drawing/2014/main" val="3822985627"/>
                    </a:ext>
                  </a:extLst>
                </a:gridCol>
              </a:tblGrid>
              <a:tr h="370840">
                <a:tc>
                  <a:txBody>
                    <a:bodyPr/>
                    <a:lstStyle/>
                    <a:p>
                      <a:r>
                        <a:rPr lang="fr-FR" dirty="0"/>
                        <a:t>Code Postal</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2243742540"/>
                  </a:ext>
                </a:extLst>
              </a:tr>
              <a:tr h="370840">
                <a:tc>
                  <a:txBody>
                    <a:bodyPr/>
                    <a:lstStyle/>
                    <a:p>
                      <a:pPr algn="r"/>
                      <a:r>
                        <a:rPr lang="fr-FR" dirty="0"/>
                        <a:t>60000</a:t>
                      </a:r>
                    </a:p>
                  </a:txBody>
                  <a:tcPr>
                    <a:lnL w="12700" cap="flat" cmpd="sng" algn="ctr">
                      <a:solidFill>
                        <a:schemeClr val="bg1">
                          <a:lumMod val="85000"/>
                        </a:schemeClr>
                      </a:solidFill>
                      <a:prstDash val="solid"/>
                      <a:round/>
                      <a:headEnd type="none" w="med" len="med"/>
                      <a:tailEnd type="none" w="med" len="med"/>
                    </a:lnL>
                    <a:lnR w="12700" cap="flat" cmpd="sng" algn="ctr">
                      <a:solidFill>
                        <a:schemeClr val="bg1">
                          <a:lumMod val="85000"/>
                        </a:schemeClr>
                      </a:solidFill>
                      <a:prstDash val="solid"/>
                      <a:round/>
                      <a:headEnd type="none" w="med" len="med"/>
                      <a:tailEnd type="none" w="med" len="med"/>
                    </a:lnR>
                    <a:lnT w="12700" cap="flat" cmpd="sng" algn="ctr">
                      <a:solidFill>
                        <a:schemeClr val="bg1">
                          <a:lumMod val="85000"/>
                        </a:schemeClr>
                      </a:solidFill>
                      <a:prstDash val="solid"/>
                      <a:round/>
                      <a:headEnd type="none" w="med" len="med"/>
                      <a:tailEnd type="none" w="med" len="med"/>
                    </a:lnT>
                    <a:lnB w="12700" cap="flat" cmpd="sng" algn="ctr">
                      <a:solidFill>
                        <a:schemeClr val="bg1">
                          <a:lumMod val="85000"/>
                        </a:schemeClr>
                      </a:solidFill>
                      <a:prstDash val="solid"/>
                      <a:round/>
                      <a:headEnd type="none" w="med" len="med"/>
                      <a:tailEnd type="none" w="med" len="med"/>
                    </a:lnB>
                  </a:tcPr>
                </a:tc>
                <a:extLst>
                  <a:ext uri="{0D108BD9-81ED-4DB2-BD59-A6C34878D82A}">
                    <a16:rowId xmlns:a16="http://schemas.microsoft.com/office/drawing/2014/main" val="568107831"/>
                  </a:ext>
                </a:extLst>
              </a:tr>
            </a:tbl>
          </a:graphicData>
        </a:graphic>
      </p:graphicFrame>
    </p:spTree>
    <p:extLst>
      <p:ext uri="{BB962C8B-B14F-4D97-AF65-F5344CB8AC3E}">
        <p14:creationId xmlns:p14="http://schemas.microsoft.com/office/powerpoint/2010/main" val="12623576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B54944B-D1A3-4D1D-AA73-A496F1908EDB}"/>
              </a:ext>
            </a:extLst>
          </p:cNvPr>
          <p:cNvSpPr>
            <a:spLocks noGrp="1"/>
          </p:cNvSpPr>
          <p:nvPr>
            <p:ph type="title"/>
          </p:nvPr>
        </p:nvSpPr>
        <p:spPr/>
        <p:txBody>
          <a:bodyPr>
            <a:normAutofit/>
          </a:bodyPr>
          <a:lstStyle/>
          <a:p>
            <a:r>
              <a:rPr lang="fr-FR" dirty="0"/>
              <a:t>Thématique : les filtres</a:t>
            </a:r>
          </a:p>
        </p:txBody>
      </p:sp>
      <p:sp>
        <p:nvSpPr>
          <p:cNvPr id="3" name="Espace réservé du contenu 2">
            <a:extLst>
              <a:ext uri="{FF2B5EF4-FFF2-40B4-BE49-F238E27FC236}">
                <a16:creationId xmlns:a16="http://schemas.microsoft.com/office/drawing/2014/main" id="{47BD595F-4E80-4C3F-8E99-33D2D6A7B007}"/>
              </a:ext>
            </a:extLst>
          </p:cNvPr>
          <p:cNvSpPr>
            <a:spLocks noGrp="1"/>
          </p:cNvSpPr>
          <p:nvPr>
            <p:ph idx="1"/>
          </p:nvPr>
        </p:nvSpPr>
        <p:spPr>
          <a:xfrm>
            <a:off x="838200" y="1430417"/>
            <a:ext cx="10515600" cy="330289"/>
          </a:xfrm>
          <a:ln>
            <a:solidFill>
              <a:schemeClr val="tx1"/>
            </a:solidFill>
          </a:ln>
        </p:spPr>
        <p:txBody>
          <a:bodyPr>
            <a:normAutofit fontScale="85000" lnSpcReduction="20000"/>
          </a:bodyPr>
          <a:lstStyle/>
          <a:p>
            <a:pPr marL="0" indent="0">
              <a:buNone/>
              <a:tabLst>
                <a:tab pos="10050463" algn="r"/>
              </a:tabLst>
            </a:pPr>
            <a:r>
              <a:rPr lang="fr-FR" sz="2100" dirty="0"/>
              <a:t>Q5.2.4</a:t>
            </a:r>
            <a:r>
              <a:rPr lang="fr-FR" sz="2300" dirty="0"/>
              <a:t> : </a:t>
            </a:r>
            <a:r>
              <a:rPr lang="fr-FR" sz="1600" dirty="0"/>
              <a:t>Parmi ces quatre affirmations, l’un est fausse, laquelle ?</a:t>
            </a:r>
            <a:r>
              <a:rPr lang="fr-FR" sz="1400" dirty="0"/>
              <a:t>	4/4</a:t>
            </a:r>
            <a:endParaRPr lang="fr-FR" dirty="0"/>
          </a:p>
        </p:txBody>
      </p:sp>
      <p:sp>
        <p:nvSpPr>
          <p:cNvPr id="6" name="ZoneTexte 5">
            <a:extLst>
              <a:ext uri="{FF2B5EF4-FFF2-40B4-BE49-F238E27FC236}">
                <a16:creationId xmlns:a16="http://schemas.microsoft.com/office/drawing/2014/main" id="{67D25C0C-3118-4C59-8EEC-423F80294A62}"/>
              </a:ext>
            </a:extLst>
          </p:cNvPr>
          <p:cNvSpPr txBox="1"/>
          <p:nvPr/>
        </p:nvSpPr>
        <p:spPr>
          <a:xfrm>
            <a:off x="941231" y="2330511"/>
            <a:ext cx="10515599" cy="2585323"/>
          </a:xfrm>
          <a:prstGeom prst="rect">
            <a:avLst/>
          </a:prstGeom>
          <a:noFill/>
        </p:spPr>
        <p:txBody>
          <a:bodyPr wrap="square" rtlCol="0">
            <a:spAutoFit/>
          </a:bodyPr>
          <a:lstStyle/>
          <a:p>
            <a:pPr marL="285750" indent="-285750">
              <a:buFont typeface="Wingdings" panose="05000000000000000000" pitchFamily="2" charset="2"/>
              <a:buChar char="q"/>
            </a:pPr>
            <a:r>
              <a:rPr lang="fr-FR" dirty="0"/>
              <a:t>Dans une zone de critères les noms de champ (intitulé de colonne) doivent être orthographiés de la même façon que dans la liste à filtrer</a:t>
            </a:r>
            <a:br>
              <a:rPr lang="fr-FR" dirty="0"/>
            </a:br>
            <a:endParaRPr lang="fr-FR" dirty="0"/>
          </a:p>
          <a:p>
            <a:pPr marL="285750" indent="-285750">
              <a:buFont typeface="Wingdings" panose="05000000000000000000" pitchFamily="2" charset="2"/>
              <a:buChar char="q"/>
            </a:pPr>
            <a:r>
              <a:rPr lang="fr-FR" dirty="0"/>
              <a:t>Lorsque des valeurs ou comparaisons sont sur des lignes différentes, Excel applique l’opérateur logique OU</a:t>
            </a:r>
            <a:br>
              <a:rPr lang="fr-FR" dirty="0"/>
            </a:br>
            <a:endParaRPr lang="fr-FR" dirty="0"/>
          </a:p>
          <a:p>
            <a:pPr marL="285750" indent="-285750">
              <a:buFont typeface="Wingdings" panose="05000000000000000000" pitchFamily="2" charset="2"/>
              <a:buChar char="q"/>
            </a:pPr>
            <a:r>
              <a:rPr lang="fr-FR" u="sng" dirty="0"/>
              <a:t>Une zone de critères est obligatoirement stockée dans le même classeur que la liste à filtrer</a:t>
            </a:r>
            <a:br>
              <a:rPr lang="fr-FR" dirty="0"/>
            </a:br>
            <a:endParaRPr lang="fr-FR" dirty="0"/>
          </a:p>
          <a:p>
            <a:pPr marL="285750" indent="-285750">
              <a:buFont typeface="Wingdings" panose="05000000000000000000" pitchFamily="2" charset="2"/>
              <a:buChar char="q"/>
            </a:pPr>
            <a:r>
              <a:rPr lang="fr-FR" dirty="0"/>
              <a:t>Lorsque des valeurs ou comparaisons sont sur la même ligne, Excel applique l’opérateur logique ET</a:t>
            </a:r>
            <a:br>
              <a:rPr lang="fr-FR" dirty="0"/>
            </a:br>
            <a:endParaRPr lang="fr-FR" dirty="0"/>
          </a:p>
        </p:txBody>
      </p:sp>
    </p:spTree>
    <p:extLst>
      <p:ext uri="{BB962C8B-B14F-4D97-AF65-F5344CB8AC3E}">
        <p14:creationId xmlns:p14="http://schemas.microsoft.com/office/powerpoint/2010/main" val="3034708797"/>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6278</TotalTime>
  <Words>340</Words>
  <Application>Microsoft Office PowerPoint</Application>
  <PresentationFormat>Grand écran</PresentationFormat>
  <Paragraphs>36</Paragraphs>
  <Slides>5</Slides>
  <Notes>4</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Arial</vt:lpstr>
      <vt:lpstr>Calibri</vt:lpstr>
      <vt:lpstr>Calibri Light</vt:lpstr>
      <vt:lpstr>Wingdings</vt:lpstr>
      <vt:lpstr>Thème Office</vt:lpstr>
      <vt:lpstr>QUIZZ XL PERF 52</vt:lpstr>
      <vt:lpstr>Thématique : les filtres</vt:lpstr>
      <vt:lpstr>Thématique : les filtres</vt:lpstr>
      <vt:lpstr>Thématique : les filtres</vt:lpstr>
      <vt:lpstr>Thématique : les filtres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QUIZZ XL PERF 2.1</dc:title>
  <dc:creator>Françoise Pervier</dc:creator>
  <cp:lastModifiedBy>Françoise Pervier</cp:lastModifiedBy>
  <cp:revision>175</cp:revision>
  <dcterms:created xsi:type="dcterms:W3CDTF">2020-03-24T16:27:47Z</dcterms:created>
  <dcterms:modified xsi:type="dcterms:W3CDTF">2020-11-18T12:09:55Z</dcterms:modified>
</cp:coreProperties>
</file>