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64" r:id="rId3"/>
    <p:sldId id="257" r:id="rId4"/>
    <p:sldId id="269" r:id="rId5"/>
    <p:sldId id="262"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ançoise Pervier" initials="FP" lastIdx="31" clrIdx="0">
    <p:extLst>
      <p:ext uri="{19B8F6BF-5375-455C-9EA6-DF929625EA0E}">
        <p15:presenceInfo xmlns:p15="http://schemas.microsoft.com/office/powerpoint/2012/main" userId="f087c270f4d039b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195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74" d="100"/>
          <a:sy n="74" d="100"/>
        </p:scale>
        <p:origin x="1092" y="66"/>
      </p:cViewPr>
      <p:guideLst>
        <p:guide orient="horz" pos="2160"/>
        <p:guide pos="3840"/>
      </p:guideLst>
    </p:cSldViewPr>
  </p:slideViewPr>
  <p:notesTextViewPr>
    <p:cViewPr>
      <p:scale>
        <a:sx n="1" d="1"/>
        <a:sy n="1" d="1"/>
      </p:scale>
      <p:origin x="0" y="-42"/>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346A2B-52EB-4E0A-818F-1D50326F15E3}" type="datetimeFigureOut">
              <a:rPr lang="fr-FR" smtClean="0"/>
              <a:t>18/11/2020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3EB095-11AD-43D3-81B2-0D6EA74A4369}" type="slidenum">
              <a:rPr lang="fr-FR" smtClean="0"/>
              <a:t>‹N°›</a:t>
            </a:fld>
            <a:endParaRPr lang="fr-FR"/>
          </a:p>
        </p:txBody>
      </p:sp>
    </p:spTree>
    <p:extLst>
      <p:ext uri="{BB962C8B-B14F-4D97-AF65-F5344CB8AC3E}">
        <p14:creationId xmlns:p14="http://schemas.microsoft.com/office/powerpoint/2010/main" val="2769273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Il suffit de se positionner dans une cellule non isolée d’une plage de données pour qu’Excel sélectionne l’ensemble de la plage lors de l’activation de la commande Mettre sous forme de tableau.</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2</a:t>
            </a:fld>
            <a:endParaRPr lang="fr-FR"/>
          </a:p>
        </p:txBody>
      </p:sp>
    </p:spTree>
    <p:extLst>
      <p:ext uri="{BB962C8B-B14F-4D97-AF65-F5344CB8AC3E}">
        <p14:creationId xmlns:p14="http://schemas.microsoft.com/office/powerpoint/2010/main" val="2835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C’est sur l’onglet Création des outils de tableau que l’on peut, en haut à gauche, modifier le nom par défaut du tableau.</a:t>
            </a:r>
          </a:p>
          <a:p>
            <a:r>
              <a:rPr lang="fr-FR" dirty="0"/>
              <a:t>Le premier choix n’existe pas.</a:t>
            </a:r>
          </a:p>
          <a:p>
            <a:r>
              <a:rPr lang="fr-FR" dirty="0"/>
              <a:t>Le deuxième et le quatrième ne nomment qu’un cellule, celle qui est active.</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3</a:t>
            </a:fld>
            <a:endParaRPr lang="fr-FR"/>
          </a:p>
        </p:txBody>
      </p:sp>
    </p:spTree>
    <p:extLst>
      <p:ext uri="{BB962C8B-B14F-4D97-AF65-F5344CB8AC3E}">
        <p14:creationId xmlns:p14="http://schemas.microsoft.com/office/powerpoint/2010/main" val="3099522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Excel n’étend automatiquement la définition d’un tableau ni vers la gauche ni vers le haut.</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4</a:t>
            </a:fld>
            <a:endParaRPr lang="fr-FR"/>
          </a:p>
        </p:txBody>
      </p:sp>
    </p:spTree>
    <p:extLst>
      <p:ext uri="{BB962C8B-B14F-4D97-AF65-F5344CB8AC3E}">
        <p14:creationId xmlns:p14="http://schemas.microsoft.com/office/powerpoint/2010/main" val="10813486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Convertir en plage est le moyen de se débarrasser de la fonctionnalité tableau. Cela désactivera les filtres automatiques si c’est la création du tableau qui les ont activés, cela n’impacte pas les mises en forme et pour les vacances, si un simple clic suffisait, ça se saurait!</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5</a:t>
            </a:fld>
            <a:endParaRPr lang="fr-FR"/>
          </a:p>
        </p:txBody>
      </p:sp>
    </p:spTree>
    <p:extLst>
      <p:ext uri="{BB962C8B-B14F-4D97-AF65-F5344CB8AC3E}">
        <p14:creationId xmlns:p14="http://schemas.microsoft.com/office/powerpoint/2010/main" val="1002957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B12A13-1C11-4552-9D62-438508EAE76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7C150C3-A3C7-4F97-A7A0-5996A7821C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278EE18-502D-4283-84B3-BF2F62638934}"/>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14B29BAD-EDE0-46E0-83C0-F2652A80786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8480339-9F7B-4B0C-8715-DDD716BD692F}"/>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467588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337827-7AD2-4272-AB51-469717AA317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DADED94-76D8-40EE-9943-8A82866688C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4E89E7-F21F-4C3E-887F-7ED6B00CE1FA}"/>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EB98B091-B75C-4CF5-954D-54F3967033F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AECD12C-4A57-489E-A0AA-DB5817764272}"/>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366962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DAF49CA-456F-4732-AAAF-92B169B5403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A86C578-9E71-4409-9E29-BC8685FE025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81FC33-3940-4AEB-B79B-58AA7C6F951F}"/>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8E3D0531-5A7C-4F41-A84E-A2F8AFFA913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D8D5907-BDBC-46B2-AD01-F83FF9DECA3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05984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22D7DA-ADE3-4FEC-A75E-4B35D5CFD4F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AA0401E-E36B-4D59-8110-BACEE9029A2D}"/>
              </a:ext>
            </a:extLst>
          </p:cNvPr>
          <p:cNvSpPr>
            <a:spLocks noGrp="1"/>
          </p:cNvSpPr>
          <p:nvPr>
            <p:ph idx="1"/>
          </p:nvPr>
        </p:nvSpPr>
        <p:spPr/>
        <p:txBody>
          <a:bodyPr>
            <a:normAutofit/>
          </a:bodyPr>
          <a:lstStyle>
            <a:lvl1pPr>
              <a:defRPr sz="1800"/>
            </a:lvl1pPr>
            <a:lvl2pPr>
              <a:defRPr sz="1600"/>
            </a:lvl2pPr>
            <a:lvl3pPr>
              <a:defRPr sz="1400"/>
            </a:lvl3pPr>
            <a:lvl4pPr>
              <a:defRPr sz="1200"/>
            </a:lvl4pPr>
            <a:lvl5pPr>
              <a:defRPr sz="12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16314C1-5304-4382-8C3A-E9F2BC66A9B5}"/>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B3DF098F-96F3-44B7-BB4A-674C8383A7D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89F03C9-D089-4C9A-BF9A-310B446DD623}"/>
              </a:ext>
            </a:extLst>
          </p:cNvPr>
          <p:cNvSpPr>
            <a:spLocks noGrp="1"/>
          </p:cNvSpPr>
          <p:nvPr>
            <p:ph type="sldNum" sz="quarter" idx="12"/>
          </p:nvPr>
        </p:nvSpPr>
        <p:spPr/>
        <p:txBody>
          <a:bodyPr/>
          <a:lstStyle/>
          <a:p>
            <a:fld id="{472B3F0D-2B84-44C5-A1EE-64807A9FCE04}" type="slidenum">
              <a:rPr lang="fr-FR" smtClean="0"/>
              <a:t>‹N°›</a:t>
            </a:fld>
            <a:endParaRPr lang="fr-FR"/>
          </a:p>
        </p:txBody>
      </p:sp>
      <p:sp>
        <p:nvSpPr>
          <p:cNvPr id="7" name="Espace réservé du texte 15">
            <a:extLst>
              <a:ext uri="{FF2B5EF4-FFF2-40B4-BE49-F238E27FC236}">
                <a16:creationId xmlns:a16="http://schemas.microsoft.com/office/drawing/2014/main" id="{C36AA320-E8EB-4ADF-90A3-D3002BC9FEF4}"/>
              </a:ext>
            </a:extLst>
          </p:cNvPr>
          <p:cNvSpPr>
            <a:spLocks noGrp="1"/>
          </p:cNvSpPr>
          <p:nvPr>
            <p:ph type="body" sz="quarter" idx="15"/>
          </p:nvPr>
        </p:nvSpPr>
        <p:spPr>
          <a:xfrm>
            <a:off x="1658937" y="1424285"/>
            <a:ext cx="9694861" cy="385763"/>
          </a:xfrm>
          <a:ln>
            <a:solidFill>
              <a:schemeClr val="tx1"/>
            </a:solidFill>
          </a:ln>
        </p:spPr>
        <p:txBody>
          <a:bodyPr anchor="b">
            <a:noAutofit/>
          </a:bodyPr>
          <a:lstStyle>
            <a:lvl1pPr marL="0" indent="0">
              <a:buNone/>
              <a:tabLst>
                <a:tab pos="8967788" algn="l"/>
              </a:tabLst>
              <a:defRPr sz="14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8" name="ZoneTexte 7">
            <a:extLst>
              <a:ext uri="{FF2B5EF4-FFF2-40B4-BE49-F238E27FC236}">
                <a16:creationId xmlns:a16="http://schemas.microsoft.com/office/drawing/2014/main" id="{62D51E41-0181-42C3-B422-E29365228C17}"/>
              </a:ext>
            </a:extLst>
          </p:cNvPr>
          <p:cNvSpPr txBox="1"/>
          <p:nvPr userDrawn="1"/>
        </p:nvSpPr>
        <p:spPr>
          <a:xfrm>
            <a:off x="2118731" y="1212551"/>
            <a:ext cx="1338147" cy="216000"/>
          </a:xfrm>
          <a:prstGeom prst="rect">
            <a:avLst/>
          </a:prstGeom>
          <a:solidFill>
            <a:schemeClr val="bg1"/>
          </a:solidFill>
          <a:ln>
            <a:solidFill>
              <a:schemeClr val="tx1"/>
            </a:solidFill>
          </a:ln>
        </p:spPr>
        <p:txBody>
          <a:bodyPr wrap="square" tIns="18000" rtlCol="0">
            <a:spAutoFit/>
          </a:bodyPr>
          <a:lstStyle/>
          <a:p>
            <a:r>
              <a:rPr lang="fr-FR" sz="1200" dirty="0"/>
              <a:t>Libellé question</a:t>
            </a:r>
          </a:p>
        </p:txBody>
      </p:sp>
    </p:spTree>
    <p:extLst>
      <p:ext uri="{BB962C8B-B14F-4D97-AF65-F5344CB8AC3E}">
        <p14:creationId xmlns:p14="http://schemas.microsoft.com/office/powerpoint/2010/main" val="946498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ECBF64-556C-47D3-97E5-3377C59EEEA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C4428EA-E422-434D-B6DD-8BFE2CDDAE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B9B281D-DC75-460C-A101-A18613BAB1BD}"/>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C4A7C534-77F1-444B-BD9E-C46057E1C81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BFB71F6-909C-4D09-8A7D-B5F5D7F3D5B5}"/>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098035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556D93-C2EF-46BF-BEE5-03F46888E4C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90622ED-0C2F-4B72-A502-EF985F3472E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5A0A06C-E6C1-43D0-B6F1-E02630D3023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68EB15C-FF43-40BD-8AEB-FD56834093EF}"/>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6" name="Espace réservé du pied de page 5">
            <a:extLst>
              <a:ext uri="{FF2B5EF4-FFF2-40B4-BE49-F238E27FC236}">
                <a16:creationId xmlns:a16="http://schemas.microsoft.com/office/drawing/2014/main" id="{47633EBE-C6F0-4DF2-BA28-ABB9E5EB5CD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FA3C060-45EB-4B39-B1B2-D457AA20861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900453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D644D6-3E43-43EF-85D1-E9BE032E682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32E56D5-430D-419A-A6D7-DA244FFC0F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25B7B4E-A507-407A-B58A-B2E38F2E8BD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E5BD0E8-BE14-4227-A960-3D6739E188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B91B5E4-5501-4DDE-B93E-7DE2D016CB7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6779E64-57F5-44DA-9C2D-356787A783A5}"/>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8" name="Espace réservé du pied de page 7">
            <a:extLst>
              <a:ext uri="{FF2B5EF4-FFF2-40B4-BE49-F238E27FC236}">
                <a16:creationId xmlns:a16="http://schemas.microsoft.com/office/drawing/2014/main" id="{388BE22D-1686-403C-B249-1AC62C9EC9F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8C5B6BA-D590-45AD-B91F-1DEB9165468B}"/>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354742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536F84-0B35-47B9-88B6-732F17F4E16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C329089-C75C-4634-9E25-C56A0D172CD3}"/>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4" name="Espace réservé du pied de page 3">
            <a:extLst>
              <a:ext uri="{FF2B5EF4-FFF2-40B4-BE49-F238E27FC236}">
                <a16:creationId xmlns:a16="http://schemas.microsoft.com/office/drawing/2014/main" id="{A01EA1AD-52CF-41E9-9F54-A5F2F0B8ADF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B7C48E1-93D1-4AD9-BE6A-688063C86D5E}"/>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009415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FF4167F-83F2-438B-AE26-90F6F35B3AC9}"/>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3" name="Espace réservé du pied de page 2">
            <a:extLst>
              <a:ext uri="{FF2B5EF4-FFF2-40B4-BE49-F238E27FC236}">
                <a16:creationId xmlns:a16="http://schemas.microsoft.com/office/drawing/2014/main" id="{8B57C20B-B78F-47C8-9850-EE7AEEEB651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A0A135F-33FA-46C1-AE5F-55B67832727C}"/>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624319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2CB3F4-B613-4C05-AC8E-4B922F627A8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664E063-B9F1-42EF-BE36-086E16E03F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BA1EBAD-B720-4429-914C-1A07EBDE44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C456B1C-48C6-48AD-91DC-AE95BB2546E5}"/>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6" name="Espace réservé du pied de page 5">
            <a:extLst>
              <a:ext uri="{FF2B5EF4-FFF2-40B4-BE49-F238E27FC236}">
                <a16:creationId xmlns:a16="http://schemas.microsoft.com/office/drawing/2014/main" id="{3B20DB62-9871-4A0C-998E-42F59A43288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9A52561-2D1C-45BA-9CAE-D72E5663873A}"/>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279337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57AA64-5BBD-4C56-B88D-6A53533FDB4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071787F-2BB2-4846-910D-F77001E3B2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43AB96E-3B8C-41CF-9478-1094322352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3F35075-BCDD-43D8-BF5F-C14E4D62B25A}"/>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6" name="Espace réservé du pied de page 5">
            <a:extLst>
              <a:ext uri="{FF2B5EF4-FFF2-40B4-BE49-F238E27FC236}">
                <a16:creationId xmlns:a16="http://schemas.microsoft.com/office/drawing/2014/main" id="{08A6F0D6-3A87-4AA1-8FD3-36E60E4E284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3689CA5-F3AA-42BD-94F2-853CA6E0E246}"/>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39482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6DE0B5D-74C9-4E2E-A86C-741ACD51B096}"/>
              </a:ext>
            </a:extLst>
          </p:cNvPr>
          <p:cNvSpPr>
            <a:spLocks noGrp="1"/>
          </p:cNvSpPr>
          <p:nvPr>
            <p:ph type="title"/>
          </p:nvPr>
        </p:nvSpPr>
        <p:spPr>
          <a:xfrm>
            <a:off x="838200" y="365125"/>
            <a:ext cx="10515600" cy="495487"/>
          </a:xfrm>
          <a:prstGeom prst="rect">
            <a:avLst/>
          </a:prstGeom>
        </p:spPr>
        <p:txBody>
          <a:bodyPr vert="horz" lIns="91440" tIns="45720" rIns="91440" bIns="45720" rtlCol="0" anchor="ctr">
            <a:noAutofit/>
          </a:bodyPr>
          <a:lstStyle/>
          <a:p>
            <a:r>
              <a:rPr lang="fr-FR" dirty="0"/>
              <a:t>Modifiez le style du titre</a:t>
            </a:r>
          </a:p>
        </p:txBody>
      </p:sp>
      <p:sp>
        <p:nvSpPr>
          <p:cNvPr id="3" name="Espace réservé du texte 2">
            <a:extLst>
              <a:ext uri="{FF2B5EF4-FFF2-40B4-BE49-F238E27FC236}">
                <a16:creationId xmlns:a16="http://schemas.microsoft.com/office/drawing/2014/main" id="{09CA2093-D6E2-48B8-9701-C2FF5048A9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C17F48D-7403-4F9E-AA13-6317CAA628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F63CAB72-8434-47B3-905C-6F069120B0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58A4416-4819-4843-A18C-EB6293FA18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2B3F0D-2B84-44C5-A1EE-64807A9FCE04}" type="slidenum">
              <a:rPr lang="fr-FR" smtClean="0"/>
              <a:t>‹N°›</a:t>
            </a:fld>
            <a:endParaRPr lang="fr-FR"/>
          </a:p>
        </p:txBody>
      </p:sp>
    </p:spTree>
    <p:extLst>
      <p:ext uri="{BB962C8B-B14F-4D97-AF65-F5344CB8AC3E}">
        <p14:creationId xmlns:p14="http://schemas.microsoft.com/office/powerpoint/2010/main" val="656983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6258A5-D22F-42AA-A342-B3201261F56C}"/>
              </a:ext>
            </a:extLst>
          </p:cNvPr>
          <p:cNvSpPr>
            <a:spLocks noGrp="1"/>
          </p:cNvSpPr>
          <p:nvPr>
            <p:ph type="ctrTitle"/>
          </p:nvPr>
        </p:nvSpPr>
        <p:spPr/>
        <p:txBody>
          <a:bodyPr/>
          <a:lstStyle/>
          <a:p>
            <a:r>
              <a:rPr lang="fr-FR" dirty="0"/>
              <a:t>QUIZZ XL PERF 54</a:t>
            </a:r>
          </a:p>
        </p:txBody>
      </p:sp>
      <p:sp>
        <p:nvSpPr>
          <p:cNvPr id="3" name="Sous-titre 2">
            <a:extLst>
              <a:ext uri="{FF2B5EF4-FFF2-40B4-BE49-F238E27FC236}">
                <a16:creationId xmlns:a16="http://schemas.microsoft.com/office/drawing/2014/main" id="{F71FA546-20ED-4F40-9048-818DF337324F}"/>
              </a:ext>
            </a:extLst>
          </p:cNvPr>
          <p:cNvSpPr>
            <a:spLocks noGrp="1"/>
          </p:cNvSpPr>
          <p:nvPr>
            <p:ph type="subTitle" idx="1"/>
          </p:nvPr>
        </p:nvSpPr>
        <p:spPr/>
        <p:txBody>
          <a:bodyPr/>
          <a:lstStyle/>
          <a:p>
            <a:r>
              <a:rPr lang="fr-FR" dirty="0"/>
              <a:t>Rappels</a:t>
            </a:r>
            <a:br>
              <a:rPr lang="fr-FR" dirty="0"/>
            </a:br>
            <a:br>
              <a:rPr lang="fr-FR" dirty="0"/>
            </a:br>
            <a:r>
              <a:rPr lang="fr-FR" dirty="0"/>
              <a:t>les bonnes réponses sont soulignées ou encadrées</a:t>
            </a:r>
          </a:p>
        </p:txBody>
      </p:sp>
    </p:spTree>
    <p:extLst>
      <p:ext uri="{BB962C8B-B14F-4D97-AF65-F5344CB8AC3E}">
        <p14:creationId xmlns:p14="http://schemas.microsoft.com/office/powerpoint/2010/main" val="3589649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mettre sous forme de tableau</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495486"/>
          </a:xfrm>
          <a:ln>
            <a:solidFill>
              <a:schemeClr val="tx1"/>
            </a:solidFill>
          </a:ln>
        </p:spPr>
        <p:txBody>
          <a:bodyPr>
            <a:normAutofit/>
          </a:bodyPr>
          <a:lstStyle/>
          <a:p>
            <a:pPr marL="0" indent="0">
              <a:buNone/>
              <a:tabLst>
                <a:tab pos="10050463" algn="r"/>
              </a:tabLst>
            </a:pPr>
            <a:r>
              <a:rPr lang="fr-FR" sz="1900" dirty="0"/>
              <a:t>Q5.4.1 : </a:t>
            </a:r>
            <a:r>
              <a:rPr lang="fr-FR" dirty="0"/>
              <a:t>Pour mettre une plage de données sous forme de tableau il faut</a:t>
            </a:r>
            <a:r>
              <a:rPr lang="fr-FR" sz="1500" dirty="0"/>
              <a:t>:</a:t>
            </a:r>
            <a:r>
              <a:rPr lang="fr-FR" sz="1400" dirty="0"/>
              <a:t>	1/4</a:t>
            </a:r>
            <a:endParaRPr lang="fr-FR" dirty="0"/>
          </a:p>
        </p:txBody>
      </p:sp>
      <p:sp>
        <p:nvSpPr>
          <p:cNvPr id="12" name="ZoneTexte 11">
            <a:extLst>
              <a:ext uri="{FF2B5EF4-FFF2-40B4-BE49-F238E27FC236}">
                <a16:creationId xmlns:a16="http://schemas.microsoft.com/office/drawing/2014/main" id="{0685E84C-5887-4F8B-A013-F031FA0E2927}"/>
              </a:ext>
            </a:extLst>
          </p:cNvPr>
          <p:cNvSpPr txBox="1"/>
          <p:nvPr/>
        </p:nvSpPr>
        <p:spPr>
          <a:xfrm>
            <a:off x="838199" y="2302552"/>
            <a:ext cx="10515599" cy="2308324"/>
          </a:xfrm>
          <a:prstGeom prst="rect">
            <a:avLst/>
          </a:prstGeom>
          <a:noFill/>
        </p:spPr>
        <p:txBody>
          <a:bodyPr wrap="square" rtlCol="0">
            <a:spAutoFit/>
          </a:bodyPr>
          <a:lstStyle/>
          <a:p>
            <a:pPr marL="285750" indent="-285750">
              <a:buFont typeface="Wingdings" panose="05000000000000000000" pitchFamily="2" charset="2"/>
              <a:buChar char="q"/>
            </a:pPr>
            <a:r>
              <a:rPr lang="fr-FR" dirty="0"/>
              <a:t>Obligatoirement que chaque colonne ait un intitulé unique</a:t>
            </a:r>
            <a:br>
              <a:rPr lang="fr-FR" dirty="0"/>
            </a:br>
            <a:endParaRPr lang="fr-FR" dirty="0"/>
          </a:p>
          <a:p>
            <a:pPr marL="285750" indent="-285750">
              <a:buFont typeface="Wingdings" panose="05000000000000000000" pitchFamily="2" charset="2"/>
              <a:buChar char="q"/>
            </a:pPr>
            <a:r>
              <a:rPr lang="fr-FR" dirty="0"/>
              <a:t>Que la plage de données démarre à partir de la ligne 1</a:t>
            </a:r>
            <a:br>
              <a:rPr lang="fr-FR" dirty="0"/>
            </a:br>
            <a:endParaRPr lang="fr-FR" dirty="0"/>
          </a:p>
          <a:p>
            <a:pPr marL="285750" indent="-285750">
              <a:buFont typeface="Wingdings" panose="05000000000000000000" pitchFamily="2" charset="2"/>
              <a:buChar char="q"/>
            </a:pPr>
            <a:r>
              <a:rPr lang="fr-FR" dirty="0"/>
              <a:t>Sélectionner la totalité de la plage de données avant d’activer la commande Mettre sous forme de tableau</a:t>
            </a:r>
            <a:br>
              <a:rPr lang="fr-FR" dirty="0"/>
            </a:br>
            <a:endParaRPr lang="fr-FR" dirty="0"/>
          </a:p>
          <a:p>
            <a:pPr marL="285750" indent="-285750">
              <a:buFont typeface="Wingdings" panose="05000000000000000000" pitchFamily="2" charset="2"/>
              <a:buChar char="q"/>
            </a:pPr>
            <a:r>
              <a:rPr lang="fr-FR" u="sng" dirty="0"/>
              <a:t>Sélectionner une cellule de la plage de données avant d’activer la commande Mettre sous forme de tableau</a:t>
            </a:r>
            <a:br>
              <a:rPr lang="fr-FR" dirty="0"/>
            </a:br>
            <a:endParaRPr lang="fr-FR" dirty="0"/>
          </a:p>
        </p:txBody>
      </p:sp>
    </p:spTree>
    <p:extLst>
      <p:ext uri="{BB962C8B-B14F-4D97-AF65-F5344CB8AC3E}">
        <p14:creationId xmlns:p14="http://schemas.microsoft.com/office/powerpoint/2010/main" val="2156894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mettre sous forme de tableau</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Q5.4.2 </a:t>
            </a:r>
            <a:r>
              <a:rPr lang="fr-FR" sz="1400" dirty="0"/>
              <a:t>: Excel nomme un tableau Tableau1 (ou 2, 3, etc.). Positionné dans le tableau pour le renommer, il faut :	2/4</a:t>
            </a:r>
            <a:endParaRPr lang="fr-FR" dirty="0"/>
          </a:p>
        </p:txBody>
      </p:sp>
      <p:sp>
        <p:nvSpPr>
          <p:cNvPr id="13" name="ZoneTexte 12">
            <a:extLst>
              <a:ext uri="{FF2B5EF4-FFF2-40B4-BE49-F238E27FC236}">
                <a16:creationId xmlns:a16="http://schemas.microsoft.com/office/drawing/2014/main" id="{12720125-EF4C-4093-9B24-CAE222550C69}"/>
              </a:ext>
            </a:extLst>
          </p:cNvPr>
          <p:cNvSpPr txBox="1"/>
          <p:nvPr/>
        </p:nvSpPr>
        <p:spPr>
          <a:xfrm>
            <a:off x="838199" y="2302552"/>
            <a:ext cx="10515599" cy="2308324"/>
          </a:xfrm>
          <a:prstGeom prst="rect">
            <a:avLst/>
          </a:prstGeom>
          <a:noFill/>
        </p:spPr>
        <p:txBody>
          <a:bodyPr wrap="square" rtlCol="0">
            <a:spAutoFit/>
          </a:bodyPr>
          <a:lstStyle/>
          <a:p>
            <a:pPr marL="285750" indent="-285750">
              <a:buFont typeface="Wingdings" panose="05000000000000000000" pitchFamily="2" charset="2"/>
              <a:buChar char="q"/>
            </a:pPr>
            <a:r>
              <a:rPr lang="fr-FR" dirty="0"/>
              <a:t>Onglet Insertion / Nom / Définir</a:t>
            </a:r>
            <a:br>
              <a:rPr lang="fr-FR" dirty="0"/>
            </a:br>
            <a:endParaRPr lang="fr-FR" dirty="0"/>
          </a:p>
          <a:p>
            <a:pPr marL="285750" indent="-285750">
              <a:buFont typeface="Wingdings" panose="05000000000000000000" pitchFamily="2" charset="2"/>
              <a:buChar char="q"/>
            </a:pPr>
            <a:r>
              <a:rPr lang="fr-FR" dirty="0"/>
              <a:t>Onglet Formule / Définir un nom</a:t>
            </a:r>
            <a:br>
              <a:rPr lang="fr-FR" dirty="0"/>
            </a:br>
            <a:endParaRPr lang="fr-FR" dirty="0"/>
          </a:p>
          <a:p>
            <a:pPr marL="285750" indent="-285750">
              <a:buFont typeface="Wingdings" panose="05000000000000000000" pitchFamily="2" charset="2"/>
              <a:buChar char="q"/>
            </a:pPr>
            <a:r>
              <a:rPr lang="fr-FR" u="sng" dirty="0"/>
              <a:t>Onglet Création / Création de tableau / Saisir le nom dans la zone de nom</a:t>
            </a:r>
            <a:br>
              <a:rPr lang="fr-FR" dirty="0"/>
            </a:br>
            <a:endParaRPr lang="fr-FR" dirty="0"/>
          </a:p>
          <a:p>
            <a:pPr marL="285750" indent="-285750">
              <a:buFont typeface="Wingdings" panose="05000000000000000000" pitchFamily="2" charset="2"/>
              <a:buChar char="q"/>
            </a:pPr>
            <a:r>
              <a:rPr lang="fr-FR" dirty="0"/>
              <a:t>Saisir le nom dans la zone de nom en haut à gauche de la feuille</a:t>
            </a:r>
            <a:br>
              <a:rPr lang="fr-FR" dirty="0"/>
            </a:br>
            <a:endParaRPr lang="fr-FR" dirty="0"/>
          </a:p>
        </p:txBody>
      </p:sp>
    </p:spTree>
    <p:extLst>
      <p:ext uri="{BB962C8B-B14F-4D97-AF65-F5344CB8AC3E}">
        <p14:creationId xmlns:p14="http://schemas.microsoft.com/office/powerpoint/2010/main" val="4241492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mettre sous forme de tableau</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Q5.4.3 </a:t>
            </a:r>
            <a:r>
              <a:rPr lang="fr-FR" sz="1400" dirty="0"/>
              <a:t>: Parmi ces propositions relatives au tableau, l’une est fausse. Laquelle ?	3/4</a:t>
            </a:r>
            <a:endParaRPr lang="fr-FR" dirty="0"/>
          </a:p>
        </p:txBody>
      </p:sp>
      <p:sp>
        <p:nvSpPr>
          <p:cNvPr id="13" name="ZoneTexte 12">
            <a:extLst>
              <a:ext uri="{FF2B5EF4-FFF2-40B4-BE49-F238E27FC236}">
                <a16:creationId xmlns:a16="http://schemas.microsoft.com/office/drawing/2014/main" id="{CD2511F4-2E83-4AAE-8555-1F4A01A2C7AA}"/>
              </a:ext>
            </a:extLst>
          </p:cNvPr>
          <p:cNvSpPr txBox="1"/>
          <p:nvPr/>
        </p:nvSpPr>
        <p:spPr>
          <a:xfrm>
            <a:off x="838201" y="2248974"/>
            <a:ext cx="10618066" cy="2308324"/>
          </a:xfrm>
          <a:prstGeom prst="rect">
            <a:avLst/>
          </a:prstGeom>
          <a:noFill/>
        </p:spPr>
        <p:txBody>
          <a:bodyPr wrap="square" rtlCol="0">
            <a:spAutoFit/>
          </a:bodyPr>
          <a:lstStyle/>
          <a:p>
            <a:pPr marL="285750" indent="-285750">
              <a:buFont typeface="Wingdings" panose="05000000000000000000" pitchFamily="2" charset="2"/>
              <a:buChar char="q"/>
            </a:pPr>
            <a:r>
              <a:rPr lang="fr-FR" dirty="0"/>
              <a:t>Un tableau s’étend automatiquement à toute nouvelle ligne en bas ou à droite</a:t>
            </a:r>
            <a:br>
              <a:rPr lang="fr-FR" dirty="0"/>
            </a:br>
            <a:endParaRPr lang="fr-FR" dirty="0"/>
          </a:p>
          <a:p>
            <a:pPr marL="285750" indent="-285750">
              <a:buFont typeface="Wingdings" panose="05000000000000000000" pitchFamily="2" charset="2"/>
              <a:buChar char="q"/>
            </a:pPr>
            <a:r>
              <a:rPr lang="fr-FR" u="sng" dirty="0"/>
              <a:t>Un tableau s’étend automatiquement à toute nouvelle ligne en haut ou à gauche</a:t>
            </a:r>
            <a:br>
              <a:rPr lang="fr-FR" dirty="0"/>
            </a:br>
            <a:endParaRPr lang="fr-FR" dirty="0"/>
          </a:p>
          <a:p>
            <a:pPr marL="285750" indent="-285750">
              <a:buFont typeface="Wingdings" panose="05000000000000000000" pitchFamily="2" charset="2"/>
              <a:buChar char="q"/>
            </a:pPr>
            <a:r>
              <a:rPr lang="fr-FR" dirty="0"/>
              <a:t>Mettre sous forme de tableau, active les filtres</a:t>
            </a:r>
            <a:br>
              <a:rPr lang="fr-FR" dirty="0"/>
            </a:br>
            <a:endParaRPr lang="fr-FR" dirty="0"/>
          </a:p>
          <a:p>
            <a:pPr marL="285750" indent="-285750">
              <a:buFont typeface="Wingdings" panose="05000000000000000000" pitchFamily="2" charset="2"/>
              <a:buChar char="q"/>
            </a:pPr>
            <a:r>
              <a:rPr lang="fr-FR" dirty="0"/>
              <a:t>Lors de la création d’une formule dans le premier enregistrement (1</a:t>
            </a:r>
            <a:r>
              <a:rPr lang="fr-FR" baseline="30000" dirty="0"/>
              <a:t>ère</a:t>
            </a:r>
            <a:r>
              <a:rPr lang="fr-FR" dirty="0"/>
              <a:t> ligne sous les intitulés) Excel recopie automatiquement la formule vers le bas</a:t>
            </a:r>
          </a:p>
        </p:txBody>
      </p:sp>
    </p:spTree>
    <p:extLst>
      <p:ext uri="{BB962C8B-B14F-4D97-AF65-F5344CB8AC3E}">
        <p14:creationId xmlns:p14="http://schemas.microsoft.com/office/powerpoint/2010/main" val="1262357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mettre sous forme de tableau</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fontScale="85000" lnSpcReduction="20000"/>
          </a:bodyPr>
          <a:lstStyle/>
          <a:p>
            <a:pPr marL="0" indent="0">
              <a:buNone/>
              <a:tabLst>
                <a:tab pos="10050463" algn="r"/>
              </a:tabLst>
            </a:pPr>
            <a:r>
              <a:rPr lang="fr-FR" sz="2100" dirty="0"/>
              <a:t>Q5.4.4</a:t>
            </a:r>
            <a:r>
              <a:rPr lang="fr-FR" sz="2300" dirty="0"/>
              <a:t> : </a:t>
            </a:r>
            <a:r>
              <a:rPr lang="fr-FR" sz="1900" dirty="0"/>
              <a:t>Convertir en plage permet de :</a:t>
            </a:r>
            <a:r>
              <a:rPr lang="fr-FR" sz="1400" dirty="0"/>
              <a:t>	4/4</a:t>
            </a:r>
            <a:endParaRPr lang="fr-FR" dirty="0"/>
          </a:p>
        </p:txBody>
      </p:sp>
      <p:sp>
        <p:nvSpPr>
          <p:cNvPr id="6" name="ZoneTexte 5">
            <a:extLst>
              <a:ext uri="{FF2B5EF4-FFF2-40B4-BE49-F238E27FC236}">
                <a16:creationId xmlns:a16="http://schemas.microsoft.com/office/drawing/2014/main" id="{67D25C0C-3118-4C59-8EEC-423F80294A62}"/>
              </a:ext>
            </a:extLst>
          </p:cNvPr>
          <p:cNvSpPr txBox="1"/>
          <p:nvPr/>
        </p:nvSpPr>
        <p:spPr>
          <a:xfrm>
            <a:off x="941231" y="2330511"/>
            <a:ext cx="10515599" cy="2308324"/>
          </a:xfrm>
          <a:prstGeom prst="rect">
            <a:avLst/>
          </a:prstGeom>
          <a:noFill/>
        </p:spPr>
        <p:txBody>
          <a:bodyPr wrap="square" rtlCol="0">
            <a:spAutoFit/>
          </a:bodyPr>
          <a:lstStyle/>
          <a:p>
            <a:pPr marL="285750" indent="-285750">
              <a:buFont typeface="Wingdings" panose="05000000000000000000" pitchFamily="2" charset="2"/>
              <a:buChar char="q"/>
            </a:pPr>
            <a:r>
              <a:rPr lang="fr-FR" u="sng" dirty="0"/>
              <a:t>Désactiver la fonctionnalité tableau</a:t>
            </a:r>
            <a:br>
              <a:rPr lang="fr-FR" dirty="0"/>
            </a:br>
            <a:endParaRPr lang="fr-FR" dirty="0"/>
          </a:p>
          <a:p>
            <a:pPr marL="285750" indent="-285750">
              <a:buFont typeface="Wingdings" panose="05000000000000000000" pitchFamily="2" charset="2"/>
              <a:buChar char="q"/>
            </a:pPr>
            <a:r>
              <a:rPr lang="fr-FR" dirty="0"/>
              <a:t>Filtrer le tableau</a:t>
            </a:r>
            <a:br>
              <a:rPr lang="fr-FR" dirty="0"/>
            </a:br>
            <a:endParaRPr lang="fr-FR" dirty="0"/>
          </a:p>
          <a:p>
            <a:pPr marL="285750" indent="-285750">
              <a:buFont typeface="Wingdings" panose="05000000000000000000" pitchFamily="2" charset="2"/>
              <a:buChar char="q"/>
            </a:pPr>
            <a:r>
              <a:rPr lang="fr-FR" dirty="0"/>
              <a:t>Modifier les couleurs du tableau</a:t>
            </a:r>
            <a:br>
              <a:rPr lang="fr-FR" dirty="0"/>
            </a:br>
            <a:endParaRPr lang="fr-FR" dirty="0"/>
          </a:p>
          <a:p>
            <a:pPr marL="285750" indent="-285750">
              <a:buFont typeface="Wingdings" panose="05000000000000000000" pitchFamily="2" charset="2"/>
              <a:buChar char="q"/>
            </a:pPr>
            <a:r>
              <a:rPr lang="fr-FR" dirty="0"/>
              <a:t>Partir </a:t>
            </a:r>
            <a:r>
              <a:rPr lang="fr-FR"/>
              <a:t>en vacances</a:t>
            </a:r>
            <a:br>
              <a:rPr lang="fr-FR" dirty="0"/>
            </a:br>
            <a:endParaRPr lang="fr-FR" dirty="0"/>
          </a:p>
        </p:txBody>
      </p:sp>
    </p:spTree>
    <p:extLst>
      <p:ext uri="{BB962C8B-B14F-4D97-AF65-F5344CB8AC3E}">
        <p14:creationId xmlns:p14="http://schemas.microsoft.com/office/powerpoint/2010/main" val="303470879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6388</TotalTime>
  <Words>451</Words>
  <Application>Microsoft Office PowerPoint</Application>
  <PresentationFormat>Grand écran</PresentationFormat>
  <Paragraphs>36</Paragraphs>
  <Slides>5</Slides>
  <Notes>4</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5</vt:i4>
      </vt:variant>
    </vt:vector>
  </HeadingPairs>
  <TitlesOfParts>
    <vt:vector size="10" baseType="lpstr">
      <vt:lpstr>Arial</vt:lpstr>
      <vt:lpstr>Calibri</vt:lpstr>
      <vt:lpstr>Calibri Light</vt:lpstr>
      <vt:lpstr>Wingdings</vt:lpstr>
      <vt:lpstr>Thème Office</vt:lpstr>
      <vt:lpstr>QUIZZ XL PERF 54</vt:lpstr>
      <vt:lpstr>Thématique : mettre sous forme de tableau</vt:lpstr>
      <vt:lpstr>Thématique : mettre sous forme de tableau</vt:lpstr>
      <vt:lpstr>Thématique : mettre sous forme de tableau</vt:lpstr>
      <vt:lpstr>Thématique : mettre sous forme de tableau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QUIZZ XL PERF 2.1</dc:title>
  <dc:creator>Françoise Pervier</dc:creator>
  <cp:lastModifiedBy>Françoise Pervier</cp:lastModifiedBy>
  <cp:revision>185</cp:revision>
  <dcterms:created xsi:type="dcterms:W3CDTF">2020-03-24T16:27:47Z</dcterms:created>
  <dcterms:modified xsi:type="dcterms:W3CDTF">2020-11-18T13:13:23Z</dcterms:modified>
</cp:coreProperties>
</file>