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2.xml" ContentType="application/vnd.openxmlformats-officedocument.presentationml.comments+xml"/>
  <Override PartName="/ppt/notesSlides/notesSlide5.xml" ContentType="application/vnd.openxmlformats-officedocument.presentationml.notesSlide+xml"/>
  <Override PartName="/ppt/comments/comment3.xml" ContentType="application/vnd.openxmlformats-officedocument.presentationml.comments+xml"/>
  <Override PartName="/ppt/notesSlides/notesSlide6.xml" ContentType="application/vnd.openxmlformats-officedocument.presentationml.notesSlide+xml"/>
  <Override PartName="/ppt/comments/comment4.xml" ContentType="application/vnd.openxmlformats-officedocument.presentationml.comment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4" r:id="rId3"/>
    <p:sldId id="257" r:id="rId4"/>
    <p:sldId id="269" r:id="rId5"/>
    <p:sldId id="262" r:id="rId6"/>
    <p:sldId id="270" r:id="rId7"/>
    <p:sldId id="271" r:id="rId8"/>
    <p:sldId id="272"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çoise Pervier" initials="FP" lastIdx="35" clrIdx="0">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9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74" d="100"/>
          <a:sy n="74" d="100"/>
        </p:scale>
        <p:origin x="1092" y="66"/>
      </p:cViewPr>
      <p:guideLst>
        <p:guide orient="horz" pos="2160"/>
        <p:guide pos="3840"/>
      </p:guideLst>
    </p:cSldViewPr>
  </p:slideViewPr>
  <p:notesTextViewPr>
    <p:cViewPr>
      <p:scale>
        <a:sx n="1" d="1"/>
        <a:sy n="1" d="1"/>
      </p:scale>
      <p:origin x="0" y="-25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1-05T16:14:28.269" idx="29">
    <p:pos x="10" y="10"/>
    <p:text/>
    <p:extLst>
      <p:ext uri="{C676402C-5697-4E1C-873F-D02D1690AC5C}">
        <p15:threadingInfo xmlns:p15="http://schemas.microsoft.com/office/powerpoint/2012/main" timeZoneBias="-60"/>
      </p:ext>
    </p:extLst>
  </p:cm>
  <p:cm authorId="1" dt="2020-11-05T16:15:02.742" idx="30">
    <p:pos x="10" y="146"/>
    <p:text>Excel\video_son\eval\images_perf\xl_perf_q6.2</p:text>
    <p:extLst>
      <p:ext uri="{C676402C-5697-4E1C-873F-D02D1690AC5C}">
        <p15:threadingInfo xmlns:p15="http://schemas.microsoft.com/office/powerpoint/2012/main" timeZoneBias="-60">
          <p15:parentCm authorId="1" idx="29"/>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11-17T17:40:54.698" idx="32">
    <p:pos x="10" y="10"/>
    <p:text>Excel\video_son\eval\images_perf\xl_perf_q6.4</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11-17T18:09:35.052" idx="33">
    <p:pos x="10" y="10"/>
    <p:text>Excel\video_son\eval\images_perf\xl_perf_q6.5</p:text>
    <p:extLst>
      <p:ext uri="{C676402C-5697-4E1C-873F-D02D1690AC5C}">
        <p15:threadingInfo xmlns:p15="http://schemas.microsoft.com/office/powerpoint/2012/main" timeZoneBias="-6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0-11-17T18:36:43.650" idx="35">
    <p:pos x="10" y="10"/>
    <p:text>Excel\video_son\eval\images_perf\xl_perf_q6.6</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346A2B-52EB-4E0A-818F-1D50326F15E3}" type="datetimeFigureOut">
              <a:rPr lang="fr-FR" smtClean="0"/>
              <a:t>18/11/2020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3EB095-11AD-43D3-81B2-0D6EA74A4369}" type="slidenum">
              <a:rPr lang="fr-FR" smtClean="0"/>
              <a:t>‹N°›</a:t>
            </a:fld>
            <a:endParaRPr lang="fr-FR"/>
          </a:p>
        </p:txBody>
      </p:sp>
    </p:spTree>
    <p:extLst>
      <p:ext uri="{BB962C8B-B14F-4D97-AF65-F5344CB8AC3E}">
        <p14:creationId xmlns:p14="http://schemas.microsoft.com/office/powerpoint/2010/main" val="2769273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Elle se trouve sur l’onglet Données comme la plus part des commandes relatives au contrôle ou à la manipulation des informations.</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2</a:t>
            </a:fld>
            <a:endParaRPr lang="fr-FR"/>
          </a:p>
        </p:txBody>
      </p:sp>
    </p:spTree>
    <p:extLst>
      <p:ext uri="{BB962C8B-B14F-4D97-AF65-F5344CB8AC3E}">
        <p14:creationId xmlns:p14="http://schemas.microsoft.com/office/powerpoint/2010/main" val="2835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Une colonne non distribuée sera éliminé à la finalisation de la conversion.</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3</a:t>
            </a:fld>
            <a:endParaRPr lang="fr-FR"/>
          </a:p>
        </p:txBody>
      </p:sp>
    </p:spTree>
    <p:extLst>
      <p:ext uri="{BB962C8B-B14F-4D97-AF65-F5344CB8AC3E}">
        <p14:creationId xmlns:p14="http://schemas.microsoft.com/office/powerpoint/2010/main" val="3099522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Elle comporte trois étapes, le choix du type de données (largeur fixe ou délimité), la gestion des futures colonnes (largeur ou choix du séparateur) et enfin la gestion des informations en sortie.</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4</a:t>
            </a:fld>
            <a:endParaRPr lang="fr-FR"/>
          </a:p>
        </p:txBody>
      </p:sp>
    </p:spTree>
    <p:extLst>
      <p:ext uri="{BB962C8B-B14F-4D97-AF65-F5344CB8AC3E}">
        <p14:creationId xmlns:p14="http://schemas.microsoft.com/office/powerpoint/2010/main" val="1081348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formule concatène la cellule C2, une espace et la cellule D2 soit ville, espace, code postal.</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5</a:t>
            </a:fld>
            <a:endParaRPr lang="fr-FR"/>
          </a:p>
        </p:txBody>
      </p:sp>
    </p:spTree>
    <p:extLst>
      <p:ext uri="{BB962C8B-B14F-4D97-AF65-F5344CB8AC3E}">
        <p14:creationId xmlns:p14="http://schemas.microsoft.com/office/powerpoint/2010/main" val="1002957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 fonction DATE permet d’agréger des éléments épars pour en faire une date. C’est donc une date qui est encadrée mail elle est sans mise en forme numérique (nombre de jours écoulés depuis janvier 1900.</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6</a:t>
            </a:fld>
            <a:endParaRPr lang="fr-FR"/>
          </a:p>
        </p:txBody>
      </p:sp>
    </p:spTree>
    <p:extLst>
      <p:ext uri="{BB962C8B-B14F-4D97-AF65-F5344CB8AC3E}">
        <p14:creationId xmlns:p14="http://schemas.microsoft.com/office/powerpoint/2010/main" val="1520187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Lorsque, lors de la première étape de la conversion, on indique à Excel que les données ont une largeur fixe, cette deuxième étape affiche ainsi les séparations pressenties pour la construction des futures colonnes. Ces séparations peuvent être modifiées ou supprimées.</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7</a:t>
            </a:fld>
            <a:endParaRPr lang="fr-FR"/>
          </a:p>
        </p:txBody>
      </p:sp>
    </p:spTree>
    <p:extLst>
      <p:ext uri="{BB962C8B-B14F-4D97-AF65-F5344CB8AC3E}">
        <p14:creationId xmlns:p14="http://schemas.microsoft.com/office/powerpoint/2010/main" val="855938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C’est Ctrl + Entrée.</a:t>
            </a:r>
          </a:p>
          <a:p>
            <a:r>
              <a:rPr lang="fr-FR" dirty="0" err="1"/>
              <a:t>Alt+Entrée</a:t>
            </a:r>
            <a:r>
              <a:rPr lang="fr-FR" dirty="0"/>
              <a:t> permet de passer à la ligne lors de la saisie dans une cellule.</a:t>
            </a:r>
          </a:p>
          <a:p>
            <a:r>
              <a:rPr lang="fr-FR" dirty="0"/>
              <a:t>Maj + Entrée active la dernière cellule de la plage sélectionnée</a:t>
            </a:r>
          </a:p>
          <a:p>
            <a:r>
              <a:rPr lang="fr-FR" dirty="0" err="1"/>
              <a:t>Altr</a:t>
            </a:r>
            <a:r>
              <a:rPr lang="fr-FR" dirty="0"/>
              <a:t> + entrée </a:t>
            </a:r>
            <a:r>
              <a:rPr lang="fr-FR"/>
              <a:t>est inopérant.</a:t>
            </a:r>
            <a:endParaRPr lang="fr-FR" dirty="0"/>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8</a:t>
            </a:fld>
            <a:endParaRPr lang="fr-FR"/>
          </a:p>
        </p:txBody>
      </p:sp>
    </p:spTree>
    <p:extLst>
      <p:ext uri="{BB962C8B-B14F-4D97-AF65-F5344CB8AC3E}">
        <p14:creationId xmlns:p14="http://schemas.microsoft.com/office/powerpoint/2010/main" val="197317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B12A13-1C11-4552-9D62-438508EAE76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C150C3-A3C7-4F97-A7A0-5996A7821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278EE18-502D-4283-84B3-BF2F62638934}"/>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14B29BAD-EDE0-46E0-83C0-F2652A8078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480339-9F7B-4B0C-8715-DDD716BD692F}"/>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46758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7827-7AD2-4272-AB51-469717AA317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DADED94-76D8-40EE-9943-8A82866688C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4E89E7-F21F-4C3E-887F-7ED6B00CE1FA}"/>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EB98B091-B75C-4CF5-954D-54F3967033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ECD12C-4A57-489E-A0AA-DB5817764272}"/>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36696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DAF49CA-456F-4732-AAAF-92B169B540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A86C578-9E71-4409-9E29-BC8685FE025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81FC33-3940-4AEB-B79B-58AA7C6F951F}"/>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8E3D0531-5A7C-4F41-A84E-A2F8AFFA91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8D5907-BDBC-46B2-AD01-F83FF9DECA3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0598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2D7DA-ADE3-4FEC-A75E-4B35D5CFD4F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AA0401E-E36B-4D59-8110-BACEE9029A2D}"/>
              </a:ext>
            </a:extLst>
          </p:cNvPr>
          <p:cNvSpPr>
            <a:spLocks noGrp="1"/>
          </p:cNvSpPr>
          <p:nvPr>
            <p:ph idx="1"/>
          </p:nvPr>
        </p:nvSpPr>
        <p:spPr/>
        <p:txBody>
          <a:bodyPr>
            <a:normAutofit/>
          </a:bodyPr>
          <a:lstStyle>
            <a:lvl1pPr>
              <a:defRPr sz="1800"/>
            </a:lvl1pPr>
            <a:lvl2pPr>
              <a:defRPr sz="1600"/>
            </a:lvl2pPr>
            <a:lvl3pPr>
              <a:defRPr sz="1400"/>
            </a:lvl3pPr>
            <a:lvl4pPr>
              <a:defRPr sz="1200"/>
            </a:lvl4pPr>
            <a:lvl5pPr>
              <a:defRPr sz="12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16314C1-5304-4382-8C3A-E9F2BC66A9B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B3DF098F-96F3-44B7-BB4A-674C8383A7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9F03C9-D089-4C9A-BF9A-310B446DD623}"/>
              </a:ext>
            </a:extLst>
          </p:cNvPr>
          <p:cNvSpPr>
            <a:spLocks noGrp="1"/>
          </p:cNvSpPr>
          <p:nvPr>
            <p:ph type="sldNum" sz="quarter" idx="12"/>
          </p:nvPr>
        </p:nvSpPr>
        <p:spPr/>
        <p:txBody>
          <a:bodyPr/>
          <a:lstStyle/>
          <a:p>
            <a:fld id="{472B3F0D-2B84-44C5-A1EE-64807A9FCE04}" type="slidenum">
              <a:rPr lang="fr-FR" smtClean="0"/>
              <a:t>‹N°›</a:t>
            </a:fld>
            <a:endParaRPr lang="fr-FR"/>
          </a:p>
        </p:txBody>
      </p:sp>
      <p:sp>
        <p:nvSpPr>
          <p:cNvPr id="7" name="Espace réservé du texte 15">
            <a:extLst>
              <a:ext uri="{FF2B5EF4-FFF2-40B4-BE49-F238E27FC236}">
                <a16:creationId xmlns:a16="http://schemas.microsoft.com/office/drawing/2014/main" id="{C36AA320-E8EB-4ADF-90A3-D3002BC9FEF4}"/>
              </a:ext>
            </a:extLst>
          </p:cNvPr>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8" name="ZoneTexte 7">
            <a:extLst>
              <a:ext uri="{FF2B5EF4-FFF2-40B4-BE49-F238E27FC236}">
                <a16:creationId xmlns:a16="http://schemas.microsoft.com/office/drawing/2014/main" id="{62D51E41-0181-42C3-B422-E29365228C17}"/>
              </a:ext>
            </a:extLst>
          </p:cNvPr>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94649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ECBF64-556C-47D3-97E5-3377C59EEEA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C4428EA-E422-434D-B6DD-8BFE2CDDA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9B281D-DC75-460C-A101-A18613BAB1BD}"/>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C4A7C534-77F1-444B-BD9E-C46057E1C8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FB71F6-909C-4D09-8A7D-B5F5D7F3D5B5}"/>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098035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556D93-C2EF-46BF-BEE5-03F46888E4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0622ED-0C2F-4B72-A502-EF985F3472E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5A0A06C-E6C1-43D0-B6F1-E02630D3023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8EB15C-FF43-40BD-8AEB-FD56834093EF}"/>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47633EBE-C6F0-4DF2-BA28-ABB9E5EB5CD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FA3C060-45EB-4B39-B1B2-D457AA20861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90045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D644D6-3E43-43EF-85D1-E9BE032E682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2E56D5-430D-419A-A6D7-DA244FFC0F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25B7B4E-A507-407A-B58A-B2E38F2E8B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5BD0E8-BE14-4227-A960-3D6739E18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91B5E4-5501-4DDE-B93E-7DE2D016CB7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6779E64-57F5-44DA-9C2D-356787A783A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8" name="Espace réservé du pied de page 7">
            <a:extLst>
              <a:ext uri="{FF2B5EF4-FFF2-40B4-BE49-F238E27FC236}">
                <a16:creationId xmlns:a16="http://schemas.microsoft.com/office/drawing/2014/main" id="{388BE22D-1686-403C-B249-1AC62C9EC9F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8C5B6BA-D590-45AD-B91F-1DEB9165468B}"/>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35474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536F84-0B35-47B9-88B6-732F17F4E16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C329089-C75C-4634-9E25-C56A0D172CD3}"/>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4" name="Espace réservé du pied de page 3">
            <a:extLst>
              <a:ext uri="{FF2B5EF4-FFF2-40B4-BE49-F238E27FC236}">
                <a16:creationId xmlns:a16="http://schemas.microsoft.com/office/drawing/2014/main" id="{A01EA1AD-52CF-41E9-9F54-A5F2F0B8AD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B7C48E1-93D1-4AD9-BE6A-688063C86D5E}"/>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009415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FF4167F-83F2-438B-AE26-90F6F35B3AC9}"/>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3" name="Espace réservé du pied de page 2">
            <a:extLst>
              <a:ext uri="{FF2B5EF4-FFF2-40B4-BE49-F238E27FC236}">
                <a16:creationId xmlns:a16="http://schemas.microsoft.com/office/drawing/2014/main" id="{8B57C20B-B78F-47C8-9850-EE7AEEEB651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A0A135F-33FA-46C1-AE5F-55B67832727C}"/>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62431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CB3F4-B613-4C05-AC8E-4B922F627A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64E063-B9F1-42EF-BE36-086E16E03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BA1EBAD-B720-4429-914C-1A07EBDE4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456B1C-48C6-48AD-91DC-AE95BB2546E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3B20DB62-9871-4A0C-998E-42F59A43288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A52561-2D1C-45BA-9CAE-D72E5663873A}"/>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27933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7AA64-5BBD-4C56-B88D-6A53533FDB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71787F-2BB2-4846-910D-F77001E3B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43AB96E-3B8C-41CF-9478-109432235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3F35075-BCDD-43D8-BF5F-C14E4D62B25A}"/>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08A6F0D6-3A87-4AA1-8FD3-36E60E4E284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689CA5-F3AA-42BD-94F2-853CA6E0E246}"/>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39482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DE0B5D-74C9-4E2E-A86C-741ACD51B096}"/>
              </a:ext>
            </a:extLst>
          </p:cNvPr>
          <p:cNvSpPr>
            <a:spLocks noGrp="1"/>
          </p:cNvSpPr>
          <p:nvPr>
            <p:ph type="title"/>
          </p:nvPr>
        </p:nvSpPr>
        <p:spPr>
          <a:xfrm>
            <a:off x="838200" y="365125"/>
            <a:ext cx="10515600" cy="495487"/>
          </a:xfrm>
          <a:prstGeom prst="rect">
            <a:avLst/>
          </a:prstGeom>
        </p:spPr>
        <p:txBody>
          <a:bodyPr vert="horz" lIns="91440" tIns="45720" rIns="91440" bIns="45720" rtlCol="0" anchor="ctr">
            <a:noAutofit/>
          </a:bodyPr>
          <a:lstStyle/>
          <a:p>
            <a:r>
              <a:rPr lang="fr-FR" dirty="0"/>
              <a:t>Modifiez le style du titre</a:t>
            </a:r>
          </a:p>
        </p:txBody>
      </p:sp>
      <p:sp>
        <p:nvSpPr>
          <p:cNvPr id="3" name="Espace réservé du texte 2">
            <a:extLst>
              <a:ext uri="{FF2B5EF4-FFF2-40B4-BE49-F238E27FC236}">
                <a16:creationId xmlns:a16="http://schemas.microsoft.com/office/drawing/2014/main" id="{09CA2093-D6E2-48B8-9701-C2FF5048A9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17F48D-7403-4F9E-AA13-6317CAA62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F63CAB72-8434-47B3-905C-6F069120B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8A4416-4819-4843-A18C-EB6293FA18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3F0D-2B84-44C5-A1EE-64807A9FCE04}" type="slidenum">
              <a:rPr lang="fr-FR" smtClean="0"/>
              <a:t>‹N°›</a:t>
            </a:fld>
            <a:endParaRPr lang="fr-FR"/>
          </a:p>
        </p:txBody>
      </p:sp>
    </p:spTree>
    <p:extLst>
      <p:ext uri="{BB962C8B-B14F-4D97-AF65-F5344CB8AC3E}">
        <p14:creationId xmlns:p14="http://schemas.microsoft.com/office/powerpoint/2010/main" val="656983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6258A5-D22F-42AA-A342-B3201261F56C}"/>
              </a:ext>
            </a:extLst>
          </p:cNvPr>
          <p:cNvSpPr>
            <a:spLocks noGrp="1"/>
          </p:cNvSpPr>
          <p:nvPr>
            <p:ph type="ctrTitle"/>
          </p:nvPr>
        </p:nvSpPr>
        <p:spPr/>
        <p:txBody>
          <a:bodyPr/>
          <a:lstStyle/>
          <a:p>
            <a:r>
              <a:rPr lang="fr-FR" dirty="0"/>
              <a:t>QUIZZ XL PERF 6</a:t>
            </a:r>
          </a:p>
        </p:txBody>
      </p:sp>
      <p:sp>
        <p:nvSpPr>
          <p:cNvPr id="3" name="Sous-titre 2">
            <a:extLst>
              <a:ext uri="{FF2B5EF4-FFF2-40B4-BE49-F238E27FC236}">
                <a16:creationId xmlns:a16="http://schemas.microsoft.com/office/drawing/2014/main" id="{F71FA546-20ED-4F40-9048-818DF337324F}"/>
              </a:ext>
            </a:extLst>
          </p:cNvPr>
          <p:cNvSpPr>
            <a:spLocks noGrp="1"/>
          </p:cNvSpPr>
          <p:nvPr>
            <p:ph type="subTitle" idx="1"/>
          </p:nvPr>
        </p:nvSpPr>
        <p:spPr/>
        <p:txBody>
          <a:bodyPr/>
          <a:lstStyle/>
          <a:p>
            <a:r>
              <a:rPr lang="fr-FR" dirty="0"/>
              <a:t>Rappels</a:t>
            </a:r>
            <a:br>
              <a:rPr lang="fr-FR" dirty="0"/>
            </a:br>
            <a:br>
              <a:rPr lang="fr-FR" dirty="0"/>
            </a:br>
            <a:r>
              <a:rPr lang="fr-FR" dirty="0"/>
              <a:t>les bonnes réponses sont soulignées ou encadrées</a:t>
            </a:r>
          </a:p>
        </p:txBody>
      </p:sp>
    </p:spTree>
    <p:extLst>
      <p:ext uri="{BB962C8B-B14F-4D97-AF65-F5344CB8AC3E}">
        <p14:creationId xmlns:p14="http://schemas.microsoft.com/office/powerpoint/2010/main" val="358964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normalisation de liste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495486"/>
          </a:xfrm>
          <a:ln>
            <a:solidFill>
              <a:schemeClr val="tx1"/>
            </a:solidFill>
          </a:ln>
        </p:spPr>
        <p:txBody>
          <a:bodyPr>
            <a:normAutofit/>
          </a:bodyPr>
          <a:lstStyle/>
          <a:p>
            <a:pPr marL="0" indent="0">
              <a:buNone/>
              <a:tabLst>
                <a:tab pos="10050463" algn="r"/>
              </a:tabLst>
            </a:pPr>
            <a:r>
              <a:rPr lang="fr-FR" sz="1900" dirty="0"/>
              <a:t>Q6.1 : </a:t>
            </a:r>
            <a:r>
              <a:rPr lang="fr-FR" dirty="0"/>
              <a:t>La commande Convertir se trouve sur l’onglet </a:t>
            </a:r>
            <a:r>
              <a:rPr lang="fr-FR" sz="1500" dirty="0"/>
              <a:t>:</a:t>
            </a:r>
            <a:r>
              <a:rPr lang="fr-FR" sz="1400" dirty="0"/>
              <a:t>	1/7</a:t>
            </a:r>
            <a:endParaRPr lang="fr-FR" dirty="0"/>
          </a:p>
        </p:txBody>
      </p:sp>
      <p:sp>
        <p:nvSpPr>
          <p:cNvPr id="12" name="ZoneTexte 11">
            <a:extLst>
              <a:ext uri="{FF2B5EF4-FFF2-40B4-BE49-F238E27FC236}">
                <a16:creationId xmlns:a16="http://schemas.microsoft.com/office/drawing/2014/main" id="{0685E84C-5887-4F8B-A013-F031FA0E2927}"/>
              </a:ext>
            </a:extLst>
          </p:cNvPr>
          <p:cNvSpPr txBox="1"/>
          <p:nvPr/>
        </p:nvSpPr>
        <p:spPr>
          <a:xfrm>
            <a:off x="838199" y="2302552"/>
            <a:ext cx="10515599" cy="2308324"/>
          </a:xfrm>
          <a:prstGeom prst="rect">
            <a:avLst/>
          </a:prstGeom>
          <a:noFill/>
        </p:spPr>
        <p:txBody>
          <a:bodyPr wrap="square" rtlCol="0">
            <a:spAutoFit/>
          </a:bodyPr>
          <a:lstStyle/>
          <a:p>
            <a:pPr marL="285750" indent="-285750">
              <a:buFont typeface="Wingdings" panose="05000000000000000000" pitchFamily="2" charset="2"/>
              <a:buChar char="q"/>
            </a:pPr>
            <a:r>
              <a:rPr lang="fr-FR" dirty="0"/>
              <a:t>Insertion</a:t>
            </a:r>
            <a:br>
              <a:rPr lang="fr-FR" dirty="0"/>
            </a:br>
            <a:endParaRPr lang="fr-FR" dirty="0"/>
          </a:p>
          <a:p>
            <a:pPr marL="285750" indent="-285750">
              <a:buFont typeface="Wingdings" panose="05000000000000000000" pitchFamily="2" charset="2"/>
              <a:buChar char="q"/>
            </a:pPr>
            <a:r>
              <a:rPr lang="fr-FR" dirty="0"/>
              <a:t>Outils de tableau</a:t>
            </a:r>
            <a:br>
              <a:rPr lang="fr-FR" dirty="0"/>
            </a:br>
            <a:endParaRPr lang="fr-FR" dirty="0"/>
          </a:p>
          <a:p>
            <a:pPr marL="285750" indent="-285750">
              <a:buFont typeface="Wingdings" panose="05000000000000000000" pitchFamily="2" charset="2"/>
              <a:buChar char="q"/>
            </a:pPr>
            <a:r>
              <a:rPr lang="fr-FR" u="sng" dirty="0"/>
              <a:t>Données</a:t>
            </a:r>
            <a:br>
              <a:rPr lang="fr-FR" dirty="0"/>
            </a:br>
            <a:endParaRPr lang="fr-FR" dirty="0"/>
          </a:p>
          <a:p>
            <a:pPr marL="285750" indent="-285750">
              <a:buFont typeface="Wingdings" panose="05000000000000000000" pitchFamily="2" charset="2"/>
              <a:buChar char="q"/>
            </a:pPr>
            <a:r>
              <a:rPr lang="fr-FR" dirty="0"/>
              <a:t>Affichage</a:t>
            </a:r>
            <a:br>
              <a:rPr lang="fr-FR" dirty="0"/>
            </a:br>
            <a:endParaRPr lang="fr-FR" dirty="0"/>
          </a:p>
        </p:txBody>
      </p:sp>
    </p:spTree>
    <p:extLst>
      <p:ext uri="{BB962C8B-B14F-4D97-AF65-F5344CB8AC3E}">
        <p14:creationId xmlns:p14="http://schemas.microsoft.com/office/powerpoint/2010/main" val="2156894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normalisation de liste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Q6.2 </a:t>
            </a:r>
            <a:r>
              <a:rPr lang="fr-FR" sz="1400" dirty="0"/>
              <a:t>: à quel endroit faut-il cliquer pour éliminer une colonne lors de la conversion :	2/7</a:t>
            </a:r>
            <a:endParaRPr lang="fr-FR" dirty="0"/>
          </a:p>
        </p:txBody>
      </p:sp>
      <p:pic>
        <p:nvPicPr>
          <p:cNvPr id="16" name="Image 15" descr="Une image contenant texte&#10;&#10;Description générée automatiquement">
            <a:extLst>
              <a:ext uri="{FF2B5EF4-FFF2-40B4-BE49-F238E27FC236}">
                <a16:creationId xmlns:a16="http://schemas.microsoft.com/office/drawing/2014/main" id="{FCC08C3D-8F24-49FC-A039-E07DD7740F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81714" y="2061147"/>
            <a:ext cx="4828571" cy="4152381"/>
          </a:xfrm>
          <a:prstGeom prst="rect">
            <a:avLst/>
          </a:prstGeom>
        </p:spPr>
      </p:pic>
      <p:sp>
        <p:nvSpPr>
          <p:cNvPr id="17" name="Rectangle 16">
            <a:extLst>
              <a:ext uri="{FF2B5EF4-FFF2-40B4-BE49-F238E27FC236}">
                <a16:creationId xmlns:a16="http://schemas.microsoft.com/office/drawing/2014/main" id="{6DF8CE0C-9F80-4BC4-A7B8-28EDE1AF971E}"/>
              </a:ext>
            </a:extLst>
          </p:cNvPr>
          <p:cNvSpPr/>
          <p:nvPr/>
        </p:nvSpPr>
        <p:spPr>
          <a:xfrm>
            <a:off x="3681714" y="3390363"/>
            <a:ext cx="1933475" cy="177085"/>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41492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normalisation de liste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Q6.3 </a:t>
            </a:r>
            <a:r>
              <a:rPr lang="fr-FR" sz="1400" dirty="0"/>
              <a:t>: La commande Convertir qui permet de répartir le contenu d’une colonne sur plusieurs comporte :	3/7</a:t>
            </a:r>
            <a:endParaRPr lang="fr-FR" dirty="0"/>
          </a:p>
        </p:txBody>
      </p:sp>
      <p:sp>
        <p:nvSpPr>
          <p:cNvPr id="13" name="ZoneTexte 12">
            <a:extLst>
              <a:ext uri="{FF2B5EF4-FFF2-40B4-BE49-F238E27FC236}">
                <a16:creationId xmlns:a16="http://schemas.microsoft.com/office/drawing/2014/main" id="{CD2511F4-2E83-4AAE-8555-1F4A01A2C7AA}"/>
              </a:ext>
            </a:extLst>
          </p:cNvPr>
          <p:cNvSpPr txBox="1"/>
          <p:nvPr/>
        </p:nvSpPr>
        <p:spPr>
          <a:xfrm>
            <a:off x="838201" y="2248974"/>
            <a:ext cx="10618066"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a:t>Une seule étape</a:t>
            </a:r>
            <a:br>
              <a:rPr lang="fr-FR" dirty="0"/>
            </a:br>
            <a:endParaRPr lang="fr-FR" dirty="0"/>
          </a:p>
          <a:p>
            <a:pPr marL="285750" indent="-285750">
              <a:buFont typeface="Wingdings" panose="05000000000000000000" pitchFamily="2" charset="2"/>
              <a:buChar char="q"/>
            </a:pPr>
            <a:r>
              <a:rPr lang="fr-FR" dirty="0"/>
              <a:t>Deux étapes</a:t>
            </a:r>
            <a:br>
              <a:rPr lang="fr-FR" dirty="0"/>
            </a:br>
            <a:endParaRPr lang="fr-FR" dirty="0"/>
          </a:p>
          <a:p>
            <a:pPr marL="285750" indent="-285750">
              <a:buFont typeface="Wingdings" panose="05000000000000000000" pitchFamily="2" charset="2"/>
              <a:buChar char="q"/>
            </a:pPr>
            <a:r>
              <a:rPr lang="fr-FR" u="sng" dirty="0"/>
              <a:t>Trois étapes</a:t>
            </a:r>
            <a:br>
              <a:rPr lang="fr-FR" dirty="0"/>
            </a:br>
            <a:endParaRPr lang="fr-FR" dirty="0"/>
          </a:p>
          <a:p>
            <a:pPr marL="285750" indent="-285750">
              <a:buFont typeface="Wingdings" panose="05000000000000000000" pitchFamily="2" charset="2"/>
              <a:buChar char="q"/>
            </a:pPr>
            <a:r>
              <a:rPr lang="fr-FR" dirty="0"/>
              <a:t>Quatre étapes</a:t>
            </a:r>
          </a:p>
        </p:txBody>
      </p:sp>
    </p:spTree>
    <p:extLst>
      <p:ext uri="{BB962C8B-B14F-4D97-AF65-F5344CB8AC3E}">
        <p14:creationId xmlns:p14="http://schemas.microsoft.com/office/powerpoint/2010/main" val="1262357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normalisation de liste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fontScale="85000" lnSpcReduction="20000"/>
          </a:bodyPr>
          <a:lstStyle/>
          <a:p>
            <a:pPr marL="0" indent="0">
              <a:buNone/>
              <a:tabLst>
                <a:tab pos="10050463" algn="r"/>
              </a:tabLst>
            </a:pPr>
            <a:r>
              <a:rPr lang="fr-FR" sz="2100" dirty="0"/>
              <a:t>Q6.4</a:t>
            </a:r>
            <a:r>
              <a:rPr lang="fr-FR" sz="2300" dirty="0"/>
              <a:t> : </a:t>
            </a:r>
            <a:r>
              <a:rPr lang="fr-FR" sz="1900" dirty="0"/>
              <a:t>la formule en cellule E2 permet de mettre bout à bout :</a:t>
            </a:r>
            <a:r>
              <a:rPr lang="fr-FR" sz="1400" dirty="0"/>
              <a:t>	4/7</a:t>
            </a:r>
            <a:endParaRPr lang="fr-FR" dirty="0"/>
          </a:p>
        </p:txBody>
      </p:sp>
      <p:sp>
        <p:nvSpPr>
          <p:cNvPr id="6" name="ZoneTexte 5">
            <a:extLst>
              <a:ext uri="{FF2B5EF4-FFF2-40B4-BE49-F238E27FC236}">
                <a16:creationId xmlns:a16="http://schemas.microsoft.com/office/drawing/2014/main" id="{67D25C0C-3118-4C59-8EEC-423F80294A62}"/>
              </a:ext>
            </a:extLst>
          </p:cNvPr>
          <p:cNvSpPr txBox="1"/>
          <p:nvPr/>
        </p:nvSpPr>
        <p:spPr>
          <a:xfrm>
            <a:off x="972216" y="3823863"/>
            <a:ext cx="10515599" cy="2308324"/>
          </a:xfrm>
          <a:prstGeom prst="rect">
            <a:avLst/>
          </a:prstGeom>
          <a:noFill/>
        </p:spPr>
        <p:txBody>
          <a:bodyPr wrap="square" rtlCol="0">
            <a:spAutoFit/>
          </a:bodyPr>
          <a:lstStyle/>
          <a:p>
            <a:pPr marL="285750" indent="-285750">
              <a:buFont typeface="Wingdings" panose="05000000000000000000" pitchFamily="2" charset="2"/>
              <a:buChar char="q"/>
            </a:pPr>
            <a:r>
              <a:rPr lang="fr-FR" dirty="0"/>
              <a:t>Le code postal puis la ville</a:t>
            </a:r>
            <a:br>
              <a:rPr lang="fr-FR" dirty="0"/>
            </a:br>
            <a:endParaRPr lang="fr-FR" dirty="0"/>
          </a:p>
          <a:p>
            <a:pPr marL="285750" indent="-285750">
              <a:buFont typeface="Wingdings" panose="05000000000000000000" pitchFamily="2" charset="2"/>
              <a:buChar char="q"/>
            </a:pPr>
            <a:r>
              <a:rPr lang="fr-FR" dirty="0"/>
              <a:t>Le code postal puis la ville séparés par un espace</a:t>
            </a:r>
            <a:br>
              <a:rPr lang="fr-FR" dirty="0"/>
            </a:br>
            <a:endParaRPr lang="fr-FR" dirty="0"/>
          </a:p>
          <a:p>
            <a:pPr marL="285750" indent="-285750">
              <a:buFont typeface="Wingdings" panose="05000000000000000000" pitchFamily="2" charset="2"/>
              <a:buChar char="q"/>
            </a:pPr>
            <a:r>
              <a:rPr lang="fr-FR" u="sng" dirty="0"/>
              <a:t>La ville puis le code postal séparés par un espace</a:t>
            </a:r>
            <a:br>
              <a:rPr lang="fr-FR" dirty="0"/>
            </a:br>
            <a:endParaRPr lang="fr-FR" dirty="0"/>
          </a:p>
          <a:p>
            <a:pPr marL="285750" indent="-285750">
              <a:buFont typeface="Wingdings" panose="05000000000000000000" pitchFamily="2" charset="2"/>
              <a:buChar char="q"/>
            </a:pPr>
            <a:r>
              <a:rPr lang="fr-FR" dirty="0"/>
              <a:t>La ville puis le code postal</a:t>
            </a:r>
            <a:br>
              <a:rPr lang="fr-FR" dirty="0"/>
            </a:br>
            <a:endParaRPr lang="fr-FR" dirty="0"/>
          </a:p>
        </p:txBody>
      </p:sp>
      <p:pic>
        <p:nvPicPr>
          <p:cNvPr id="7" name="Image 6" descr="Une image contenant texte, table&#10;&#10;Description générée automatiquement">
            <a:extLst>
              <a:ext uri="{FF2B5EF4-FFF2-40B4-BE49-F238E27FC236}">
                <a16:creationId xmlns:a16="http://schemas.microsoft.com/office/drawing/2014/main" id="{CFD7C062-A469-4D8E-9DAF-CB0BDC9348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2040292"/>
            <a:ext cx="6619048" cy="1266667"/>
          </a:xfrm>
          <a:prstGeom prst="rect">
            <a:avLst/>
          </a:prstGeom>
        </p:spPr>
      </p:pic>
    </p:spTree>
    <p:extLst>
      <p:ext uri="{BB962C8B-B14F-4D97-AF65-F5344CB8AC3E}">
        <p14:creationId xmlns:p14="http://schemas.microsoft.com/office/powerpoint/2010/main" val="3034708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normalisation de liste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fontScale="85000" lnSpcReduction="20000"/>
          </a:bodyPr>
          <a:lstStyle/>
          <a:p>
            <a:pPr marL="0" indent="0">
              <a:buNone/>
              <a:tabLst>
                <a:tab pos="10050463" algn="r"/>
              </a:tabLst>
            </a:pPr>
            <a:r>
              <a:rPr lang="fr-FR" sz="2100" dirty="0"/>
              <a:t>Q6.5</a:t>
            </a:r>
            <a:r>
              <a:rPr lang="fr-FR" sz="2300" dirty="0"/>
              <a:t> : </a:t>
            </a:r>
            <a:r>
              <a:rPr lang="fr-FR" sz="1900" dirty="0"/>
              <a:t>la valeur résultante encadrée correspond à :</a:t>
            </a:r>
            <a:r>
              <a:rPr lang="fr-FR" sz="1400" dirty="0"/>
              <a:t>	5/7</a:t>
            </a:r>
            <a:endParaRPr lang="fr-FR" dirty="0"/>
          </a:p>
        </p:txBody>
      </p:sp>
      <p:sp>
        <p:nvSpPr>
          <p:cNvPr id="6" name="ZoneTexte 5">
            <a:extLst>
              <a:ext uri="{FF2B5EF4-FFF2-40B4-BE49-F238E27FC236}">
                <a16:creationId xmlns:a16="http://schemas.microsoft.com/office/drawing/2014/main" id="{67D25C0C-3118-4C59-8EEC-423F80294A62}"/>
              </a:ext>
            </a:extLst>
          </p:cNvPr>
          <p:cNvSpPr txBox="1"/>
          <p:nvPr/>
        </p:nvSpPr>
        <p:spPr>
          <a:xfrm>
            <a:off x="972216" y="3823863"/>
            <a:ext cx="10515599" cy="2308324"/>
          </a:xfrm>
          <a:prstGeom prst="rect">
            <a:avLst/>
          </a:prstGeom>
          <a:noFill/>
        </p:spPr>
        <p:txBody>
          <a:bodyPr wrap="square" rtlCol="0">
            <a:spAutoFit/>
          </a:bodyPr>
          <a:lstStyle/>
          <a:p>
            <a:pPr marL="285750" indent="-285750">
              <a:buFont typeface="Wingdings" panose="05000000000000000000" pitchFamily="2" charset="2"/>
              <a:buChar char="q"/>
            </a:pPr>
            <a:r>
              <a:rPr lang="fr-FR" dirty="0"/>
              <a:t>Une erreur, ce ne sont pas les bons arguments qui ont été indiqués</a:t>
            </a:r>
            <a:br>
              <a:rPr lang="fr-FR" dirty="0"/>
            </a:br>
            <a:endParaRPr lang="fr-FR" dirty="0"/>
          </a:p>
          <a:p>
            <a:pPr marL="285750" indent="-285750">
              <a:buFont typeface="Wingdings" panose="05000000000000000000" pitchFamily="2" charset="2"/>
              <a:buChar char="q"/>
            </a:pPr>
            <a:r>
              <a:rPr lang="fr-FR" u="sng" dirty="0"/>
              <a:t>Une date au format numérique standard</a:t>
            </a:r>
            <a:br>
              <a:rPr lang="fr-FR" dirty="0"/>
            </a:br>
            <a:endParaRPr lang="fr-FR" dirty="0"/>
          </a:p>
          <a:p>
            <a:pPr marL="285750" indent="-285750">
              <a:buFont typeface="Wingdings" panose="05000000000000000000" pitchFamily="2" charset="2"/>
              <a:buChar char="q"/>
            </a:pPr>
            <a:r>
              <a:rPr lang="fr-FR" dirty="0"/>
              <a:t>Un nombre d’heures</a:t>
            </a:r>
            <a:br>
              <a:rPr lang="fr-FR" dirty="0"/>
            </a:br>
            <a:endParaRPr lang="fr-FR" dirty="0"/>
          </a:p>
          <a:p>
            <a:pPr marL="285750" indent="-285750">
              <a:buFont typeface="Wingdings" panose="05000000000000000000" pitchFamily="2" charset="2"/>
              <a:buChar char="q"/>
            </a:pPr>
            <a:r>
              <a:rPr lang="fr-FR" dirty="0"/>
              <a:t>Un délai en jours calendaires</a:t>
            </a:r>
            <a:br>
              <a:rPr lang="fr-FR" dirty="0"/>
            </a:br>
            <a:endParaRPr lang="fr-FR" dirty="0"/>
          </a:p>
        </p:txBody>
      </p:sp>
      <p:pic>
        <p:nvPicPr>
          <p:cNvPr id="5" name="Image 4" descr="Une image contenant texte&#10;&#10;Description générée automatiquement">
            <a:extLst>
              <a:ext uri="{FF2B5EF4-FFF2-40B4-BE49-F238E27FC236}">
                <a16:creationId xmlns:a16="http://schemas.microsoft.com/office/drawing/2014/main" id="{65DD335E-8307-41B9-B213-E7063B03FE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2216" y="1857571"/>
            <a:ext cx="5390476" cy="1571429"/>
          </a:xfrm>
          <a:prstGeom prst="rect">
            <a:avLst/>
          </a:prstGeom>
        </p:spPr>
      </p:pic>
    </p:spTree>
    <p:extLst>
      <p:ext uri="{BB962C8B-B14F-4D97-AF65-F5344CB8AC3E}">
        <p14:creationId xmlns:p14="http://schemas.microsoft.com/office/powerpoint/2010/main" val="47991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normalisation de liste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fontScale="85000" lnSpcReduction="20000"/>
          </a:bodyPr>
          <a:lstStyle/>
          <a:p>
            <a:pPr marL="0" indent="0">
              <a:buNone/>
              <a:tabLst>
                <a:tab pos="10050463" algn="r"/>
              </a:tabLst>
            </a:pPr>
            <a:r>
              <a:rPr lang="fr-FR" sz="2100" dirty="0"/>
              <a:t>Q6.6</a:t>
            </a:r>
            <a:r>
              <a:rPr lang="fr-FR" sz="2300" dirty="0"/>
              <a:t> : </a:t>
            </a:r>
            <a:r>
              <a:rPr lang="fr-FR" sz="1900" dirty="0"/>
              <a:t>les lignes et triangles noirs qui arrivent sur la ligne graduée correspondent à :</a:t>
            </a:r>
            <a:r>
              <a:rPr lang="fr-FR" sz="1400" dirty="0"/>
              <a:t>	6/7</a:t>
            </a:r>
            <a:endParaRPr lang="fr-FR" dirty="0"/>
          </a:p>
        </p:txBody>
      </p:sp>
      <p:sp>
        <p:nvSpPr>
          <p:cNvPr id="6" name="ZoneTexte 5">
            <a:extLst>
              <a:ext uri="{FF2B5EF4-FFF2-40B4-BE49-F238E27FC236}">
                <a16:creationId xmlns:a16="http://schemas.microsoft.com/office/drawing/2014/main" id="{67D25C0C-3118-4C59-8EEC-423F80294A62}"/>
              </a:ext>
            </a:extLst>
          </p:cNvPr>
          <p:cNvSpPr txBox="1"/>
          <p:nvPr/>
        </p:nvSpPr>
        <p:spPr>
          <a:xfrm>
            <a:off x="7289442" y="2330511"/>
            <a:ext cx="4301404" cy="2862322"/>
          </a:xfrm>
          <a:prstGeom prst="rect">
            <a:avLst/>
          </a:prstGeom>
          <a:noFill/>
        </p:spPr>
        <p:txBody>
          <a:bodyPr wrap="square" rtlCol="0">
            <a:spAutoFit/>
          </a:bodyPr>
          <a:lstStyle/>
          <a:p>
            <a:pPr marL="285750" indent="-285750">
              <a:buFont typeface="Wingdings" panose="05000000000000000000" pitchFamily="2" charset="2"/>
              <a:buChar char="q"/>
            </a:pPr>
            <a:r>
              <a:rPr lang="fr-FR" dirty="0"/>
              <a:t>La largeur maximale autorisée pour chaque colonne</a:t>
            </a:r>
            <a:br>
              <a:rPr lang="fr-FR" dirty="0"/>
            </a:br>
            <a:endParaRPr lang="fr-FR" dirty="0"/>
          </a:p>
          <a:p>
            <a:pPr marL="285750" indent="-285750">
              <a:buFont typeface="Wingdings" panose="05000000000000000000" pitchFamily="2" charset="2"/>
              <a:buChar char="q"/>
            </a:pPr>
            <a:r>
              <a:rPr lang="fr-FR" dirty="0"/>
              <a:t>Le point d’ancrage des intitulés</a:t>
            </a:r>
            <a:br>
              <a:rPr lang="fr-FR" dirty="0"/>
            </a:br>
            <a:endParaRPr lang="fr-FR" dirty="0"/>
          </a:p>
          <a:p>
            <a:pPr marL="285750" indent="-285750">
              <a:buFont typeface="Wingdings" panose="05000000000000000000" pitchFamily="2" charset="2"/>
              <a:buChar char="q"/>
            </a:pPr>
            <a:r>
              <a:rPr lang="fr-FR" u="sng" dirty="0"/>
              <a:t>L’emplacement auquel Excel séparera les colonnes les unes des autres</a:t>
            </a:r>
            <a:br>
              <a:rPr lang="fr-FR" dirty="0"/>
            </a:br>
            <a:endParaRPr lang="fr-FR" dirty="0"/>
          </a:p>
          <a:p>
            <a:pPr marL="285750" indent="-285750">
              <a:buFont typeface="Wingdings" panose="05000000000000000000" pitchFamily="2" charset="2"/>
              <a:buChar char="q"/>
            </a:pPr>
            <a:r>
              <a:rPr lang="fr-FR" dirty="0"/>
              <a:t>Un quadrillage de fond</a:t>
            </a:r>
            <a:br>
              <a:rPr lang="fr-FR" dirty="0"/>
            </a:br>
            <a:endParaRPr lang="fr-FR" dirty="0"/>
          </a:p>
        </p:txBody>
      </p:sp>
      <p:pic>
        <p:nvPicPr>
          <p:cNvPr id="7" name="Image 6">
            <a:extLst>
              <a:ext uri="{FF2B5EF4-FFF2-40B4-BE49-F238E27FC236}">
                <a16:creationId xmlns:a16="http://schemas.microsoft.com/office/drawing/2014/main" id="{BD51F2D1-47A1-4523-9A06-4934E80297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2412" y="2237757"/>
            <a:ext cx="6790476" cy="4171429"/>
          </a:xfrm>
          <a:prstGeom prst="rect">
            <a:avLst/>
          </a:prstGeom>
        </p:spPr>
      </p:pic>
    </p:spTree>
    <p:extLst>
      <p:ext uri="{BB962C8B-B14F-4D97-AF65-F5344CB8AC3E}">
        <p14:creationId xmlns:p14="http://schemas.microsoft.com/office/powerpoint/2010/main" val="3602802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normalisation de liste</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694597"/>
          </a:xfrm>
          <a:ln>
            <a:solidFill>
              <a:schemeClr val="tx1"/>
            </a:solidFill>
          </a:ln>
        </p:spPr>
        <p:txBody>
          <a:bodyPr>
            <a:normAutofit/>
          </a:bodyPr>
          <a:lstStyle/>
          <a:p>
            <a:pPr marL="0" indent="0">
              <a:buNone/>
              <a:tabLst>
                <a:tab pos="10050463" algn="r"/>
              </a:tabLst>
            </a:pPr>
            <a:r>
              <a:rPr lang="fr-FR" sz="2100" dirty="0"/>
              <a:t>Q6.7</a:t>
            </a:r>
            <a:r>
              <a:rPr lang="fr-FR" sz="2300" dirty="0"/>
              <a:t> : </a:t>
            </a:r>
            <a:r>
              <a:rPr lang="fr-FR" sz="1600" dirty="0"/>
              <a:t>lorsque plusieurs cellules sont sélectionnées, pour qu’une formule saisie dans l’une des cellule soit recopiée dans les autres il faut utiliser la combinaison de touches  :</a:t>
            </a:r>
            <a:r>
              <a:rPr lang="fr-FR" sz="1400" dirty="0"/>
              <a:t>	7/7</a:t>
            </a:r>
            <a:endParaRPr lang="fr-FR" dirty="0"/>
          </a:p>
        </p:txBody>
      </p:sp>
      <p:sp>
        <p:nvSpPr>
          <p:cNvPr id="6" name="ZoneTexte 5">
            <a:extLst>
              <a:ext uri="{FF2B5EF4-FFF2-40B4-BE49-F238E27FC236}">
                <a16:creationId xmlns:a16="http://schemas.microsoft.com/office/drawing/2014/main" id="{67D25C0C-3118-4C59-8EEC-423F80294A62}"/>
              </a:ext>
            </a:extLst>
          </p:cNvPr>
          <p:cNvSpPr txBox="1"/>
          <p:nvPr/>
        </p:nvSpPr>
        <p:spPr>
          <a:xfrm>
            <a:off x="3966693" y="2330511"/>
            <a:ext cx="2614412" cy="2308324"/>
          </a:xfrm>
          <a:prstGeom prst="rect">
            <a:avLst/>
          </a:prstGeom>
          <a:noFill/>
        </p:spPr>
        <p:txBody>
          <a:bodyPr wrap="square" rtlCol="0">
            <a:spAutoFit/>
          </a:bodyPr>
          <a:lstStyle/>
          <a:p>
            <a:pPr marL="285750" indent="-285750">
              <a:buFont typeface="Wingdings" panose="05000000000000000000" pitchFamily="2" charset="2"/>
              <a:buChar char="q"/>
            </a:pPr>
            <a:r>
              <a:rPr lang="fr-FR" dirty="0"/>
              <a:t>Alt + Entrée</a:t>
            </a:r>
            <a:br>
              <a:rPr lang="fr-FR" dirty="0"/>
            </a:br>
            <a:endParaRPr lang="fr-FR" dirty="0"/>
          </a:p>
          <a:p>
            <a:pPr marL="285750" indent="-285750">
              <a:buFont typeface="Wingdings" panose="05000000000000000000" pitchFamily="2" charset="2"/>
              <a:buChar char="q"/>
            </a:pPr>
            <a:r>
              <a:rPr lang="fr-FR" u="sng" dirty="0"/>
              <a:t>Ctrl + Entrée</a:t>
            </a:r>
            <a:br>
              <a:rPr lang="fr-FR" dirty="0"/>
            </a:br>
            <a:endParaRPr lang="fr-FR" dirty="0"/>
          </a:p>
          <a:p>
            <a:pPr marL="285750" indent="-285750">
              <a:buFont typeface="Wingdings" panose="05000000000000000000" pitchFamily="2" charset="2"/>
              <a:buChar char="q"/>
            </a:pPr>
            <a:r>
              <a:rPr lang="fr-FR" dirty="0"/>
              <a:t>Majuscule + Entrée</a:t>
            </a:r>
            <a:br>
              <a:rPr lang="fr-FR" dirty="0"/>
            </a:br>
            <a:endParaRPr lang="fr-FR" dirty="0"/>
          </a:p>
          <a:p>
            <a:pPr marL="285750" indent="-285750">
              <a:buFont typeface="Wingdings" panose="05000000000000000000" pitchFamily="2" charset="2"/>
              <a:buChar char="q"/>
            </a:pPr>
            <a:r>
              <a:rPr lang="fr-FR" dirty="0"/>
              <a:t>AltGr + Entrée</a:t>
            </a:r>
            <a:br>
              <a:rPr lang="fr-FR" dirty="0"/>
            </a:br>
            <a:endParaRPr lang="fr-FR" dirty="0"/>
          </a:p>
        </p:txBody>
      </p:sp>
    </p:spTree>
    <p:extLst>
      <p:ext uri="{BB962C8B-B14F-4D97-AF65-F5344CB8AC3E}">
        <p14:creationId xmlns:p14="http://schemas.microsoft.com/office/powerpoint/2010/main" val="84907271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6614</TotalTime>
  <Words>534</Words>
  <Application>Microsoft Office PowerPoint</Application>
  <PresentationFormat>Grand écran</PresentationFormat>
  <Paragraphs>57</Paragraphs>
  <Slides>8</Slides>
  <Notes>7</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Calibri Light</vt:lpstr>
      <vt:lpstr>Wingdings</vt:lpstr>
      <vt:lpstr>Thème Office</vt:lpstr>
      <vt:lpstr>QUIZZ XL PERF 6</vt:lpstr>
      <vt:lpstr>Thématique : normalisation de liste</vt:lpstr>
      <vt:lpstr>Thématique : normalisation de liste</vt:lpstr>
      <vt:lpstr>Thématique : normalisation de liste</vt:lpstr>
      <vt:lpstr>Thématique : normalisation de liste</vt:lpstr>
      <vt:lpstr>Thématique : normalisation de liste</vt:lpstr>
      <vt:lpstr>Thématique : normalisation de liste</vt:lpstr>
      <vt:lpstr>Thématique : normalisation de liste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QUIZZ XL PERF 2.1</dc:title>
  <dc:creator>Françoise Pervier</dc:creator>
  <cp:lastModifiedBy>Françoise Pervier</cp:lastModifiedBy>
  <cp:revision>199</cp:revision>
  <dcterms:created xsi:type="dcterms:W3CDTF">2020-03-24T16:27:47Z</dcterms:created>
  <dcterms:modified xsi:type="dcterms:W3CDTF">2020-11-18T13:25:50Z</dcterms:modified>
</cp:coreProperties>
</file>