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6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7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7" r:id="rId4"/>
    <p:sldId id="269" r:id="rId5"/>
    <p:sldId id="262" r:id="rId6"/>
    <p:sldId id="270" r:id="rId7"/>
    <p:sldId id="271" r:id="rId8"/>
    <p:sldId id="272" r:id="rId9"/>
    <p:sldId id="273" r:id="rId10"/>
    <p:sldId id="27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38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9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0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8T09:38:19.048" idx="36">
    <p:pos x="10" y="10"/>
    <p:text>Excel\video_son\eval\images_perf\xl_perf_q7.1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8T09:58:07.362" idx="37">
    <p:pos x="10" y="10"/>
    <p:text>Excel\video_son\eval\images_perf\xl_perf_q7.3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7T17:40:54.698" idx="32">
    <p:pos x="10" y="10"/>
    <p:text>Excel\video_son\eval\images_perf\xl_perf_q7.4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7T18:09:35.052" idx="33">
    <p:pos x="10" y="10"/>
    <p:text>Excel\video_son\eval\images_perf\xl_perf_q7.5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7T18:36:43.650" idx="35">
    <p:pos x="10" y="10"/>
    <p:text>Excel\video_son\eval\images_perf\xl_perf_q7.6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1-18T10:58:51.513" idx="38">
    <p:pos x="10" y="10"/>
    <p:text>Excel\video_son\eval\images_perf\xl_perf_q7.7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46A2B-52EB-4E0A-818F-1D50326F15E3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3EB095-11AD-43D3-81B2-0D6EA74A43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273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directions sont en colonne, les sites en ligne et les noms en valeurs.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u="none" dirty="0"/>
              <a:t>Le menu contextuel et la mise à jour du TCD s’obtiennent par un clic droit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9522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Il n’y a aucune action possible concernant la mise à jour des valeurs dans la fenêtre Paramètres de champs de valeurs. Cela se fait avec un clic droit ou un bouton du ruban.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48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Dans les paramètres des champs de valeurs, un deuxième onglet Afficher les valeurs permet de choisir le type de calcul que l’on veut appliquer aux données résultantes.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2957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Puisque l’on veut un pourcentage glissant permettant de calculer l’évolution d’une année par rapport à la précédente, c’est (précédent) qu’il faut choisir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18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Depuis la version 2010, l’onglet Analyse propose la commande Insérer un segment. Cet outil permet d’afficher les choix sélectionnés.</a:t>
            </a:r>
          </a:p>
          <a:p>
            <a:r>
              <a:rPr lang="fr-FR" dirty="0"/>
              <a:t>Depuis la version 2013 on lui a adjoint un filtre spécifique pour les dates : la chronologie qui est également un filtre visuel.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938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C’est la commande sous-totaux qui permet de n’afficher au choix que les totaux en ligne, en colonne ou aucun total.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176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Parmi les trois onglet spécifiques aux graphiques croisés, c’est l’onglet Création qui propose de déplacer le graphique vers une autre feuille.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9748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Il s’agit ici du champ calculé.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EB095-11AD-43D3-81B2-0D6EA74A436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543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B12A13-1C11-4552-9D62-438508EAE7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150C3-A3C7-4F97-A7A0-5996A782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8EE18-502D-4283-84B3-BF2F62638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29BAD-EDE0-46E0-83C0-F2652A807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80339-9F7B-4B0C-8715-DDD716BD6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7827-7AD2-4272-AB51-469717AA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ADED94-76D8-40EE-9943-8A8286668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4E89E7-F21F-4C3E-887F-7ED6B00CE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98B091-B75C-4CF5-954D-54F39670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ECD12C-4A57-489E-A0AA-DB581776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DAF49CA-456F-4732-AAAF-92B169B5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86C578-9E71-4409-9E29-BC8685FE0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81FC33-3940-4AEB-B79B-58AA7C6F9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3D0531-5A7C-4F41-A84E-A2F8AFFA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8D5907-BDBC-46B2-AD01-F83FF9DEC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8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9464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CBF64-556C-47D3-97E5-3377C59E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4428EA-E422-434D-B6DD-8BFE2CDDA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B281D-DC75-460C-A101-A18613BAB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A7C534-77F1-444B-BD9E-C46057E1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71F6-909C-4D09-8A7D-B5F5D7F3D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03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556D93-C2EF-46BF-BEE5-03F46888E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0622ED-0C2F-4B72-A502-EF985F3472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A0A06C-E6C1-43D0-B6F1-E02630D30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8EB15C-FF43-40BD-8AEB-FD568340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633EBE-C6F0-4DF2-BA28-ABB9E5EB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A3C060-45EB-4B39-B1B2-D457AA208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4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D644D6-3E43-43EF-85D1-E9BE032E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2E56D5-430D-419A-A6D7-DA244FFC0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25B7B4E-A507-407A-B58A-B2E38F2E8B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5BD0E8-BE14-4227-A960-3D6739E18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B91B5E4-5501-4DDE-B93E-7DE2D016CB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6779E64-57F5-44DA-9C2D-356787A7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8BE22D-1686-403C-B249-1AC62C9EC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8C5B6BA-D590-45AD-B91F-1DEB9165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536F84-0B35-47B9-88B6-732F17F4E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329089-C75C-4634-9E25-C56A0D172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01EA1AD-52CF-41E9-9F54-A5F2F0B8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B7C48E1-93D1-4AD9-BE6A-688063C8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1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4167F-83F2-438B-AE26-90F6F35B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57C20B-B78F-47C8-9850-EE7AEEEB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0A135F-33FA-46C1-AE5F-55B67832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31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CB3F4-B613-4C05-AC8E-4B922F62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64E063-B9F1-42EF-BE36-086E16E0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A1EBAD-B720-4429-914C-1A07EBDE44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56B1C-48C6-48AD-91DC-AE95BB254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20DB62-9871-4A0C-998E-42F59A43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A52561-2D1C-45BA-9CAE-D72E5663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33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7AA64-5BBD-4C56-B88D-6A53533FD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071787F-2BB2-4846-910D-F77001E3B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3AB96E-3B8C-41CF-9478-109432235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F35075-BCDD-43D8-BF5F-C14E4D62B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6F0D6-3A87-4AA1-8FD3-36E60E4E2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689CA5-F3AA-42BD-94F2-853CA6E0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698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258A5-D22F-42AA-A342-B3201261F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QUIZZ XL PERF 7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71FA546-20ED-4F40-9048-818DF3373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Rappels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les bonnes réponses sont soulignées ou encadrées</a:t>
            </a:r>
          </a:p>
        </p:txBody>
      </p:sp>
    </p:spTree>
    <p:extLst>
      <p:ext uri="{BB962C8B-B14F-4D97-AF65-F5344CB8AC3E}">
        <p14:creationId xmlns:p14="http://schemas.microsoft.com/office/powerpoint/2010/main" val="358964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6"/>
            <a:ext cx="10515600" cy="63020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Q7.8 </a:t>
            </a:r>
            <a:r>
              <a:rPr lang="fr-FR" sz="1400" dirty="0"/>
              <a:t>:  Sur l’onglet Analyse, dans la commande Champs, éléments et jeux, pour pouvoir calculer par exemple un chiffre d’affaire TTC, il faut utiliser :	2/9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BA0F3B5-A89E-49B9-B938-53DC3589C867}"/>
              </a:ext>
            </a:extLst>
          </p:cNvPr>
          <p:cNvSpPr txBox="1"/>
          <p:nvPr/>
        </p:nvSpPr>
        <p:spPr>
          <a:xfrm>
            <a:off x="838201" y="2248974"/>
            <a:ext cx="106180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Champ calculé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Élément calculé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Ordre de résolution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Liste des formules</a:t>
            </a:r>
          </a:p>
        </p:txBody>
      </p:sp>
    </p:spTree>
    <p:extLst>
      <p:ext uri="{BB962C8B-B14F-4D97-AF65-F5344CB8AC3E}">
        <p14:creationId xmlns:p14="http://schemas.microsoft.com/office/powerpoint/2010/main" val="415691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1900" dirty="0"/>
              <a:t>Q7.1 : Pour constituer le TCD ci-dessous, quels champs faut-il mettre dans quelle zone de dépôt?</a:t>
            </a:r>
            <a:r>
              <a:rPr lang="fr-FR" sz="1400" dirty="0"/>
              <a:t>	1/9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685E84C-5887-4F8B-A013-F031FA0E2927}"/>
              </a:ext>
            </a:extLst>
          </p:cNvPr>
          <p:cNvSpPr txBox="1"/>
          <p:nvPr/>
        </p:nvSpPr>
        <p:spPr>
          <a:xfrm>
            <a:off x="6695941" y="2623774"/>
            <a:ext cx="21260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Champs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Direction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Effectif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Nom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Site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4B63D23-18CF-443E-87AF-8CA19A773C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42507"/>
            <a:ext cx="5333333" cy="260952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900567E-6AD9-4CC0-AFDF-52609E3B0979}"/>
              </a:ext>
            </a:extLst>
          </p:cNvPr>
          <p:cNvSpPr txBox="1"/>
          <p:nvPr/>
        </p:nvSpPr>
        <p:spPr>
          <a:xfrm>
            <a:off x="9227713" y="2623774"/>
            <a:ext cx="21260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/>
              <a:t>Zones de Dépôt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Filtres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Colonnes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Lignes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Valeurs</a:t>
            </a:r>
            <a:br>
              <a:rPr lang="fr-FR" dirty="0"/>
            </a:br>
            <a:endParaRPr lang="fr-FR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7E13B135-706C-4176-816D-8EF2CCC852E0}"/>
              </a:ext>
            </a:extLst>
          </p:cNvPr>
          <p:cNvCxnSpPr>
            <a:cxnSpLocks/>
          </p:cNvCxnSpPr>
          <p:nvPr/>
        </p:nvCxnSpPr>
        <p:spPr>
          <a:xfrm>
            <a:off x="8023538" y="3429000"/>
            <a:ext cx="1455313" cy="1027090"/>
          </a:xfrm>
          <a:prstGeom prst="straightConnector1">
            <a:avLst/>
          </a:prstGeom>
          <a:ln>
            <a:solidFill>
              <a:srgbClr val="E19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11EE0705-AB33-42DF-B2AE-B40F0B9AC539}"/>
              </a:ext>
            </a:extLst>
          </p:cNvPr>
          <p:cNvCxnSpPr>
            <a:cxnSpLocks/>
          </p:cNvCxnSpPr>
          <p:nvPr/>
        </p:nvCxnSpPr>
        <p:spPr>
          <a:xfrm>
            <a:off x="7501943" y="4456090"/>
            <a:ext cx="1844493" cy="528034"/>
          </a:xfrm>
          <a:prstGeom prst="straightConnector1">
            <a:avLst/>
          </a:prstGeom>
          <a:ln>
            <a:solidFill>
              <a:srgbClr val="E19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97F0233-D549-49E7-83E4-265AF4DD2638}"/>
              </a:ext>
            </a:extLst>
          </p:cNvPr>
          <p:cNvCxnSpPr>
            <a:cxnSpLocks/>
          </p:cNvCxnSpPr>
          <p:nvPr/>
        </p:nvCxnSpPr>
        <p:spPr>
          <a:xfrm flipV="1">
            <a:off x="7501943" y="3942545"/>
            <a:ext cx="1844493" cy="1064117"/>
          </a:xfrm>
          <a:prstGeom prst="straightConnector1">
            <a:avLst/>
          </a:prstGeom>
          <a:ln>
            <a:solidFill>
              <a:srgbClr val="E19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89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Q7.2 </a:t>
            </a:r>
            <a:r>
              <a:rPr lang="fr-FR" sz="1400" dirty="0"/>
              <a:t>: Un double-clic sur une valeur du TCD provoque :	2/9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BA0F3B5-A89E-49B9-B938-53DC3589C867}"/>
              </a:ext>
            </a:extLst>
          </p:cNvPr>
          <p:cNvSpPr txBox="1"/>
          <p:nvPr/>
        </p:nvSpPr>
        <p:spPr>
          <a:xfrm>
            <a:off x="838201" y="2248974"/>
            <a:ext cx="106180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L’insertion d’une nouvelle feuille qui affiche un extrait de la liste / tableau source de données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Un menu contextuel qui permet de modifier les paramètres du champ de valeur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La mise à jour du tableau croisé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Rien, c’est inopérant</a:t>
            </a:r>
          </a:p>
        </p:txBody>
      </p:sp>
    </p:spTree>
    <p:extLst>
      <p:ext uri="{BB962C8B-B14F-4D97-AF65-F5344CB8AC3E}">
        <p14:creationId xmlns:p14="http://schemas.microsoft.com/office/powerpoint/2010/main" val="424149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61394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Q7.3 </a:t>
            </a:r>
            <a:r>
              <a:rPr lang="fr-FR" sz="1400" dirty="0"/>
              <a:t>: Cette fenêtre Paramètre des champs de valeurs permet un certain nombre d’actions sauf une. Laquelle ?	3/9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D2511F4-2E83-4AAE-8555-1F4A01A2C7AA}"/>
              </a:ext>
            </a:extLst>
          </p:cNvPr>
          <p:cNvSpPr txBox="1"/>
          <p:nvPr/>
        </p:nvSpPr>
        <p:spPr>
          <a:xfrm>
            <a:off x="6710967" y="2519431"/>
            <a:ext cx="45268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Choisir le calcul à appliquer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Mettre à jour le TCD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Modifier le format des nombres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Changer le nom du champ de valeurs</a:t>
            </a:r>
          </a:p>
        </p:txBody>
      </p:sp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C030E02B-7E70-41A7-BD90-670B60E70D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20452"/>
            <a:ext cx="3666667" cy="30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35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Q7.4</a:t>
            </a:r>
            <a:r>
              <a:rPr lang="fr-FR" sz="2300" dirty="0"/>
              <a:t> : </a:t>
            </a:r>
            <a:r>
              <a:rPr lang="fr-FR" sz="1900" dirty="0"/>
              <a:t>les valeurs de ce tableau croisé s’obtiennent à partir de :</a:t>
            </a:r>
            <a:r>
              <a:rPr lang="fr-FR" sz="1400" dirty="0"/>
              <a:t>	4/9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D25C0C-3118-4C59-8EEC-423F80294A62}"/>
              </a:ext>
            </a:extLst>
          </p:cNvPr>
          <p:cNvSpPr txBox="1"/>
          <p:nvPr/>
        </p:nvSpPr>
        <p:spPr>
          <a:xfrm>
            <a:off x="6884971" y="2123957"/>
            <a:ext cx="44688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Insertion / Pourcentage du total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Formules / Math et trigo / Pourcentage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Paramètres de champs de valeurs / Onglet Afficher les valeurs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Onglet Analyse / Option du tableau croisé</a:t>
            </a:r>
            <a:br>
              <a:rPr lang="fr-FR" dirty="0"/>
            </a:br>
            <a:endParaRPr lang="fr-FR" dirty="0"/>
          </a:p>
        </p:txBody>
      </p:sp>
      <p:pic>
        <p:nvPicPr>
          <p:cNvPr id="5" name="Image 4" descr="Une image contenant table&#10;&#10;Description générée automatiquement">
            <a:extLst>
              <a:ext uri="{FF2B5EF4-FFF2-40B4-BE49-F238E27FC236}">
                <a16:creationId xmlns:a16="http://schemas.microsoft.com/office/drawing/2014/main" id="{9F3628BC-33C6-4221-BDBA-9FD044EB19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23957"/>
            <a:ext cx="5561905" cy="2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0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Q7.5</a:t>
            </a:r>
            <a:r>
              <a:rPr lang="fr-FR" sz="2300" dirty="0"/>
              <a:t> : </a:t>
            </a:r>
            <a:r>
              <a:rPr lang="fr-FR" sz="1900" dirty="0"/>
              <a:t> </a:t>
            </a:r>
            <a:r>
              <a:rPr lang="fr-FR" sz="1400" dirty="0"/>
              <a:t>Pour qu’Excel affiche le pourcentage d’évolution d’une année (n) à une autre (n-1), dans la liste Éléments de base, il faut choisir:	5/9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D25C0C-3118-4C59-8EEC-423F80294A62}"/>
              </a:ext>
            </a:extLst>
          </p:cNvPr>
          <p:cNvSpPr txBox="1"/>
          <p:nvPr/>
        </p:nvSpPr>
        <p:spPr>
          <a:xfrm>
            <a:off x="5962918" y="2489502"/>
            <a:ext cx="51771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2017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2018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2019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(précédent)</a:t>
            </a:r>
            <a:br>
              <a:rPr lang="fr-FR" u="sng" dirty="0"/>
            </a:br>
            <a:endParaRPr lang="fr-FR" u="sng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(suivant)</a:t>
            </a:r>
            <a:br>
              <a:rPr lang="fr-FR" dirty="0"/>
            </a:b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5E63B69-030C-4AFB-8C8C-C237C3188C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9502"/>
            <a:ext cx="3676190" cy="30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9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33028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Q7.6</a:t>
            </a:r>
            <a:r>
              <a:rPr lang="fr-FR" sz="2300" dirty="0"/>
              <a:t> : </a:t>
            </a:r>
            <a:r>
              <a:rPr lang="fr-FR" sz="1600" dirty="0"/>
              <a:t>Où faut-il cliquer pour afficher un filtre « visuel » ?</a:t>
            </a:r>
            <a:r>
              <a:rPr lang="fr-FR" sz="1900" dirty="0"/>
              <a:t>	</a:t>
            </a:r>
            <a:r>
              <a:rPr lang="fr-FR" sz="1400" dirty="0"/>
              <a:t>6/9</a:t>
            </a:r>
            <a:endParaRPr lang="fr-FR" dirty="0"/>
          </a:p>
        </p:txBody>
      </p:sp>
      <p:pic>
        <p:nvPicPr>
          <p:cNvPr id="5" name="Image 4" descr="Une image contenant table&#10;&#10;Description générée automatiquement">
            <a:extLst>
              <a:ext uri="{FF2B5EF4-FFF2-40B4-BE49-F238E27FC236}">
                <a16:creationId xmlns:a16="http://schemas.microsoft.com/office/drawing/2014/main" id="{8CD1AE5C-F7C7-4A20-B364-CDD3DBB344C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00762" y="1925945"/>
            <a:ext cx="9790476" cy="478394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ED59B8D-8108-4D52-B557-5E2B0D8C4461}"/>
              </a:ext>
            </a:extLst>
          </p:cNvPr>
          <p:cNvSpPr/>
          <p:nvPr/>
        </p:nvSpPr>
        <p:spPr>
          <a:xfrm>
            <a:off x="3387145" y="2421227"/>
            <a:ext cx="1558344" cy="656824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802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8"/>
            <a:ext cx="10515600" cy="49548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sz="2100" dirty="0"/>
              <a:t>Q7.7</a:t>
            </a:r>
            <a:r>
              <a:rPr lang="fr-FR" sz="2300" dirty="0"/>
              <a:t> : </a:t>
            </a:r>
            <a:r>
              <a:rPr lang="fr-FR" sz="1600" dirty="0"/>
              <a:t>Où faut-il cliquer pour ne plus afficher la colonne total général ?</a:t>
            </a:r>
            <a:r>
              <a:rPr lang="fr-FR" sz="2300" dirty="0"/>
              <a:t>	</a:t>
            </a:r>
            <a:r>
              <a:rPr lang="fr-FR" sz="1400" dirty="0"/>
              <a:t>7/9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879F9E3-AD77-4090-BD7E-440344A87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762" y="2369066"/>
            <a:ext cx="9790476" cy="412380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3D31EFB-815A-4CD9-B1CF-3B3C6ED04BF0}"/>
              </a:ext>
            </a:extLst>
          </p:cNvPr>
          <p:cNvSpPr/>
          <p:nvPr/>
        </p:nvSpPr>
        <p:spPr>
          <a:xfrm>
            <a:off x="1712891" y="3000775"/>
            <a:ext cx="669701" cy="734097"/>
          </a:xfrm>
          <a:prstGeom prst="rect">
            <a:avLst/>
          </a:prstGeom>
          <a:noFill/>
          <a:ln w="28575">
            <a:solidFill>
              <a:srgbClr val="E1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072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4944B-D1A3-4D1D-AA73-A496F190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Thématique : Tableaux Croisés Dynamiques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595F-4E80-4C3F-8E99-33D2D6A7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0417"/>
            <a:ext cx="10515600" cy="49548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  <a:tabLst>
                <a:tab pos="10050463" algn="r"/>
              </a:tabLst>
            </a:pPr>
            <a:r>
              <a:rPr lang="fr-FR" dirty="0"/>
              <a:t>Q7.9 </a:t>
            </a:r>
            <a:r>
              <a:rPr lang="fr-FR" sz="1400" dirty="0"/>
              <a:t>:  Déplacer un graphique croisé dynamique vers une autre feuille se fait à partir de l’onglet 	9/9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BA0F3B5-A89E-49B9-B938-53DC3589C867}"/>
              </a:ext>
            </a:extLst>
          </p:cNvPr>
          <p:cNvSpPr txBox="1"/>
          <p:nvPr/>
        </p:nvSpPr>
        <p:spPr>
          <a:xfrm>
            <a:off x="5132499" y="2413337"/>
            <a:ext cx="19270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Affichage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Analyse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u="sng" dirty="0"/>
              <a:t>Création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Format</a:t>
            </a:r>
          </a:p>
        </p:txBody>
      </p:sp>
    </p:spTree>
    <p:extLst>
      <p:ext uri="{BB962C8B-B14F-4D97-AF65-F5344CB8AC3E}">
        <p14:creationId xmlns:p14="http://schemas.microsoft.com/office/powerpoint/2010/main" val="18816062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6906</TotalTime>
  <Words>626</Words>
  <Application>Microsoft Office PowerPoint</Application>
  <PresentationFormat>Grand écran</PresentationFormat>
  <Paragraphs>75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Thème Office</vt:lpstr>
      <vt:lpstr>QUIZZ XL PERF 7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  <vt:lpstr>Thématique : Tableaux Croisés Dynamiques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QUIZZ XL PERF 2.1</dc:title>
  <dc:creator>Françoise Pervier</dc:creator>
  <cp:lastModifiedBy>Françoise Pervier</cp:lastModifiedBy>
  <cp:revision>213</cp:revision>
  <dcterms:created xsi:type="dcterms:W3CDTF">2020-03-24T16:27:47Z</dcterms:created>
  <dcterms:modified xsi:type="dcterms:W3CDTF">2020-11-18T13:46:03Z</dcterms:modified>
</cp:coreProperties>
</file>