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6" r:id="rId12"/>
    <p:sldId id="267" r:id="rId13"/>
    <p:sldId id="269" r:id="rId14"/>
    <p:sldId id="268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2" r:id="rId27"/>
  </p:sldIdLst>
  <p:sldSz cx="12192000" cy="6858000"/>
  <p:notesSz cx="6865938" cy="954087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fpremium01" initials="E" lastIdx="26" clrIdx="0">
    <p:extLst>
      <p:ext uri="{19B8F6BF-5375-455C-9EA6-DF929625EA0E}">
        <p15:presenceInfo xmlns:p15="http://schemas.microsoft.com/office/powerpoint/2012/main" userId="Efpremium01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95401" autoAdjust="0"/>
  </p:normalViewPr>
  <p:slideViewPr>
    <p:cSldViewPr snapToGrid="0">
      <p:cViewPr varScale="1">
        <p:scale>
          <a:sx n="95" d="100"/>
          <a:sy n="95" d="100"/>
        </p:scale>
        <p:origin x="426" y="90"/>
      </p:cViewPr>
      <p:guideLst/>
    </p:cSldViewPr>
  </p:slideViewPr>
  <p:outlineViewPr>
    <p:cViewPr>
      <p:scale>
        <a:sx n="33" d="100"/>
        <a:sy n="33" d="100"/>
      </p:scale>
      <p:origin x="0" y="-1151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22/08/2016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5523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22/08/2016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560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22/08/2016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1817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5"/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189248" y="130955"/>
            <a:ext cx="8164551" cy="671938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22/08/2016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ZoneTexte 9"/>
          <p:cNvSpPr txBox="1"/>
          <p:nvPr userDrawn="1"/>
        </p:nvSpPr>
        <p:spPr>
          <a:xfrm>
            <a:off x="838200" y="161900"/>
            <a:ext cx="2072268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2800" dirty="0">
                <a:latin typeface="+mj-lt"/>
              </a:rPr>
              <a:t>Thématique</a:t>
            </a:r>
          </a:p>
        </p:txBody>
      </p:sp>
      <p:sp>
        <p:nvSpPr>
          <p:cNvPr id="16" name="Espace réservé du texte 15"/>
          <p:cNvSpPr>
            <a:spLocks noGrp="1"/>
          </p:cNvSpPr>
          <p:nvPr>
            <p:ph type="body" sz="quarter" idx="13"/>
          </p:nvPr>
        </p:nvSpPr>
        <p:spPr>
          <a:xfrm>
            <a:off x="936625" y="797002"/>
            <a:ext cx="623888" cy="385763"/>
          </a:xfrm>
          <a:ln>
            <a:noFill/>
          </a:ln>
        </p:spPr>
        <p:txBody>
          <a:bodyPr anchor="ctr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17" name="Espace réservé du texte 15"/>
          <p:cNvSpPr>
            <a:spLocks noGrp="1"/>
          </p:cNvSpPr>
          <p:nvPr>
            <p:ph type="body" sz="quarter" idx="14"/>
          </p:nvPr>
        </p:nvSpPr>
        <p:spPr>
          <a:xfrm>
            <a:off x="1560513" y="794588"/>
            <a:ext cx="9793285" cy="385763"/>
          </a:xfrm>
          <a:ln>
            <a:noFill/>
          </a:ln>
        </p:spPr>
        <p:txBody>
          <a:bodyPr anchor="ctr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9" name="ZoneTexte 8"/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r>
              <a:rPr lang="fr-FR" sz="1200" dirty="0"/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3864128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22/08/2016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2853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22/08/2016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  <p:sp>
        <p:nvSpPr>
          <p:cNvPr id="19" name="Espace réservé du texte 15"/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20" name="Titre 1"/>
          <p:cNvSpPr>
            <a:spLocks noGrp="1"/>
          </p:cNvSpPr>
          <p:nvPr>
            <p:ph type="title"/>
          </p:nvPr>
        </p:nvSpPr>
        <p:spPr>
          <a:xfrm>
            <a:off x="3189248" y="130955"/>
            <a:ext cx="8164551" cy="671938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22" name="ZoneTexte 21"/>
          <p:cNvSpPr txBox="1"/>
          <p:nvPr userDrawn="1"/>
        </p:nvSpPr>
        <p:spPr>
          <a:xfrm>
            <a:off x="838200" y="165380"/>
            <a:ext cx="2072268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2800" dirty="0">
                <a:latin typeface="+mj-lt"/>
              </a:rPr>
              <a:t>Thématique</a:t>
            </a:r>
          </a:p>
        </p:txBody>
      </p:sp>
      <p:sp>
        <p:nvSpPr>
          <p:cNvPr id="23" name="Espace réservé du texte 15"/>
          <p:cNvSpPr>
            <a:spLocks noGrp="1"/>
          </p:cNvSpPr>
          <p:nvPr>
            <p:ph type="body" sz="quarter" idx="13"/>
          </p:nvPr>
        </p:nvSpPr>
        <p:spPr>
          <a:xfrm>
            <a:off x="936625" y="797002"/>
            <a:ext cx="623888" cy="385763"/>
          </a:xfrm>
          <a:ln>
            <a:noFill/>
          </a:ln>
        </p:spPr>
        <p:txBody>
          <a:bodyPr anchor="ctr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24" name="Espace réservé du texte 15"/>
          <p:cNvSpPr>
            <a:spLocks noGrp="1"/>
          </p:cNvSpPr>
          <p:nvPr>
            <p:ph type="body" sz="quarter" idx="14"/>
          </p:nvPr>
        </p:nvSpPr>
        <p:spPr>
          <a:xfrm>
            <a:off x="1560513" y="794588"/>
            <a:ext cx="9793285" cy="385763"/>
          </a:xfrm>
        </p:spPr>
        <p:txBody>
          <a:bodyPr anchor="ctr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25" name="ZoneTexte 24"/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r>
              <a:rPr lang="fr-FR" sz="1200" dirty="0"/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4133715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22/08/2016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0949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22/08/2016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3662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22/08/2016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5029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22/08/2016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41391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22/08/2016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781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264767"/>
            <a:ext cx="10515600" cy="671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A35DB-508C-4AF7-BD84-75D769740F61}" type="datetimeFigureOut">
              <a:rPr lang="fr-FR" smtClean="0"/>
              <a:t>22/08/2016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3718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Niveau 1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QCM</a:t>
            </a:r>
          </a:p>
          <a:p>
            <a:r>
              <a:rPr lang="fr-FR" i="1" dirty="0"/>
              <a:t>Les bonnes réponses sont soulignées</a:t>
            </a:r>
          </a:p>
        </p:txBody>
      </p:sp>
    </p:spTree>
    <p:extLst>
      <p:ext uri="{BB962C8B-B14F-4D97-AF65-F5344CB8AC3E}">
        <p14:creationId xmlns:p14="http://schemas.microsoft.com/office/powerpoint/2010/main" val="24588222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contenu 7"/>
          <p:cNvSpPr>
            <a:spLocks noGrp="1"/>
          </p:cNvSpPr>
          <p:nvPr>
            <p:ph sz="half" idx="1"/>
          </p:nvPr>
        </p:nvSpPr>
        <p:spPr>
          <a:xfrm>
            <a:off x="5903089" y="2332035"/>
            <a:ext cx="5693111" cy="3328247"/>
          </a:xfrm>
        </p:spPr>
        <p:txBody>
          <a:bodyPr>
            <a:normAutofit/>
          </a:bodyPr>
          <a:lstStyle/>
          <a:p>
            <a:r>
              <a:rPr lang="fr-FR" sz="2000" dirty="0"/>
              <a:t>Le diaporama</a:t>
            </a:r>
            <a:br>
              <a:rPr lang="fr-FR" sz="2000" dirty="0"/>
            </a:br>
            <a:endParaRPr lang="fr-FR" sz="2000" dirty="0"/>
          </a:p>
          <a:p>
            <a:r>
              <a:rPr lang="fr-FR" sz="2000" u="sng" dirty="0"/>
              <a:t>Le masque</a:t>
            </a:r>
            <a:br>
              <a:rPr lang="fr-FR" sz="2000" dirty="0"/>
            </a:br>
            <a:endParaRPr lang="fr-FR" sz="2000" dirty="0"/>
          </a:p>
          <a:p>
            <a:r>
              <a:rPr lang="fr-FR" sz="2000" dirty="0"/>
              <a:t>La transition</a:t>
            </a:r>
            <a:br>
              <a:rPr lang="fr-FR" sz="2000" dirty="0"/>
            </a:br>
            <a:endParaRPr lang="fr-FR" sz="2000" dirty="0"/>
          </a:p>
          <a:p>
            <a:r>
              <a:rPr lang="fr-FR" sz="2000" dirty="0"/>
              <a:t>La disposition</a:t>
            </a:r>
            <a:br>
              <a:rPr lang="fr-FR" sz="2000" dirty="0"/>
            </a:br>
            <a:endParaRPr lang="fr-FR" sz="2000" dirty="0"/>
          </a:p>
          <a:p>
            <a:r>
              <a:rPr lang="fr-FR" sz="2000" dirty="0"/>
              <a:t>L'animation</a:t>
            </a:r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L'outil qui permet d'optimiser (généraliser les mises en forme, les emplacements d'objets, etc.) une présentation s'appelle :	1/6</a:t>
            </a: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Optimiser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Q9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Utiliser l'outil d'optimisation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772" y="2705683"/>
            <a:ext cx="4580952" cy="2580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56811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Pour qu'une modification soit prise en compte sur toutes les dispositions du masque, où faut-il se positionner ?	2/6</a:t>
            </a: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Optimiser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Q10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Connaître les contraintes du mode masque</a:t>
            </a:r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822" y="2408746"/>
            <a:ext cx="6133333" cy="3961905"/>
          </a:xfrm>
          <a:prstGeom prst="rect">
            <a:avLst/>
          </a:prstGeom>
        </p:spPr>
      </p:pic>
      <p:sp>
        <p:nvSpPr>
          <p:cNvPr id="13" name="Espace réservé du contenu 7"/>
          <p:cNvSpPr>
            <a:spLocks noGrp="1"/>
          </p:cNvSpPr>
          <p:nvPr>
            <p:ph sz="half" idx="1"/>
          </p:nvPr>
        </p:nvSpPr>
        <p:spPr>
          <a:xfrm>
            <a:off x="6898511" y="3142394"/>
            <a:ext cx="4455287" cy="2494608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fr-FR" sz="2000" u="sng" dirty="0"/>
              <a:t>Sur le masque</a:t>
            </a:r>
            <a:br>
              <a:rPr lang="fr-FR" sz="2000" u="sng" dirty="0"/>
            </a:br>
            <a:endParaRPr lang="fr-FR" sz="2000" u="sng" dirty="0"/>
          </a:p>
          <a:p>
            <a:pPr marL="457200" indent="-457200">
              <a:buFont typeface="+mj-lt"/>
              <a:buAutoNum type="arabicPeriod"/>
            </a:pPr>
            <a:r>
              <a:rPr lang="fr-FR" sz="2000" dirty="0"/>
              <a:t>Sur la mise en page active</a:t>
            </a:r>
            <a:br>
              <a:rPr lang="fr-FR" sz="2000" dirty="0"/>
            </a:br>
            <a:endParaRPr lang="fr-FR" sz="2000" dirty="0"/>
          </a:p>
          <a:p>
            <a:pPr marL="457200" indent="-457200">
              <a:buFont typeface="+mj-lt"/>
              <a:buAutoNum type="arabicPeriod"/>
            </a:pPr>
            <a:r>
              <a:rPr lang="fr-FR" sz="2000" dirty="0"/>
              <a:t>Rester sur la disposition active</a:t>
            </a:r>
            <a:br>
              <a:rPr lang="fr-FR" sz="2000" dirty="0"/>
            </a:br>
            <a:endParaRPr lang="fr-FR" sz="2000" dirty="0"/>
          </a:p>
          <a:p>
            <a:pPr marL="457200" indent="-457200">
              <a:buFont typeface="+mj-lt"/>
              <a:buAutoNum type="arabicPeriod"/>
            </a:pPr>
            <a:r>
              <a:rPr lang="fr-FR" sz="2000" dirty="0"/>
              <a:t>Insérer une disposition</a:t>
            </a:r>
          </a:p>
        </p:txBody>
      </p:sp>
    </p:spTree>
    <p:extLst>
      <p:ext uri="{BB962C8B-B14F-4D97-AF65-F5344CB8AC3E}">
        <p14:creationId xmlns:p14="http://schemas.microsoft.com/office/powerpoint/2010/main" val="26549060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La mise en forme appliquée au titre dans le contexte ci-dessous va impacter :	3/6</a:t>
            </a: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Optimiser</a:t>
            </a:r>
          </a:p>
        </p:txBody>
      </p:sp>
      <p:sp>
        <p:nvSpPr>
          <p:cNvPr id="8" name="Espace réservé du contenu 7"/>
          <p:cNvSpPr>
            <a:spLocks noGrp="1"/>
          </p:cNvSpPr>
          <p:nvPr>
            <p:ph idx="1"/>
          </p:nvPr>
        </p:nvSpPr>
        <p:spPr>
          <a:xfrm>
            <a:off x="6457155" y="2463114"/>
            <a:ext cx="4941423" cy="3432510"/>
          </a:xfrm>
        </p:spPr>
        <p:txBody>
          <a:bodyPr>
            <a:noAutofit/>
          </a:bodyPr>
          <a:lstStyle/>
          <a:p>
            <a:r>
              <a:rPr lang="fr-FR" sz="2000" dirty="0"/>
              <a:t>Toutes les diapositives, sauf la diapositive de titre</a:t>
            </a:r>
          </a:p>
          <a:p>
            <a:endParaRPr lang="fr-FR" sz="2000" dirty="0"/>
          </a:p>
          <a:p>
            <a:r>
              <a:rPr lang="fr-FR" sz="2000" dirty="0"/>
              <a:t>Toutes les diapositives qui utilisent la disposition active</a:t>
            </a:r>
          </a:p>
          <a:p>
            <a:endParaRPr lang="fr-FR" sz="2000" dirty="0"/>
          </a:p>
          <a:p>
            <a:r>
              <a:rPr lang="fr-FR" sz="2000" dirty="0"/>
              <a:t>La diapositive active</a:t>
            </a:r>
          </a:p>
          <a:p>
            <a:endParaRPr lang="fr-FR" sz="2000" dirty="0"/>
          </a:p>
          <a:p>
            <a:r>
              <a:rPr lang="fr-FR" sz="2000" u="sng" dirty="0"/>
              <a:t>Toutes les diapositives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Q11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Comprendre l'impact d'une modification dans le masque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581" y="2198417"/>
            <a:ext cx="6133333" cy="3961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70305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/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419699"/>
          </a:xfrm>
        </p:spPr>
        <p:txBody>
          <a:bodyPr/>
          <a:lstStyle/>
          <a:p>
            <a:r>
              <a:rPr lang="fr-FR" dirty="0"/>
              <a:t>Pour modifier l'arrière-plan de toutes les diapositives, on peut :	4/6</a:t>
            </a: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Optimiser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Q12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Modifier l'arrière-plan des diapositives</a:t>
            </a:r>
          </a:p>
        </p:txBody>
      </p:sp>
      <p:graphicFrame>
        <p:nvGraphicFramePr>
          <p:cNvPr id="10" name="Espace réservé du contenu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1567823"/>
              </p:ext>
            </p:extLst>
          </p:nvPr>
        </p:nvGraphicFramePr>
        <p:xfrm>
          <a:off x="838200" y="2176043"/>
          <a:ext cx="10515601" cy="35302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57213">
                  <a:extLst>
                    <a:ext uri="{9D8B030D-6E8A-4147-A177-3AD203B41FA5}">
                      <a16:colId xmlns:a16="http://schemas.microsoft.com/office/drawing/2014/main" val="1825171108"/>
                    </a:ext>
                  </a:extLst>
                </a:gridCol>
                <a:gridCol w="879194">
                  <a:extLst>
                    <a:ext uri="{9D8B030D-6E8A-4147-A177-3AD203B41FA5}">
                      <a16:colId xmlns:a16="http://schemas.microsoft.com/office/drawing/2014/main" val="1661720359"/>
                    </a:ext>
                  </a:extLst>
                </a:gridCol>
                <a:gridCol w="879194">
                  <a:extLst>
                    <a:ext uri="{9D8B030D-6E8A-4147-A177-3AD203B41FA5}">
                      <a16:colId xmlns:a16="http://schemas.microsoft.com/office/drawing/2014/main" val="1747887638"/>
                    </a:ext>
                  </a:extLst>
                </a:gridCol>
              </a:tblGrid>
              <a:tr h="588379">
                <a:tc>
                  <a:txBody>
                    <a:bodyPr/>
                    <a:lstStyle/>
                    <a:p>
                      <a:pPr algn="l"/>
                      <a:endParaRPr lang="fr-FR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Vrai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Faux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4885106"/>
                  </a:ext>
                </a:extLst>
              </a:tr>
              <a:tr h="588379">
                <a:tc>
                  <a:txBody>
                    <a:bodyPr/>
                    <a:lstStyle/>
                    <a:p>
                      <a:pPr algn="l"/>
                      <a:r>
                        <a:rPr lang="fr-FR" dirty="0"/>
                        <a:t>Afficher</a:t>
                      </a:r>
                      <a:r>
                        <a:rPr lang="fr-FR" baseline="0" dirty="0"/>
                        <a:t> le masque/ onglet Masque de diapositive / Arrière-plan</a:t>
                      </a:r>
                      <a:endParaRPr lang="fr-FR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1972459"/>
                  </a:ext>
                </a:extLst>
              </a:tr>
              <a:tr h="588379">
                <a:tc>
                  <a:txBody>
                    <a:bodyPr/>
                    <a:lstStyle/>
                    <a:p>
                      <a:pPr algn="l"/>
                      <a:r>
                        <a:rPr lang="fr-FR" dirty="0"/>
                        <a:t>Onglet</a:t>
                      </a:r>
                      <a:r>
                        <a:rPr lang="fr-FR" baseline="0" dirty="0"/>
                        <a:t> Insertion / Image / Image d'arrière-plan</a:t>
                      </a:r>
                      <a:endParaRPr lang="fr-FR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0203800"/>
                  </a:ext>
                </a:extLst>
              </a:tr>
              <a:tr h="588379">
                <a:tc>
                  <a:txBody>
                    <a:bodyPr/>
                    <a:lstStyle/>
                    <a:p>
                      <a:pPr algn="l"/>
                      <a:r>
                        <a:rPr lang="fr-FR" dirty="0"/>
                        <a:t>Onglet Création / Mise en forme de l'arrière-plan / Appliquer partout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595018"/>
                  </a:ext>
                </a:extLst>
              </a:tr>
              <a:tr h="58837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aseline="0" dirty="0"/>
                        <a:t>Onglet Affichage / Arrière-plan / Appliquer partout</a:t>
                      </a:r>
                      <a:endParaRPr lang="fr-FR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62193285"/>
                  </a:ext>
                </a:extLst>
              </a:tr>
              <a:tr h="588379">
                <a:tc>
                  <a:txBody>
                    <a:bodyPr/>
                    <a:lstStyle/>
                    <a:p>
                      <a:pPr algn="l"/>
                      <a:r>
                        <a:rPr lang="fr-FR" dirty="0"/>
                        <a:t>Il faut insérer un arrière-plan sur chaque diapositive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60440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69231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/>
          <p:cNvSpPr>
            <a:spLocks noGrp="1"/>
          </p:cNvSpPr>
          <p:nvPr>
            <p:ph type="body" sz="quarter" idx="15"/>
          </p:nvPr>
        </p:nvSpPr>
        <p:spPr>
          <a:xfrm>
            <a:off x="1658937" y="1424286"/>
            <a:ext cx="9694861" cy="323492"/>
          </a:xfrm>
        </p:spPr>
        <p:txBody>
          <a:bodyPr/>
          <a:lstStyle/>
          <a:p>
            <a:r>
              <a:rPr lang="fr-FR" dirty="0"/>
              <a:t>Pour utiliser une diapositive venant d'une présentation existante, la solution la plus efficace est :	5/6</a:t>
            </a: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Optimiser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Q13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Réutiliser des diapositives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838198" y="2450658"/>
            <a:ext cx="10515600" cy="3382983"/>
          </a:xfrm>
        </p:spPr>
        <p:txBody>
          <a:bodyPr>
            <a:normAutofit/>
          </a:bodyPr>
          <a:lstStyle/>
          <a:p>
            <a:r>
              <a:rPr lang="fr-FR" sz="2000" u="sng" dirty="0"/>
              <a:t>Onglet Accueil / Nouvelle diapositive / Réutiliser des diapositives / Afficher la présentation / Cliquer sur la diapositive désirée</a:t>
            </a:r>
            <a:br>
              <a:rPr lang="fr-FR" sz="2000" dirty="0"/>
            </a:br>
            <a:endParaRPr lang="fr-FR" sz="2000" dirty="0"/>
          </a:p>
          <a:p>
            <a:r>
              <a:rPr lang="fr-FR" sz="2000" dirty="0"/>
              <a:t>Afficher les deux présentations / Faire glisser la diapositive désirée vers la présentation cible</a:t>
            </a:r>
            <a:br>
              <a:rPr lang="fr-FR" sz="2000" dirty="0"/>
            </a:br>
            <a:endParaRPr lang="fr-FR" sz="2000" dirty="0"/>
          </a:p>
          <a:p>
            <a:r>
              <a:rPr lang="fr-FR" sz="2000" dirty="0"/>
              <a:t>Ouvrir les deux présentations / Copier l'original / Coller le contenu du presse-papier dans une nouvelle diapositive de la présentation cible</a:t>
            </a:r>
            <a:br>
              <a:rPr lang="fr-FR" sz="2000" dirty="0"/>
            </a:br>
            <a:endParaRPr lang="fr-FR" sz="2000" dirty="0"/>
          </a:p>
          <a:p>
            <a:r>
              <a:rPr lang="fr-FR" sz="2000" dirty="0"/>
              <a:t>Onglet Insertion / Diapositive / Diapositive à partir du fichier / Cliquer sur la diapositive désirée</a:t>
            </a:r>
          </a:p>
        </p:txBody>
      </p:sp>
    </p:spTree>
    <p:extLst>
      <p:ext uri="{BB962C8B-B14F-4D97-AF65-F5344CB8AC3E}">
        <p14:creationId xmlns:p14="http://schemas.microsoft.com/office/powerpoint/2010/main" val="3563685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/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419699"/>
          </a:xfrm>
        </p:spPr>
        <p:txBody>
          <a:bodyPr/>
          <a:lstStyle/>
          <a:p>
            <a:r>
              <a:rPr lang="fr-FR" dirty="0"/>
              <a:t>Une nouvelle diapositive ressemble beaucoup à une diapositive existante, la façon la plus simple de procéder est :	6/6</a:t>
            </a: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Optimiser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Q14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Réutiliser une diapositive</a:t>
            </a:r>
          </a:p>
        </p:txBody>
      </p:sp>
      <p:sp>
        <p:nvSpPr>
          <p:cNvPr id="12" name="Espace réservé du contenu 1"/>
          <p:cNvSpPr>
            <a:spLocks noGrp="1"/>
          </p:cNvSpPr>
          <p:nvPr>
            <p:ph idx="1"/>
          </p:nvPr>
        </p:nvSpPr>
        <p:spPr>
          <a:xfrm>
            <a:off x="838198" y="2716877"/>
            <a:ext cx="10515600" cy="2873696"/>
          </a:xfrm>
        </p:spPr>
        <p:txBody>
          <a:bodyPr>
            <a:normAutofit/>
          </a:bodyPr>
          <a:lstStyle/>
          <a:p>
            <a:r>
              <a:rPr lang="fr-FR" sz="2000" dirty="0"/>
              <a:t>Insérer une nouvelle diapositive et faire un Copier / Coller des éléments désirés de l'original</a:t>
            </a:r>
            <a:br>
              <a:rPr lang="fr-FR" sz="2000" dirty="0"/>
            </a:br>
            <a:endParaRPr lang="fr-FR" sz="2000" dirty="0"/>
          </a:p>
          <a:p>
            <a:r>
              <a:rPr lang="fr-FR" sz="2000" dirty="0"/>
              <a:t>Onglet Insertion / Diapositive / Diapositive à partir de la présentation / Cliquer sur la diapositive désirée</a:t>
            </a:r>
            <a:br>
              <a:rPr lang="fr-FR" sz="2000" dirty="0"/>
            </a:br>
            <a:endParaRPr lang="fr-FR" sz="2000" dirty="0"/>
          </a:p>
          <a:p>
            <a:r>
              <a:rPr lang="fr-FR" sz="2000" u="sng" dirty="0"/>
              <a:t>Cliquer droit sur la vignette de la diapositive d'origine / Dupliquer la diapositive</a:t>
            </a:r>
            <a:br>
              <a:rPr lang="fr-FR" sz="2000" u="sng" dirty="0"/>
            </a:br>
            <a:endParaRPr lang="fr-FR" sz="2000" u="sng" dirty="0"/>
          </a:p>
          <a:p>
            <a:r>
              <a:rPr lang="fr-FR" sz="2000" dirty="0"/>
              <a:t>Onglet Accueil / Disposition / Copier la diapositive</a:t>
            </a:r>
          </a:p>
        </p:txBody>
      </p:sp>
    </p:spTree>
    <p:extLst>
      <p:ext uri="{BB962C8B-B14F-4D97-AF65-F5344CB8AC3E}">
        <p14:creationId xmlns:p14="http://schemas.microsoft.com/office/powerpoint/2010/main" val="40005471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/>
          <p:cNvSpPr>
            <a:spLocks noGrp="1"/>
          </p:cNvSpPr>
          <p:nvPr>
            <p:ph type="body" sz="quarter" idx="15"/>
          </p:nvPr>
        </p:nvSpPr>
        <p:spPr>
          <a:xfrm>
            <a:off x="1125415" y="1424285"/>
            <a:ext cx="9917723" cy="419699"/>
          </a:xfrm>
        </p:spPr>
        <p:txBody>
          <a:bodyPr/>
          <a:lstStyle/>
          <a:p>
            <a:r>
              <a:rPr lang="fr-FR" dirty="0"/>
              <a:t>Que permettent d'insérer les différentes icones proposées dans un contenu ? 	1/5</a:t>
            </a: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Insérer des objets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Q15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Reconnaître les objets classiques</a:t>
            </a:r>
          </a:p>
        </p:txBody>
      </p:sp>
      <p:sp>
        <p:nvSpPr>
          <p:cNvPr id="15" name="Espace réservé du contenu 7"/>
          <p:cNvSpPr txBox="1">
            <a:spLocks/>
          </p:cNvSpPr>
          <p:nvPr/>
        </p:nvSpPr>
        <p:spPr>
          <a:xfrm>
            <a:off x="4947138" y="2302637"/>
            <a:ext cx="6916615" cy="367613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/>
              <a:t>Un graphique</a:t>
            </a:r>
            <a:br>
              <a:rPr lang="fr-FR" dirty="0"/>
            </a:br>
            <a:endParaRPr lang="fr-FR" dirty="0"/>
          </a:p>
          <a:p>
            <a:r>
              <a:rPr lang="fr-FR" dirty="0"/>
              <a:t>Une vidéo</a:t>
            </a:r>
            <a:br>
              <a:rPr lang="fr-FR" dirty="0"/>
            </a:br>
            <a:endParaRPr lang="fr-FR" dirty="0"/>
          </a:p>
          <a:p>
            <a:r>
              <a:rPr lang="fr-FR" dirty="0"/>
              <a:t>Un tableau</a:t>
            </a:r>
            <a:br>
              <a:rPr lang="fr-FR" dirty="0"/>
            </a:br>
            <a:endParaRPr lang="fr-FR" dirty="0"/>
          </a:p>
          <a:p>
            <a:r>
              <a:rPr lang="fr-FR" dirty="0"/>
              <a:t>Une image</a:t>
            </a:r>
            <a:br>
              <a:rPr lang="fr-FR" dirty="0"/>
            </a:br>
            <a:endParaRPr lang="fr-FR" dirty="0"/>
          </a:p>
          <a:p>
            <a:r>
              <a:rPr lang="fr-FR" dirty="0"/>
              <a:t>Un diagramme (graphique) </a:t>
            </a:r>
            <a:r>
              <a:rPr lang="fr-FR" dirty="0" err="1"/>
              <a:t>SmartArt</a:t>
            </a:r>
            <a:endParaRPr lang="fr-FR" dirty="0"/>
          </a:p>
        </p:txBody>
      </p:sp>
      <p:cxnSp>
        <p:nvCxnSpPr>
          <p:cNvPr id="17" name="Connecteur droit avec flèche 16"/>
          <p:cNvCxnSpPr>
            <a:endCxn id="15" idx="1"/>
          </p:cNvCxnSpPr>
          <p:nvPr/>
        </p:nvCxnSpPr>
        <p:spPr>
          <a:xfrm>
            <a:off x="1560513" y="2520750"/>
            <a:ext cx="3386625" cy="1619953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avec flèche 17"/>
          <p:cNvCxnSpPr/>
          <p:nvPr/>
        </p:nvCxnSpPr>
        <p:spPr>
          <a:xfrm flipV="1">
            <a:off x="1560513" y="2419713"/>
            <a:ext cx="3386625" cy="1840114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avec flèche 18"/>
          <p:cNvCxnSpPr/>
          <p:nvPr/>
        </p:nvCxnSpPr>
        <p:spPr>
          <a:xfrm flipV="1">
            <a:off x="1560513" y="3270738"/>
            <a:ext cx="3386625" cy="1840524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avec flèche 19"/>
          <p:cNvCxnSpPr/>
          <p:nvPr/>
        </p:nvCxnSpPr>
        <p:spPr>
          <a:xfrm flipV="1">
            <a:off x="1560513" y="4880073"/>
            <a:ext cx="3386625" cy="1098697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435" y="2302637"/>
            <a:ext cx="476190" cy="352381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483" y="4014467"/>
            <a:ext cx="438095" cy="361905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959" y="3149028"/>
            <a:ext cx="457143" cy="371429"/>
          </a:xfrm>
          <a:prstGeom prst="rect">
            <a:avLst/>
          </a:prstGeom>
        </p:spPr>
      </p:pic>
      <p:pic>
        <p:nvPicPr>
          <p:cNvPr id="16" name="Image 1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245" y="5716771"/>
            <a:ext cx="428571" cy="361905"/>
          </a:xfrm>
          <a:prstGeom prst="rect">
            <a:avLst/>
          </a:prstGeom>
        </p:spPr>
      </p:pic>
      <p:pic>
        <p:nvPicPr>
          <p:cNvPr id="21" name="Image 2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530" y="4870382"/>
            <a:ext cx="400000" cy="352381"/>
          </a:xfrm>
          <a:prstGeom prst="rect">
            <a:avLst/>
          </a:prstGeom>
        </p:spPr>
      </p:pic>
      <p:cxnSp>
        <p:nvCxnSpPr>
          <p:cNvPr id="33" name="Connecteur droit avec flèche 32"/>
          <p:cNvCxnSpPr/>
          <p:nvPr/>
        </p:nvCxnSpPr>
        <p:spPr>
          <a:xfrm>
            <a:off x="1560513" y="3343728"/>
            <a:ext cx="3386625" cy="2373043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5999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/>
          <p:cNvSpPr>
            <a:spLocks noGrp="1"/>
          </p:cNvSpPr>
          <p:nvPr>
            <p:ph type="body" sz="quarter" idx="15"/>
          </p:nvPr>
        </p:nvSpPr>
        <p:spPr>
          <a:xfrm>
            <a:off x="1125415" y="1424285"/>
            <a:ext cx="9917723" cy="419699"/>
          </a:xfrm>
        </p:spPr>
        <p:txBody>
          <a:bodyPr/>
          <a:lstStyle/>
          <a:p>
            <a:r>
              <a:rPr lang="fr-FR" dirty="0"/>
              <a:t>Pour insérer un organigramme hiérarchique il faut utiliser :	2/5</a:t>
            </a: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Insérer des objets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Q16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Reconnaître les objets classiques</a:t>
            </a:r>
          </a:p>
        </p:txBody>
      </p:sp>
      <p:sp>
        <p:nvSpPr>
          <p:cNvPr id="21" name="Espace réservé du contenu 7"/>
          <p:cNvSpPr txBox="1">
            <a:spLocks/>
          </p:cNvSpPr>
          <p:nvPr/>
        </p:nvSpPr>
        <p:spPr>
          <a:xfrm>
            <a:off x="936625" y="2331683"/>
            <a:ext cx="5397268" cy="3666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  <p:sp>
        <p:nvSpPr>
          <p:cNvPr id="22" name="Espace réservé du contenu 7"/>
          <p:cNvSpPr txBox="1">
            <a:spLocks/>
          </p:cNvSpPr>
          <p:nvPr/>
        </p:nvSpPr>
        <p:spPr>
          <a:xfrm>
            <a:off x="1089025" y="2484083"/>
            <a:ext cx="5397268" cy="3666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435" y="2302637"/>
            <a:ext cx="476190" cy="352381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245" y="4083675"/>
            <a:ext cx="438095" cy="361905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959" y="3149028"/>
            <a:ext cx="457143" cy="37142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245" y="5716771"/>
            <a:ext cx="428571" cy="361905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530" y="4870382"/>
            <a:ext cx="400000" cy="352381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6312" y="2655018"/>
            <a:ext cx="3704762" cy="2095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02513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/>
          <p:cNvSpPr>
            <a:spLocks noGrp="1"/>
          </p:cNvSpPr>
          <p:nvPr>
            <p:ph type="body" sz="quarter" idx="15"/>
          </p:nvPr>
        </p:nvSpPr>
        <p:spPr>
          <a:xfrm>
            <a:off x="1125415" y="1424285"/>
            <a:ext cx="9917723" cy="419699"/>
          </a:xfrm>
        </p:spPr>
        <p:txBody>
          <a:bodyPr/>
          <a:lstStyle/>
          <a:p>
            <a:r>
              <a:rPr lang="fr-FR" dirty="0"/>
              <a:t>Lorsque l'on sélectionne un objet, il apparaît :	3/5</a:t>
            </a: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Insérer des objets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Q17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Repérer les outils</a:t>
            </a:r>
          </a:p>
        </p:txBody>
      </p:sp>
      <p:sp>
        <p:nvSpPr>
          <p:cNvPr id="21" name="Espace réservé du contenu 7"/>
          <p:cNvSpPr txBox="1">
            <a:spLocks/>
          </p:cNvSpPr>
          <p:nvPr/>
        </p:nvSpPr>
        <p:spPr>
          <a:xfrm>
            <a:off x="936625" y="2331683"/>
            <a:ext cx="5397268" cy="3666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  <p:sp>
        <p:nvSpPr>
          <p:cNvPr id="22" name="Espace réservé du contenu 7"/>
          <p:cNvSpPr txBox="1">
            <a:spLocks/>
          </p:cNvSpPr>
          <p:nvPr/>
        </p:nvSpPr>
        <p:spPr>
          <a:xfrm>
            <a:off x="1089024" y="2085504"/>
            <a:ext cx="9954113" cy="40651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/>
              <a:t>Un volet sur la droite</a:t>
            </a:r>
            <a:br>
              <a:rPr lang="fr-FR" dirty="0">
                <a:sym typeface="Wingdings" panose="05000000000000000000" pitchFamily="2" charset="2"/>
              </a:rPr>
            </a:br>
            <a:endParaRPr lang="fr-FR" dirty="0">
              <a:sym typeface="Wingdings" panose="05000000000000000000" pitchFamily="2" charset="2"/>
            </a:endParaRPr>
          </a:p>
          <a:p>
            <a:r>
              <a:rPr lang="fr-FR" u="sng" dirty="0"/>
              <a:t>Un ou plusieurs onglets contextuels</a:t>
            </a:r>
            <a:br>
              <a:rPr lang="fr-FR" u="sng" dirty="0">
                <a:sym typeface="Wingdings" panose="05000000000000000000" pitchFamily="2" charset="2"/>
              </a:rPr>
            </a:br>
            <a:endParaRPr lang="fr-FR" u="sng" dirty="0">
              <a:sym typeface="Wingdings" panose="05000000000000000000" pitchFamily="2" charset="2"/>
            </a:endParaRPr>
          </a:p>
          <a:p>
            <a:r>
              <a:rPr lang="fr-FR" dirty="0"/>
              <a:t>Une barre d'outils contextuelle</a:t>
            </a:r>
            <a:br>
              <a:rPr lang="fr-FR" dirty="0">
                <a:sym typeface="Wingdings" panose="05000000000000000000" pitchFamily="2" charset="2"/>
              </a:rPr>
            </a:br>
            <a:endParaRPr lang="fr-FR" dirty="0">
              <a:sym typeface="Wingdings" panose="05000000000000000000" pitchFamily="2" charset="2"/>
            </a:endParaRPr>
          </a:p>
          <a:p>
            <a:r>
              <a:rPr lang="fr-FR" dirty="0">
                <a:sym typeface="Wingdings" panose="05000000000000000000" pitchFamily="2" charset="2"/>
              </a:rPr>
              <a:t>Rien, faut faire un clic droit pour accéder aux outils</a:t>
            </a:r>
            <a:br>
              <a:rPr lang="fr-FR" dirty="0">
                <a:sym typeface="Wingdings" panose="05000000000000000000" pitchFamily="2" charset="2"/>
              </a:rPr>
            </a:br>
            <a:endParaRPr lang="fr-FR" dirty="0">
              <a:sym typeface="Wingdings" panose="05000000000000000000" pitchFamily="2" charset="2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029655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/>
          <p:cNvSpPr>
            <a:spLocks noGrp="1"/>
          </p:cNvSpPr>
          <p:nvPr>
            <p:ph type="body" sz="quarter" idx="15"/>
          </p:nvPr>
        </p:nvSpPr>
        <p:spPr>
          <a:xfrm>
            <a:off x="1125415" y="1424285"/>
            <a:ext cx="9917723" cy="419699"/>
          </a:xfrm>
        </p:spPr>
        <p:txBody>
          <a:bodyPr/>
          <a:lstStyle/>
          <a:p>
            <a:r>
              <a:rPr lang="fr-FR" dirty="0"/>
              <a:t>Pour illustrer des données par un graphique, PowerPoint utilise :	4/5</a:t>
            </a: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Insérer des objets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Q18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Illustrer par un graphique</a:t>
            </a:r>
          </a:p>
        </p:txBody>
      </p:sp>
      <p:sp>
        <p:nvSpPr>
          <p:cNvPr id="21" name="Espace réservé du contenu 7"/>
          <p:cNvSpPr txBox="1">
            <a:spLocks/>
          </p:cNvSpPr>
          <p:nvPr/>
        </p:nvSpPr>
        <p:spPr>
          <a:xfrm>
            <a:off x="936625" y="2331683"/>
            <a:ext cx="5397268" cy="3666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  <p:sp>
        <p:nvSpPr>
          <p:cNvPr id="22" name="Espace réservé du contenu 7"/>
          <p:cNvSpPr txBox="1">
            <a:spLocks/>
          </p:cNvSpPr>
          <p:nvPr/>
        </p:nvSpPr>
        <p:spPr>
          <a:xfrm>
            <a:off x="1125415" y="2355736"/>
            <a:ext cx="6653458" cy="29436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u="sng" dirty="0"/>
              <a:t>L'outil graphique d'Excel</a:t>
            </a:r>
            <a:br>
              <a:rPr lang="fr-FR" sz="2000" u="sng" dirty="0">
                <a:sym typeface="Wingdings" panose="05000000000000000000" pitchFamily="2" charset="2"/>
              </a:rPr>
            </a:br>
            <a:endParaRPr lang="fr-FR" sz="2000" u="sng" dirty="0">
              <a:sym typeface="Wingdings" panose="05000000000000000000" pitchFamily="2" charset="2"/>
            </a:endParaRPr>
          </a:p>
          <a:p>
            <a:r>
              <a:rPr lang="fr-FR" sz="2000" dirty="0"/>
              <a:t>Un outil spécifique à PowerPoint</a:t>
            </a:r>
            <a:br>
              <a:rPr lang="fr-FR" sz="2000" u="sng" dirty="0">
                <a:sym typeface="Wingdings" panose="05000000000000000000" pitchFamily="2" charset="2"/>
              </a:rPr>
            </a:br>
            <a:endParaRPr lang="fr-FR" sz="2000" u="sng" dirty="0">
              <a:sym typeface="Wingdings" panose="05000000000000000000" pitchFamily="2" charset="2"/>
            </a:endParaRPr>
          </a:p>
          <a:p>
            <a:r>
              <a:rPr lang="fr-FR" sz="2000" dirty="0"/>
              <a:t>Un outil commun à PowerPoint et Word</a:t>
            </a:r>
            <a:br>
              <a:rPr lang="fr-FR" sz="2000" dirty="0">
                <a:sym typeface="Wingdings" panose="05000000000000000000" pitchFamily="2" charset="2"/>
              </a:rPr>
            </a:br>
            <a:endParaRPr lang="fr-FR" sz="2000" dirty="0">
              <a:sym typeface="Wingdings" panose="05000000000000000000" pitchFamily="2" charset="2"/>
            </a:endParaRPr>
          </a:p>
          <a:p>
            <a:r>
              <a:rPr lang="fr-FR" sz="2000" dirty="0">
                <a:sym typeface="Wingdings" panose="05000000000000000000" pitchFamily="2" charset="2"/>
              </a:rPr>
              <a:t>Il faut tracer le graphique à l'aide des formes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9466" y="2779966"/>
            <a:ext cx="3704762" cy="2095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4355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du texte 12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Poser les étiquettes sur la partie correspondante de le fenêtre Excel	1/3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Prendre ses repères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Q1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Les différentes parties de l’écran de démarrage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8994853" y="6337115"/>
            <a:ext cx="2049797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dirty="0"/>
              <a:t>Barre d’outil accès rapide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3154871" y="6337115"/>
            <a:ext cx="990434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dirty="0"/>
              <a:t>Ruban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4808435" y="6337115"/>
            <a:ext cx="1728438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dirty="0"/>
              <a:t>Diapositive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7200003" y="6337115"/>
            <a:ext cx="1131719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dirty="0"/>
              <a:t>Vignette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1170751" y="6337115"/>
            <a:ext cx="1320990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dirty="0"/>
              <a:t>Barre d’état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4991" y="1970200"/>
            <a:ext cx="7619048" cy="4085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8031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-4.79167E-6 2.22222E-6 L -0.52552 -0.6016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276" y="-300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250"/>
                            </p:stCondLst>
                            <p:childTnLst>
                              <p:par>
                                <p:cTn id="8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2.22222E-6 L 0.48933 -0.47477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466" y="-237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250"/>
                            </p:stCondLst>
                            <p:childTnLst>
                              <p:par>
                                <p:cTn id="11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2.22222E-6 L -0.00156 -0.26158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8" y="-130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6250"/>
                            </p:stCondLst>
                            <p:childTnLst>
                              <p:par>
                                <p:cTn id="14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4167E-6 2.22222E-6 L -0.41003 -0.38403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508" y="-1921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8250"/>
                            </p:stCondLst>
                            <p:childTnLst>
                              <p:par>
                                <p:cTn id="17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7 2.22222E-6 L 0.16055 -0.12824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021" y="-64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/>
          <p:cNvSpPr>
            <a:spLocks noGrp="1"/>
          </p:cNvSpPr>
          <p:nvPr>
            <p:ph type="body" sz="quarter" idx="15"/>
          </p:nvPr>
        </p:nvSpPr>
        <p:spPr>
          <a:xfrm>
            <a:off x="1125415" y="1424285"/>
            <a:ext cx="9917723" cy="419699"/>
          </a:xfrm>
        </p:spPr>
        <p:txBody>
          <a:bodyPr/>
          <a:lstStyle/>
          <a:p>
            <a:r>
              <a:rPr lang="fr-FR" dirty="0"/>
              <a:t>Pour numéroter les diapositives, il faut :	5/5</a:t>
            </a: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Insérer des objets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Q19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Numéroter les diapositives</a:t>
            </a:r>
          </a:p>
        </p:txBody>
      </p:sp>
      <p:sp>
        <p:nvSpPr>
          <p:cNvPr id="21" name="Espace réservé du contenu 7"/>
          <p:cNvSpPr txBox="1">
            <a:spLocks/>
          </p:cNvSpPr>
          <p:nvPr/>
        </p:nvSpPr>
        <p:spPr>
          <a:xfrm>
            <a:off x="936625" y="2331683"/>
            <a:ext cx="5397268" cy="3666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  <p:sp>
        <p:nvSpPr>
          <p:cNvPr id="22" name="Espace réservé du contenu 7"/>
          <p:cNvSpPr txBox="1">
            <a:spLocks/>
          </p:cNvSpPr>
          <p:nvPr/>
        </p:nvSpPr>
        <p:spPr>
          <a:xfrm>
            <a:off x="936625" y="2786916"/>
            <a:ext cx="9935919" cy="2756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dirty="0"/>
              <a:t>Absolument passer par l'affichage du masque de diapositive</a:t>
            </a:r>
            <a:br>
              <a:rPr lang="fr-FR" sz="2000" u="sng" dirty="0">
                <a:sym typeface="Wingdings" panose="05000000000000000000" pitchFamily="2" charset="2"/>
              </a:rPr>
            </a:br>
            <a:endParaRPr lang="fr-FR" sz="2000" u="sng" dirty="0">
              <a:sym typeface="Wingdings" panose="05000000000000000000" pitchFamily="2" charset="2"/>
            </a:endParaRPr>
          </a:p>
          <a:p>
            <a:r>
              <a:rPr lang="fr-FR" sz="2000" dirty="0">
                <a:sym typeface="Wingdings" panose="05000000000000000000" pitchFamily="2" charset="2"/>
              </a:rPr>
              <a:t>Onglet Accueil  </a:t>
            </a:r>
            <a:r>
              <a:rPr lang="fr-FR" sz="2000" dirty="0"/>
              <a:t> Organiser </a:t>
            </a:r>
            <a:r>
              <a:rPr lang="fr-FR" sz="2000" dirty="0">
                <a:sym typeface="Wingdings" panose="05000000000000000000" pitchFamily="2" charset="2"/>
              </a:rPr>
              <a:t> Numéroter les diapositives</a:t>
            </a:r>
            <a:br>
              <a:rPr lang="fr-FR" sz="2000" u="sng" dirty="0">
                <a:sym typeface="Wingdings" panose="05000000000000000000" pitchFamily="2" charset="2"/>
              </a:rPr>
            </a:br>
            <a:endParaRPr lang="fr-FR" sz="2000" u="sng" dirty="0">
              <a:sym typeface="Wingdings" panose="05000000000000000000" pitchFamily="2" charset="2"/>
            </a:endParaRPr>
          </a:p>
          <a:p>
            <a:r>
              <a:rPr lang="fr-FR" sz="2000" dirty="0">
                <a:sym typeface="Wingdings" panose="05000000000000000000" pitchFamily="2" charset="2"/>
              </a:rPr>
              <a:t>Onglet Affichage  cocher "numéro de diapositive"</a:t>
            </a:r>
            <a:br>
              <a:rPr lang="fr-FR" sz="2000" u="sng" dirty="0">
                <a:sym typeface="Wingdings" panose="05000000000000000000" pitchFamily="2" charset="2"/>
              </a:rPr>
            </a:br>
            <a:endParaRPr lang="fr-FR" sz="2000" u="sng" dirty="0">
              <a:sym typeface="Wingdings" panose="05000000000000000000" pitchFamily="2" charset="2"/>
            </a:endParaRPr>
          </a:p>
          <a:p>
            <a:r>
              <a:rPr lang="fr-FR" sz="2000" u="sng" dirty="0">
                <a:sym typeface="Wingdings" panose="05000000000000000000" pitchFamily="2" charset="2"/>
              </a:rPr>
              <a:t>Onglet Insertion / Numéro de diapositive / Appliquer partout</a:t>
            </a:r>
            <a:endParaRPr lang="fr-FR" sz="2000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6438938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/>
          <p:cNvSpPr>
            <a:spLocks noGrp="1"/>
          </p:cNvSpPr>
          <p:nvPr>
            <p:ph type="body" sz="quarter" idx="15"/>
          </p:nvPr>
        </p:nvSpPr>
        <p:spPr>
          <a:xfrm>
            <a:off x="1125415" y="1424285"/>
            <a:ext cx="9917723" cy="419699"/>
          </a:xfrm>
        </p:spPr>
        <p:txBody>
          <a:bodyPr/>
          <a:lstStyle/>
          <a:p>
            <a:r>
              <a:rPr lang="fr-FR" dirty="0"/>
              <a:t>Sans aucune préparation de mise en page, PowerPoint imprime :	1/2</a:t>
            </a: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Mettre en page et imprimer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Q20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Imprimer un diaporama</a:t>
            </a:r>
          </a:p>
        </p:txBody>
      </p:sp>
      <p:sp>
        <p:nvSpPr>
          <p:cNvPr id="21" name="Espace réservé du contenu 7"/>
          <p:cNvSpPr txBox="1">
            <a:spLocks/>
          </p:cNvSpPr>
          <p:nvPr/>
        </p:nvSpPr>
        <p:spPr>
          <a:xfrm>
            <a:off x="936625" y="2331683"/>
            <a:ext cx="5397268" cy="3666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  <p:sp>
        <p:nvSpPr>
          <p:cNvPr id="22" name="Espace réservé du contenu 7"/>
          <p:cNvSpPr txBox="1">
            <a:spLocks/>
          </p:cNvSpPr>
          <p:nvPr/>
        </p:nvSpPr>
        <p:spPr>
          <a:xfrm>
            <a:off x="1125415" y="2751747"/>
            <a:ext cx="10088319" cy="28264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dirty="0">
                <a:sym typeface="Wingdings" panose="05000000000000000000" pitchFamily="2" charset="2"/>
              </a:rPr>
              <a:t>Deux diapositives par page</a:t>
            </a:r>
          </a:p>
          <a:p>
            <a:endParaRPr lang="fr-FR" sz="2000" dirty="0">
              <a:sym typeface="Wingdings" panose="05000000000000000000" pitchFamily="2" charset="2"/>
            </a:endParaRPr>
          </a:p>
          <a:p>
            <a:r>
              <a:rPr lang="fr-FR" sz="2000" dirty="0">
                <a:sym typeface="Wingdings" panose="05000000000000000000" pitchFamily="2" charset="2"/>
              </a:rPr>
              <a:t>Trois diapositives par page</a:t>
            </a:r>
            <a:br>
              <a:rPr lang="fr-FR" sz="2000" dirty="0">
                <a:sym typeface="Wingdings" panose="05000000000000000000" pitchFamily="2" charset="2"/>
              </a:rPr>
            </a:br>
            <a:endParaRPr lang="fr-FR" sz="2000" dirty="0">
              <a:sym typeface="Wingdings" panose="05000000000000000000" pitchFamily="2" charset="2"/>
            </a:endParaRPr>
          </a:p>
          <a:p>
            <a:r>
              <a:rPr lang="fr-FR" sz="2000" dirty="0">
                <a:sym typeface="Wingdings" panose="05000000000000000000" pitchFamily="2" charset="2"/>
              </a:rPr>
              <a:t>Une diapositive par page en orientation portrait</a:t>
            </a:r>
            <a:br>
              <a:rPr lang="fr-FR" sz="2000" dirty="0">
                <a:sym typeface="Wingdings" panose="05000000000000000000" pitchFamily="2" charset="2"/>
              </a:rPr>
            </a:br>
            <a:endParaRPr lang="fr-FR" sz="2000" dirty="0">
              <a:sym typeface="Wingdings" panose="05000000000000000000" pitchFamily="2" charset="2"/>
            </a:endParaRPr>
          </a:p>
          <a:p>
            <a:r>
              <a:rPr lang="fr-FR" sz="2000" u="sng" dirty="0">
                <a:sym typeface="Wingdings" panose="05000000000000000000" pitchFamily="2" charset="2"/>
              </a:rPr>
              <a:t>Une diapositive par page en mode paysage</a:t>
            </a:r>
          </a:p>
        </p:txBody>
      </p:sp>
    </p:spTree>
    <p:extLst>
      <p:ext uri="{BB962C8B-B14F-4D97-AF65-F5344CB8AC3E}">
        <p14:creationId xmlns:p14="http://schemas.microsoft.com/office/powerpoint/2010/main" val="34235043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/>
          <p:cNvSpPr>
            <a:spLocks noGrp="1"/>
          </p:cNvSpPr>
          <p:nvPr>
            <p:ph type="body" sz="quarter" idx="15"/>
          </p:nvPr>
        </p:nvSpPr>
        <p:spPr>
          <a:xfrm>
            <a:off x="1125415" y="1424285"/>
            <a:ext cx="9917723" cy="419699"/>
          </a:xfrm>
        </p:spPr>
        <p:txBody>
          <a:bodyPr/>
          <a:lstStyle/>
          <a:p>
            <a:r>
              <a:rPr lang="fr-FR" dirty="0"/>
              <a:t>Lorsque l'on imprime les pages de notes / commentaires Powerpoint imprime : 	2/2</a:t>
            </a: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Mettre en page et imprimer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Q21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Utiliser les pages de notes / commentaires</a:t>
            </a:r>
          </a:p>
        </p:txBody>
      </p:sp>
      <p:sp>
        <p:nvSpPr>
          <p:cNvPr id="21" name="Espace réservé du contenu 7"/>
          <p:cNvSpPr txBox="1">
            <a:spLocks/>
          </p:cNvSpPr>
          <p:nvPr/>
        </p:nvSpPr>
        <p:spPr>
          <a:xfrm>
            <a:off x="936625" y="2331683"/>
            <a:ext cx="5397268" cy="3666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  <p:sp>
        <p:nvSpPr>
          <p:cNvPr id="22" name="Espace réservé du contenu 7"/>
          <p:cNvSpPr txBox="1">
            <a:spLocks/>
          </p:cNvSpPr>
          <p:nvPr/>
        </p:nvSpPr>
        <p:spPr>
          <a:xfrm>
            <a:off x="936625" y="2613041"/>
            <a:ext cx="10088319" cy="263889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dirty="0"/>
              <a:t>Deux fascicules : les notes (commentaires) et les diapositives</a:t>
            </a:r>
            <a:br>
              <a:rPr lang="fr-FR" sz="2000" dirty="0">
                <a:sym typeface="Wingdings" panose="05000000000000000000" pitchFamily="2" charset="2"/>
              </a:rPr>
            </a:br>
            <a:endParaRPr lang="fr-FR" sz="2000" dirty="0">
              <a:sym typeface="Wingdings" panose="05000000000000000000" pitchFamily="2" charset="2"/>
            </a:endParaRPr>
          </a:p>
          <a:p>
            <a:r>
              <a:rPr lang="fr-FR" sz="2000" dirty="0">
                <a:sym typeface="Wingdings" panose="05000000000000000000" pitchFamily="2" charset="2"/>
              </a:rPr>
              <a:t>Seulement les notes (commentaires)</a:t>
            </a:r>
            <a:br>
              <a:rPr lang="fr-FR" sz="2000" dirty="0">
                <a:sym typeface="Wingdings" panose="05000000000000000000" pitchFamily="2" charset="2"/>
              </a:rPr>
            </a:br>
            <a:endParaRPr lang="fr-FR" sz="2000" u="sng" dirty="0">
              <a:sym typeface="Wingdings" panose="05000000000000000000" pitchFamily="2" charset="2"/>
            </a:endParaRPr>
          </a:p>
          <a:p>
            <a:r>
              <a:rPr lang="fr-FR" sz="2000" u="sng" dirty="0">
                <a:sym typeface="Wingdings" panose="05000000000000000000" pitchFamily="2" charset="2"/>
              </a:rPr>
              <a:t>Une diapositive par page, la diapositive en haut et les notes (commentaires) en dessous</a:t>
            </a:r>
            <a:br>
              <a:rPr lang="fr-FR" sz="2000" u="sng" dirty="0">
                <a:sym typeface="Wingdings" panose="05000000000000000000" pitchFamily="2" charset="2"/>
              </a:rPr>
            </a:br>
            <a:endParaRPr lang="fr-FR" sz="2000" u="sng" dirty="0">
              <a:sym typeface="Wingdings" panose="05000000000000000000" pitchFamily="2" charset="2"/>
            </a:endParaRPr>
          </a:p>
          <a:p>
            <a:r>
              <a:rPr lang="fr-FR" sz="2000" dirty="0">
                <a:sym typeface="Wingdings" panose="05000000000000000000" pitchFamily="2" charset="2"/>
              </a:rPr>
              <a:t>Trois diapositives par page, la diapositive à gauche et les notes (commentaires) à droite</a:t>
            </a:r>
            <a:br>
              <a:rPr lang="fr-FR" sz="2000" u="sng" dirty="0">
                <a:sym typeface="Wingdings" panose="05000000000000000000" pitchFamily="2" charset="2"/>
              </a:rPr>
            </a:br>
            <a:endParaRPr lang="fr-FR" sz="2000" u="sng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236109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/>
          <p:cNvSpPr>
            <a:spLocks noGrp="1"/>
          </p:cNvSpPr>
          <p:nvPr>
            <p:ph type="body" sz="quarter" idx="15"/>
          </p:nvPr>
        </p:nvSpPr>
        <p:spPr>
          <a:xfrm>
            <a:off x="1125415" y="1424285"/>
            <a:ext cx="9917723" cy="419699"/>
          </a:xfrm>
        </p:spPr>
        <p:txBody>
          <a:bodyPr/>
          <a:lstStyle/>
          <a:p>
            <a:r>
              <a:rPr lang="fr-FR" dirty="0"/>
              <a:t>L'effet appliqué lors du passage d'une diapositive à une autre s'appelle :	1/4</a:t>
            </a: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Faire bouger le diaporama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Q22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Passer d'une diapositive à une autre</a:t>
            </a:r>
          </a:p>
        </p:txBody>
      </p:sp>
      <p:sp>
        <p:nvSpPr>
          <p:cNvPr id="22" name="Espace réservé du contenu 7"/>
          <p:cNvSpPr txBox="1">
            <a:spLocks/>
          </p:cNvSpPr>
          <p:nvPr/>
        </p:nvSpPr>
        <p:spPr>
          <a:xfrm>
            <a:off x="3709742" y="3035073"/>
            <a:ext cx="6442157" cy="247477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dirty="0"/>
              <a:t>Une disposition</a:t>
            </a:r>
            <a:br>
              <a:rPr lang="fr-FR" sz="2000" u="sng" dirty="0">
                <a:sym typeface="Wingdings" panose="05000000000000000000" pitchFamily="2" charset="2"/>
              </a:rPr>
            </a:br>
            <a:endParaRPr lang="fr-FR" sz="2000" u="sng" dirty="0">
              <a:sym typeface="Wingdings" panose="05000000000000000000" pitchFamily="2" charset="2"/>
            </a:endParaRPr>
          </a:p>
          <a:p>
            <a:r>
              <a:rPr lang="fr-FR" sz="2000" dirty="0">
                <a:sym typeface="Wingdings" panose="05000000000000000000" pitchFamily="2" charset="2"/>
              </a:rPr>
              <a:t>Une animation</a:t>
            </a:r>
            <a:br>
              <a:rPr lang="fr-FR" sz="2000" dirty="0">
                <a:sym typeface="Wingdings" panose="05000000000000000000" pitchFamily="2" charset="2"/>
              </a:rPr>
            </a:br>
            <a:endParaRPr lang="fr-FR" sz="2000" dirty="0">
              <a:sym typeface="Wingdings" panose="05000000000000000000" pitchFamily="2" charset="2"/>
            </a:endParaRPr>
          </a:p>
          <a:p>
            <a:r>
              <a:rPr lang="fr-FR" sz="2000" u="sng" dirty="0">
                <a:sym typeface="Wingdings" panose="05000000000000000000" pitchFamily="2" charset="2"/>
              </a:rPr>
              <a:t>Une transition</a:t>
            </a:r>
            <a:br>
              <a:rPr lang="fr-FR" sz="2000" u="sng" dirty="0">
                <a:sym typeface="Wingdings" panose="05000000000000000000" pitchFamily="2" charset="2"/>
              </a:rPr>
            </a:br>
            <a:endParaRPr lang="fr-FR" sz="2000" u="sng" dirty="0">
              <a:sym typeface="Wingdings" panose="05000000000000000000" pitchFamily="2" charset="2"/>
            </a:endParaRPr>
          </a:p>
          <a:p>
            <a:r>
              <a:rPr lang="fr-FR" sz="2000" dirty="0">
                <a:sym typeface="Wingdings" panose="05000000000000000000" pitchFamily="2" charset="2"/>
              </a:rPr>
              <a:t>Un thème</a:t>
            </a:r>
            <a:br>
              <a:rPr lang="fr-FR" sz="2000" u="sng" dirty="0">
                <a:sym typeface="Wingdings" panose="05000000000000000000" pitchFamily="2" charset="2"/>
              </a:rPr>
            </a:br>
            <a:endParaRPr lang="fr-FR" sz="2000" u="sng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91094790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/>
          <p:cNvSpPr>
            <a:spLocks noGrp="1"/>
          </p:cNvSpPr>
          <p:nvPr>
            <p:ph type="body" sz="quarter" idx="15"/>
          </p:nvPr>
        </p:nvSpPr>
        <p:spPr>
          <a:xfrm>
            <a:off x="1125415" y="1424285"/>
            <a:ext cx="9917723" cy="419699"/>
          </a:xfrm>
        </p:spPr>
        <p:txBody>
          <a:bodyPr/>
          <a:lstStyle/>
          <a:p>
            <a:r>
              <a:rPr lang="fr-FR" dirty="0"/>
              <a:t>Les transitions peuvent être :	2/4</a:t>
            </a: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Faire bouger le diaporama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Q23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Utiliser des transitions</a:t>
            </a:r>
          </a:p>
        </p:txBody>
      </p:sp>
      <p:graphicFrame>
        <p:nvGraphicFramePr>
          <p:cNvPr id="8" name="Espace réservé du contenu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6135555"/>
              </p:ext>
            </p:extLst>
          </p:nvPr>
        </p:nvGraphicFramePr>
        <p:xfrm>
          <a:off x="838200" y="2176043"/>
          <a:ext cx="10515601" cy="35302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57213">
                  <a:extLst>
                    <a:ext uri="{9D8B030D-6E8A-4147-A177-3AD203B41FA5}">
                      <a16:colId xmlns:a16="http://schemas.microsoft.com/office/drawing/2014/main" val="1825171108"/>
                    </a:ext>
                  </a:extLst>
                </a:gridCol>
                <a:gridCol w="879194">
                  <a:extLst>
                    <a:ext uri="{9D8B030D-6E8A-4147-A177-3AD203B41FA5}">
                      <a16:colId xmlns:a16="http://schemas.microsoft.com/office/drawing/2014/main" val="1661720359"/>
                    </a:ext>
                  </a:extLst>
                </a:gridCol>
                <a:gridCol w="879194">
                  <a:extLst>
                    <a:ext uri="{9D8B030D-6E8A-4147-A177-3AD203B41FA5}">
                      <a16:colId xmlns:a16="http://schemas.microsoft.com/office/drawing/2014/main" val="1747887638"/>
                    </a:ext>
                  </a:extLst>
                </a:gridCol>
              </a:tblGrid>
              <a:tr h="588379">
                <a:tc>
                  <a:txBody>
                    <a:bodyPr/>
                    <a:lstStyle/>
                    <a:p>
                      <a:pPr algn="l"/>
                      <a:endParaRPr lang="fr-FR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Vrai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Faux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4885106"/>
                  </a:ext>
                </a:extLst>
              </a:tr>
              <a:tr h="588379">
                <a:tc>
                  <a:txBody>
                    <a:bodyPr/>
                    <a:lstStyle/>
                    <a:p>
                      <a:pPr algn="l"/>
                      <a:r>
                        <a:rPr lang="fr-FR" dirty="0"/>
                        <a:t>Appliquées à toutes les diapositives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1972459"/>
                  </a:ext>
                </a:extLst>
              </a:tr>
              <a:tr h="588379">
                <a:tc>
                  <a:txBody>
                    <a:bodyPr/>
                    <a:lstStyle/>
                    <a:p>
                      <a:pPr algn="l"/>
                      <a:r>
                        <a:rPr lang="fr-FR" dirty="0"/>
                        <a:t>Sonorisées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0203800"/>
                  </a:ext>
                </a:extLst>
              </a:tr>
              <a:tr h="588379">
                <a:tc>
                  <a:txBody>
                    <a:bodyPr/>
                    <a:lstStyle/>
                    <a:p>
                      <a:pPr algn="l"/>
                      <a:r>
                        <a:rPr lang="fr-FR" dirty="0"/>
                        <a:t>Utilisées à différents endroits de la diapositive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595018"/>
                  </a:ext>
                </a:extLst>
              </a:tr>
              <a:tr h="58837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aseline="0" dirty="0"/>
                        <a:t>Automatisées (passage automatique d'une diapositive à une autre)</a:t>
                      </a:r>
                      <a:endParaRPr lang="fr-FR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62193285"/>
                  </a:ext>
                </a:extLst>
              </a:tr>
              <a:tr h="588379">
                <a:tc>
                  <a:txBody>
                    <a:bodyPr/>
                    <a:lstStyle/>
                    <a:p>
                      <a:pPr algn="l"/>
                      <a:r>
                        <a:rPr lang="fr-FR" dirty="0"/>
                        <a:t>Réorganisées</a:t>
                      </a:r>
                      <a:r>
                        <a:rPr lang="fr-FR" baseline="0" dirty="0"/>
                        <a:t> (modification de l'ordre de défilement des diapositives)</a:t>
                      </a:r>
                      <a:endParaRPr lang="fr-FR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60440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416345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/>
          <p:cNvSpPr>
            <a:spLocks noGrp="1"/>
          </p:cNvSpPr>
          <p:nvPr>
            <p:ph type="body" sz="quarter" idx="15"/>
          </p:nvPr>
        </p:nvSpPr>
        <p:spPr>
          <a:xfrm>
            <a:off x="1125415" y="1424285"/>
            <a:ext cx="9917723" cy="419699"/>
          </a:xfrm>
        </p:spPr>
        <p:txBody>
          <a:bodyPr/>
          <a:lstStyle/>
          <a:p>
            <a:r>
              <a:rPr lang="fr-FR" dirty="0"/>
              <a:t>Choisir la couleur de l'animation en fonction de l'effet décrit.	3/4</a:t>
            </a: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Faire bouger le diaporama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Q24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Animer une diapositive</a:t>
            </a:r>
          </a:p>
        </p:txBody>
      </p:sp>
      <p:sp>
        <p:nvSpPr>
          <p:cNvPr id="8" name="Espace réservé du contenu 7"/>
          <p:cNvSpPr txBox="1">
            <a:spLocks/>
          </p:cNvSpPr>
          <p:nvPr/>
        </p:nvSpPr>
        <p:spPr>
          <a:xfrm>
            <a:off x="468922" y="2613041"/>
            <a:ext cx="11371385" cy="23106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2000" dirty="0"/>
              <a:t>Le texte ou l'objet est présent sur la diapositive et se déplace au clic. Le pictogramme est ___________</a:t>
            </a:r>
            <a:br>
              <a:rPr lang="fr-FR" sz="2000" dirty="0">
                <a:sym typeface="Wingdings" panose="05000000000000000000" pitchFamily="2" charset="2"/>
              </a:rPr>
            </a:br>
            <a:endParaRPr lang="fr-FR" sz="20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fr-FR" sz="2000" dirty="0"/>
              <a:t>Le texte ou l'objet est présent sur la diapositive et disparaît au clic. Le pictogramme est ___________</a:t>
            </a:r>
            <a:br>
              <a:rPr lang="fr-FR" sz="2000" dirty="0">
                <a:sym typeface="Wingdings" panose="05000000000000000000" pitchFamily="2" charset="2"/>
              </a:rPr>
            </a:br>
            <a:endParaRPr lang="fr-FR" sz="2000" u="sng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fr-FR" sz="2000" dirty="0"/>
              <a:t>Le texte ou l'objet est absent de la diapositive et apparaît au clic. Le pictogramme est ___________</a:t>
            </a:r>
            <a:br>
              <a:rPr lang="fr-FR" sz="2000" u="sng" dirty="0">
                <a:sym typeface="Wingdings" panose="05000000000000000000" pitchFamily="2" charset="2"/>
              </a:rPr>
            </a:br>
            <a:endParaRPr lang="fr-FR" sz="2000" u="sng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fr-FR" sz="2000" dirty="0"/>
              <a:t>Le texte ou l'objet est présent sur la diapositive et se déforme au clic. Le pictogramme est ___________</a:t>
            </a:r>
            <a:br>
              <a:rPr lang="fr-FR" sz="2000" u="sng" dirty="0">
                <a:sym typeface="Wingdings" panose="05000000000000000000" pitchFamily="2" charset="2"/>
              </a:rPr>
            </a:br>
            <a:endParaRPr lang="fr-FR" sz="2000" u="sng" dirty="0">
              <a:sym typeface="Wingdings" panose="05000000000000000000" pitchFamily="2" charset="2"/>
            </a:endParaRPr>
          </a:p>
        </p:txBody>
      </p:sp>
      <p:sp>
        <p:nvSpPr>
          <p:cNvPr id="10" name="Espace réservé du contenu 7"/>
          <p:cNvSpPr txBox="1">
            <a:spLocks/>
          </p:cNvSpPr>
          <p:nvPr/>
        </p:nvSpPr>
        <p:spPr>
          <a:xfrm>
            <a:off x="726832" y="5786534"/>
            <a:ext cx="937846" cy="3868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2000" dirty="0"/>
              <a:t>rouge</a:t>
            </a:r>
            <a:endParaRPr lang="fr-FR" sz="2000" u="sng" dirty="0">
              <a:sym typeface="Wingdings" panose="05000000000000000000" pitchFamily="2" charset="2"/>
            </a:endParaRPr>
          </a:p>
        </p:txBody>
      </p:sp>
      <p:sp>
        <p:nvSpPr>
          <p:cNvPr id="11" name="Espace réservé du contenu 7"/>
          <p:cNvSpPr txBox="1">
            <a:spLocks/>
          </p:cNvSpPr>
          <p:nvPr/>
        </p:nvSpPr>
        <p:spPr>
          <a:xfrm>
            <a:off x="3692770" y="5786534"/>
            <a:ext cx="785447" cy="3868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2000" dirty="0"/>
              <a:t>jaune</a:t>
            </a:r>
            <a:endParaRPr lang="fr-FR" sz="2000" u="sng" dirty="0">
              <a:sym typeface="Wingdings" panose="05000000000000000000" pitchFamily="2" charset="2"/>
            </a:endParaRPr>
          </a:p>
        </p:txBody>
      </p:sp>
      <p:sp>
        <p:nvSpPr>
          <p:cNvPr id="12" name="Espace réservé du contenu 7"/>
          <p:cNvSpPr txBox="1">
            <a:spLocks/>
          </p:cNvSpPr>
          <p:nvPr/>
        </p:nvSpPr>
        <p:spPr>
          <a:xfrm>
            <a:off x="6506309" y="5786534"/>
            <a:ext cx="844061" cy="3868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2000" dirty="0"/>
              <a:t>vert</a:t>
            </a:r>
            <a:endParaRPr lang="fr-FR" sz="2000" u="sng" dirty="0">
              <a:sym typeface="Wingdings" panose="05000000000000000000" pitchFamily="2" charset="2"/>
            </a:endParaRPr>
          </a:p>
        </p:txBody>
      </p:sp>
      <p:sp>
        <p:nvSpPr>
          <p:cNvPr id="13" name="Espace réservé du contenu 7"/>
          <p:cNvSpPr txBox="1">
            <a:spLocks/>
          </p:cNvSpPr>
          <p:nvPr/>
        </p:nvSpPr>
        <p:spPr>
          <a:xfrm>
            <a:off x="9378461" y="5786534"/>
            <a:ext cx="1664677" cy="3868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2000" dirty="0"/>
              <a:t>vert et rouge</a:t>
            </a:r>
            <a:br>
              <a:rPr lang="fr-FR" sz="2000" u="sng" dirty="0">
                <a:sym typeface="Wingdings" panose="05000000000000000000" pitchFamily="2" charset="2"/>
              </a:rPr>
            </a:br>
            <a:br>
              <a:rPr lang="fr-FR" sz="2000" u="sng" dirty="0">
                <a:sym typeface="Wingdings" panose="05000000000000000000" pitchFamily="2" charset="2"/>
              </a:rPr>
            </a:br>
            <a:endParaRPr lang="fr-FR" sz="2000" u="sng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137524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125E-6 -7.40741E-7 L 0.74231 -0.3694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109" y="-184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5833E-6 -7.40741E-7 L 0.53606 -0.17963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797" y="-89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7.40741E-7 L 0.26836 -0.28055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411" y="-140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6000"/>
                            </p:stCondLst>
                            <p:childTnLst>
                              <p:par>
                                <p:cTn id="14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7.40741E-7 L 0.025 -0.47731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" y="-238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/>
          <p:cNvSpPr>
            <a:spLocks noGrp="1"/>
          </p:cNvSpPr>
          <p:nvPr>
            <p:ph type="body" sz="quarter" idx="15"/>
          </p:nvPr>
        </p:nvSpPr>
        <p:spPr>
          <a:xfrm>
            <a:off x="1125415" y="1424285"/>
            <a:ext cx="9917723" cy="419699"/>
          </a:xfrm>
        </p:spPr>
        <p:txBody>
          <a:bodyPr/>
          <a:lstStyle/>
          <a:p>
            <a:r>
              <a:rPr lang="fr-FR" dirty="0"/>
              <a:t>Pour que les différentes parties du texte apparaissent à chaque clic avec leurs sous-parties il faut : 	4/4</a:t>
            </a: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Faire bouger le diaporama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Q25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Animer du texte</a:t>
            </a:r>
          </a:p>
        </p:txBody>
      </p:sp>
      <p:sp>
        <p:nvSpPr>
          <p:cNvPr id="22" name="Espace réservé du contenu 7"/>
          <p:cNvSpPr txBox="1">
            <a:spLocks/>
          </p:cNvSpPr>
          <p:nvPr/>
        </p:nvSpPr>
        <p:spPr>
          <a:xfrm>
            <a:off x="423746" y="2208955"/>
            <a:ext cx="7278316" cy="41675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dirty="0"/>
              <a:t>Sélectionner chacune des parties et lui appliquer une animation d'apparition</a:t>
            </a:r>
            <a:br>
              <a:rPr lang="fr-FR" sz="2000" dirty="0"/>
            </a:br>
            <a:endParaRPr lang="fr-FR" sz="2000" dirty="0"/>
          </a:p>
          <a:p>
            <a:r>
              <a:rPr lang="fr-FR" sz="2000" dirty="0">
                <a:sym typeface="Wingdings" panose="05000000000000000000" pitchFamily="2" charset="2"/>
              </a:rPr>
              <a:t>Sélectionner la zone de texte, appliquer une animation d'apparition et enfin regrouper les paragraphes</a:t>
            </a:r>
            <a:br>
              <a:rPr lang="fr-FR" sz="2000" dirty="0">
                <a:sym typeface="Wingdings" panose="05000000000000000000" pitchFamily="2" charset="2"/>
              </a:rPr>
            </a:br>
            <a:endParaRPr lang="fr-FR" sz="2000" dirty="0">
              <a:sym typeface="Wingdings" panose="05000000000000000000" pitchFamily="2" charset="2"/>
            </a:endParaRPr>
          </a:p>
          <a:p>
            <a:r>
              <a:rPr lang="fr-FR" sz="2000" u="sng" dirty="0">
                <a:sym typeface="Wingdings" panose="05000000000000000000" pitchFamily="2" charset="2"/>
              </a:rPr>
              <a:t>Sélectionner la zone de texte et appliquer une animation d'apparition</a:t>
            </a:r>
            <a:br>
              <a:rPr lang="fr-FR" sz="2000" dirty="0">
                <a:sym typeface="Wingdings" panose="05000000000000000000" pitchFamily="2" charset="2"/>
              </a:rPr>
            </a:br>
            <a:endParaRPr lang="fr-FR" sz="2000" dirty="0">
              <a:sym typeface="Wingdings" panose="05000000000000000000" pitchFamily="2" charset="2"/>
            </a:endParaRPr>
          </a:p>
          <a:p>
            <a:r>
              <a:rPr lang="fr-FR" sz="2000" dirty="0">
                <a:sym typeface="Wingdings" panose="05000000000000000000" pitchFamily="2" charset="2"/>
              </a:rPr>
              <a:t>C'est impossible, un texte apparaît en une fois. Pour les faire apparaitre successivement il faut obligatoirement créer plusieurs zones de texte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3798" y="3026059"/>
            <a:ext cx="3000000" cy="2533333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8043973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du texte 12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Comment s'appelle :	2/3 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Prendre ses repères</a:t>
            </a:r>
            <a:endParaRPr lang="fr-FR" sz="1600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Q2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Le vocabulaire</a:t>
            </a:r>
          </a:p>
        </p:txBody>
      </p:sp>
      <p:sp>
        <p:nvSpPr>
          <p:cNvPr id="15" name="Espace réservé du contenu 3"/>
          <p:cNvSpPr>
            <a:spLocks noGrp="1"/>
          </p:cNvSpPr>
          <p:nvPr>
            <p:ph sz="half" idx="2"/>
          </p:nvPr>
        </p:nvSpPr>
        <p:spPr>
          <a:xfrm>
            <a:off x="592359" y="2186929"/>
            <a:ext cx="4801443" cy="4340848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  <a:spcBef>
                <a:spcPts val="2400"/>
              </a:spcBef>
            </a:pPr>
            <a:r>
              <a:rPr lang="fr-FR" sz="2000" dirty="0"/>
              <a:t>Un fichier enregistré par Powerpoint</a:t>
            </a:r>
          </a:p>
          <a:p>
            <a:pPr>
              <a:lnSpc>
                <a:spcPct val="200000"/>
              </a:lnSpc>
              <a:spcBef>
                <a:spcPts val="2400"/>
              </a:spcBef>
            </a:pPr>
            <a:r>
              <a:rPr lang="fr-FR" sz="2000" dirty="0"/>
              <a:t>Le fait de visualiser son travail</a:t>
            </a:r>
          </a:p>
          <a:p>
            <a:pPr>
              <a:lnSpc>
                <a:spcPct val="200000"/>
              </a:lnSpc>
              <a:spcBef>
                <a:spcPts val="2400"/>
              </a:spcBef>
            </a:pPr>
            <a:r>
              <a:rPr lang="fr-FR" sz="2000" dirty="0"/>
              <a:t>La "feuille" sur laquelle on travaille</a:t>
            </a:r>
          </a:p>
          <a:p>
            <a:pPr>
              <a:lnSpc>
                <a:spcPct val="200000"/>
              </a:lnSpc>
              <a:spcBef>
                <a:spcPts val="2400"/>
              </a:spcBef>
            </a:pPr>
            <a:r>
              <a:rPr lang="fr-FR" sz="2000" dirty="0"/>
              <a:t>Le choix des possibilités sur une nouvelle "feuille"</a:t>
            </a:r>
          </a:p>
        </p:txBody>
      </p:sp>
      <p:sp>
        <p:nvSpPr>
          <p:cNvPr id="42" name="Espace réservé du contenu 3"/>
          <p:cNvSpPr>
            <a:spLocks noGrp="1"/>
          </p:cNvSpPr>
          <p:nvPr>
            <p:ph sz="half" idx="2"/>
          </p:nvPr>
        </p:nvSpPr>
        <p:spPr>
          <a:xfrm>
            <a:off x="7870784" y="2176439"/>
            <a:ext cx="3971809" cy="4351338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  <a:spcBef>
                <a:spcPts val="2400"/>
              </a:spcBef>
            </a:pPr>
            <a:r>
              <a:rPr lang="fr-FR" sz="2000" dirty="0"/>
              <a:t>Une diapositive</a:t>
            </a:r>
          </a:p>
          <a:p>
            <a:pPr>
              <a:lnSpc>
                <a:spcPct val="200000"/>
              </a:lnSpc>
              <a:spcBef>
                <a:spcPts val="2400"/>
              </a:spcBef>
            </a:pPr>
            <a:r>
              <a:rPr lang="fr-FR" sz="2000" dirty="0"/>
              <a:t>Le mode diaporama</a:t>
            </a:r>
          </a:p>
          <a:p>
            <a:pPr>
              <a:lnSpc>
                <a:spcPct val="200000"/>
              </a:lnSpc>
              <a:spcBef>
                <a:spcPts val="2400"/>
              </a:spcBef>
            </a:pPr>
            <a:r>
              <a:rPr lang="fr-FR" sz="2000" dirty="0"/>
              <a:t>Une disposition</a:t>
            </a:r>
          </a:p>
          <a:p>
            <a:pPr>
              <a:lnSpc>
                <a:spcPct val="200000"/>
              </a:lnSpc>
              <a:spcBef>
                <a:spcPts val="2400"/>
              </a:spcBef>
            </a:pPr>
            <a:r>
              <a:rPr lang="fr-FR" sz="2000" dirty="0"/>
              <a:t>Une présentation</a:t>
            </a:r>
          </a:p>
        </p:txBody>
      </p:sp>
      <p:cxnSp>
        <p:nvCxnSpPr>
          <p:cNvPr id="63" name="Connecteur droit avec flèche 62"/>
          <p:cNvCxnSpPr/>
          <p:nvPr/>
        </p:nvCxnSpPr>
        <p:spPr>
          <a:xfrm>
            <a:off x="4826643" y="2604305"/>
            <a:ext cx="3044141" cy="2720049"/>
          </a:xfrm>
          <a:prstGeom prst="straightConnector1">
            <a:avLst/>
          </a:prstGeom>
          <a:ln w="12700">
            <a:solidFill>
              <a:schemeClr val="tx1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necteur droit avec flèche 64"/>
          <p:cNvCxnSpPr/>
          <p:nvPr/>
        </p:nvCxnSpPr>
        <p:spPr>
          <a:xfrm flipV="1">
            <a:off x="4120587" y="3495554"/>
            <a:ext cx="3842795" cy="81023"/>
          </a:xfrm>
          <a:prstGeom prst="straightConnector1">
            <a:avLst/>
          </a:prstGeom>
          <a:ln w="12700">
            <a:solidFill>
              <a:schemeClr val="tx1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necteur droit avec flèche 65"/>
          <p:cNvCxnSpPr/>
          <p:nvPr/>
        </p:nvCxnSpPr>
        <p:spPr>
          <a:xfrm flipV="1">
            <a:off x="4560425" y="2604305"/>
            <a:ext cx="3402957" cy="1840374"/>
          </a:xfrm>
          <a:prstGeom prst="straightConnector1">
            <a:avLst/>
          </a:prstGeom>
          <a:ln w="12700">
            <a:solidFill>
              <a:schemeClr val="tx1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necteur droit avec flèche 66"/>
          <p:cNvCxnSpPr/>
          <p:nvPr/>
        </p:nvCxnSpPr>
        <p:spPr>
          <a:xfrm flipV="1">
            <a:off x="5162309" y="4444679"/>
            <a:ext cx="2615878" cy="972273"/>
          </a:xfrm>
          <a:prstGeom prst="straightConnector1">
            <a:avLst/>
          </a:prstGeom>
          <a:ln w="12700">
            <a:solidFill>
              <a:schemeClr val="tx1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3206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2097097"/>
            <a:ext cx="5181600" cy="4351338"/>
          </a:xfrm>
        </p:spPr>
        <p:txBody>
          <a:bodyPr>
            <a:normAutofit/>
          </a:bodyPr>
          <a:lstStyle/>
          <a:p>
            <a:r>
              <a:rPr lang="fr-FR" sz="2000" dirty="0"/>
              <a:t>Déplacer l'objet sélectionné</a:t>
            </a:r>
            <a:br>
              <a:rPr lang="fr-FR" sz="2000" dirty="0"/>
            </a:br>
            <a:endParaRPr lang="fr-FR" sz="2000" dirty="0"/>
          </a:p>
          <a:p>
            <a:r>
              <a:rPr lang="fr-FR" sz="2000" dirty="0"/>
              <a:t>Modifier le texte</a:t>
            </a:r>
            <a:br>
              <a:rPr lang="fr-FR" sz="2000" dirty="0"/>
            </a:br>
            <a:endParaRPr lang="fr-FR" sz="2000" dirty="0"/>
          </a:p>
          <a:p>
            <a:r>
              <a:rPr lang="fr-FR" sz="2000" dirty="0"/>
              <a:t>Faire pivoter l'objet sélectionné</a:t>
            </a:r>
            <a:br>
              <a:rPr lang="fr-FR" sz="2000" dirty="0"/>
            </a:br>
            <a:endParaRPr lang="fr-FR" sz="2000" dirty="0"/>
          </a:p>
          <a:p>
            <a:r>
              <a:rPr lang="fr-FR" sz="2000" dirty="0"/>
              <a:t>Recopier la mise en forme</a:t>
            </a:r>
            <a:br>
              <a:rPr lang="fr-FR" sz="2000" dirty="0"/>
            </a:br>
            <a:endParaRPr lang="fr-FR" sz="2000" dirty="0"/>
          </a:p>
          <a:p>
            <a:r>
              <a:rPr lang="fr-FR" sz="2000" dirty="0"/>
              <a:t>Sélectionner un objet</a:t>
            </a:r>
            <a:br>
              <a:rPr lang="fr-FR" sz="2000" dirty="0"/>
            </a:br>
            <a:endParaRPr lang="fr-FR" sz="2000" dirty="0"/>
          </a:p>
          <a:p>
            <a:r>
              <a:rPr lang="fr-FR" sz="2000" dirty="0"/>
              <a:t>Redimensionner un objet</a:t>
            </a:r>
          </a:p>
        </p:txBody>
      </p:sp>
      <p:sp>
        <p:nvSpPr>
          <p:cNvPr id="1033" name="Espace réservé du texte 1032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À quelle action correspondent les formes du pointeur de souris ci-dessous ?	3/3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Prendre ses repères</a:t>
            </a:r>
          </a:p>
        </p:txBody>
      </p:sp>
      <p:sp>
        <p:nvSpPr>
          <p:cNvPr id="1031" name="Espace réservé du texte 1030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Q3</a:t>
            </a:r>
          </a:p>
        </p:txBody>
      </p:sp>
      <p:sp>
        <p:nvSpPr>
          <p:cNvPr id="1032" name="Espace réservé du texte 103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Le pointeur de souris</a:t>
            </a:r>
          </a:p>
        </p:txBody>
      </p:sp>
      <p:pic>
        <p:nvPicPr>
          <p:cNvPr id="1028" name="Picture 4" descr="C:\Users\EFPREM~1\AppData\Local\Temp\SNAGHTMLf6a92e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8786" y="375424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Image 10" descr="C:\Users\PSFLOR~1\AppData\Local\Temp\SNAGHTML5402b0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8786" y="6041922"/>
            <a:ext cx="219075" cy="25908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7" name="Connecteur droit avec flèche 6"/>
          <p:cNvCxnSpPr/>
          <p:nvPr/>
        </p:nvCxnSpPr>
        <p:spPr>
          <a:xfrm>
            <a:off x="2606602" y="2423808"/>
            <a:ext cx="3668887" cy="1150471"/>
          </a:xfrm>
          <a:prstGeom prst="straightConnector1">
            <a:avLst/>
          </a:prstGeom>
          <a:ln w="12700">
            <a:solidFill>
              <a:schemeClr val="tx1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avec flèche 13"/>
          <p:cNvCxnSpPr>
            <a:endCxn id="4" idx="1"/>
          </p:cNvCxnSpPr>
          <p:nvPr/>
        </p:nvCxnSpPr>
        <p:spPr>
          <a:xfrm>
            <a:off x="2590707" y="3097662"/>
            <a:ext cx="3581493" cy="1175104"/>
          </a:xfrm>
          <a:prstGeom prst="straightConnector1">
            <a:avLst/>
          </a:prstGeom>
          <a:ln w="12700">
            <a:solidFill>
              <a:schemeClr val="tx1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avec flèche 14"/>
          <p:cNvCxnSpPr>
            <a:stCxn id="1028" idx="3"/>
          </p:cNvCxnSpPr>
          <p:nvPr/>
        </p:nvCxnSpPr>
        <p:spPr>
          <a:xfrm>
            <a:off x="2533586" y="3906644"/>
            <a:ext cx="3752890" cy="1069146"/>
          </a:xfrm>
          <a:prstGeom prst="straightConnector1">
            <a:avLst/>
          </a:prstGeom>
          <a:ln w="12700">
            <a:solidFill>
              <a:schemeClr val="tx1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avec flèche 15"/>
          <p:cNvCxnSpPr/>
          <p:nvPr/>
        </p:nvCxnSpPr>
        <p:spPr>
          <a:xfrm flipV="1">
            <a:off x="2583230" y="2251021"/>
            <a:ext cx="3636876" cy="2412256"/>
          </a:xfrm>
          <a:prstGeom prst="straightConnector1">
            <a:avLst/>
          </a:prstGeom>
          <a:ln w="12700">
            <a:solidFill>
              <a:schemeClr val="tx1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avec flèche 16"/>
          <p:cNvCxnSpPr/>
          <p:nvPr/>
        </p:nvCxnSpPr>
        <p:spPr>
          <a:xfrm>
            <a:off x="2530392" y="5407909"/>
            <a:ext cx="3689714" cy="165782"/>
          </a:xfrm>
          <a:prstGeom prst="straightConnector1">
            <a:avLst/>
          </a:prstGeom>
          <a:ln w="12700">
            <a:solidFill>
              <a:schemeClr val="tx1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avec flèche 18"/>
          <p:cNvCxnSpPr/>
          <p:nvPr/>
        </p:nvCxnSpPr>
        <p:spPr>
          <a:xfrm flipV="1">
            <a:off x="2558569" y="2933230"/>
            <a:ext cx="3581551" cy="3189778"/>
          </a:xfrm>
          <a:prstGeom prst="straightConnector1">
            <a:avLst/>
          </a:prstGeom>
          <a:ln w="12700">
            <a:solidFill>
              <a:schemeClr val="tx1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Imag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7496" y="2053982"/>
            <a:ext cx="295238" cy="523810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8786" y="2145778"/>
            <a:ext cx="219048" cy="400000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8786" y="4469105"/>
            <a:ext cx="257143" cy="333333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8786" y="5240358"/>
            <a:ext cx="209524" cy="333333"/>
          </a:xfrm>
          <a:prstGeom prst="rect">
            <a:avLst/>
          </a:prstGeom>
        </p:spPr>
      </p:pic>
      <p:pic>
        <p:nvPicPr>
          <p:cNvPr id="18" name="Image 1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5115" y="2924546"/>
            <a:ext cx="438095" cy="4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192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Dans une présentation Powerpoint standard, lorsque l'on commence la saisie dans une zone de texte, le texte est :	1/5</a:t>
            </a: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Maîtriser la saisie du texte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Q4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Saisir dans une zone de texte</a:t>
            </a:r>
          </a:p>
        </p:txBody>
      </p:sp>
      <p:graphicFrame>
        <p:nvGraphicFramePr>
          <p:cNvPr id="3" name="Espace réservé du contenu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0529891"/>
              </p:ext>
            </p:extLst>
          </p:nvPr>
        </p:nvGraphicFramePr>
        <p:xfrm>
          <a:off x="838200" y="2176043"/>
          <a:ext cx="10515600" cy="35302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19532">
                  <a:extLst>
                    <a:ext uri="{9D8B030D-6E8A-4147-A177-3AD203B41FA5}">
                      <a16:colId xmlns:a16="http://schemas.microsoft.com/office/drawing/2014/main" val="1825171108"/>
                    </a:ext>
                  </a:extLst>
                </a:gridCol>
                <a:gridCol w="2662177">
                  <a:extLst>
                    <a:ext uri="{9D8B030D-6E8A-4147-A177-3AD203B41FA5}">
                      <a16:colId xmlns:a16="http://schemas.microsoft.com/office/drawing/2014/main" val="1661720359"/>
                    </a:ext>
                  </a:extLst>
                </a:gridCol>
                <a:gridCol w="2533891">
                  <a:extLst>
                    <a:ext uri="{9D8B030D-6E8A-4147-A177-3AD203B41FA5}">
                      <a16:colId xmlns:a16="http://schemas.microsoft.com/office/drawing/2014/main" val="1747887638"/>
                    </a:ext>
                  </a:extLst>
                </a:gridCol>
              </a:tblGrid>
              <a:tr h="588379">
                <a:tc>
                  <a:txBody>
                    <a:bodyPr/>
                    <a:lstStyle/>
                    <a:p>
                      <a:pPr algn="l"/>
                      <a:endParaRPr lang="fr-FR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Vrai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Faux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4885106"/>
                  </a:ext>
                </a:extLst>
              </a:tr>
              <a:tr h="588379">
                <a:tc>
                  <a:txBody>
                    <a:bodyPr/>
                    <a:lstStyle/>
                    <a:p>
                      <a:pPr algn="l"/>
                      <a:r>
                        <a:rPr lang="fr-FR" dirty="0"/>
                        <a:t>Aligné à gauche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1972459"/>
                  </a:ext>
                </a:extLst>
              </a:tr>
              <a:tr h="588379">
                <a:tc>
                  <a:txBody>
                    <a:bodyPr/>
                    <a:lstStyle/>
                    <a:p>
                      <a:pPr algn="l"/>
                      <a:r>
                        <a:rPr lang="fr-FR" dirty="0"/>
                        <a:t>Aligné verticalement 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0203800"/>
                  </a:ext>
                </a:extLst>
              </a:tr>
              <a:tr h="588379">
                <a:tc>
                  <a:txBody>
                    <a:bodyPr/>
                    <a:lstStyle/>
                    <a:p>
                      <a:pPr algn="l"/>
                      <a:r>
                        <a:rPr lang="fr-FR" dirty="0"/>
                        <a:t>Centré horizontalement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595018"/>
                  </a:ext>
                </a:extLst>
              </a:tr>
              <a:tr h="58837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aseline="0" dirty="0"/>
                        <a:t>Précédé d'une puce</a:t>
                      </a:r>
                      <a:endParaRPr lang="fr-FR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62193285"/>
                  </a:ext>
                </a:extLst>
              </a:tr>
              <a:tr h="588379">
                <a:tc>
                  <a:txBody>
                    <a:bodyPr/>
                    <a:lstStyle/>
                    <a:p>
                      <a:pPr algn="l"/>
                      <a:r>
                        <a:rPr lang="fr-FR" dirty="0"/>
                        <a:t>Toujours en majuscules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60440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77075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Pour passer au paragraphe suivant, il faut :	2/5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Maîtriser la saisie du texte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1122744" y="2297150"/>
            <a:ext cx="7035303" cy="2934607"/>
          </a:xfrm>
        </p:spPr>
        <p:txBody>
          <a:bodyPr>
            <a:normAutofit/>
          </a:bodyPr>
          <a:lstStyle/>
          <a:p>
            <a:r>
              <a:rPr lang="fr-FR" sz="2000" dirty="0"/>
              <a:t>Appuyer sur la touche tabulation</a:t>
            </a:r>
          </a:p>
          <a:p>
            <a:endParaRPr lang="fr-FR" sz="2000" dirty="0"/>
          </a:p>
          <a:p>
            <a:r>
              <a:rPr lang="fr-FR" sz="2000" dirty="0"/>
              <a:t>Appuyer sur la combinaison de touches Alt + Entrée</a:t>
            </a:r>
            <a:br>
              <a:rPr lang="fr-FR" sz="2000" dirty="0"/>
            </a:br>
            <a:endParaRPr lang="fr-FR" sz="2000" dirty="0"/>
          </a:p>
          <a:p>
            <a:r>
              <a:rPr lang="fr-FR" sz="2000" dirty="0"/>
              <a:t>Appuyer sur la combinaison de touches Majuscule + Entrée</a:t>
            </a:r>
            <a:br>
              <a:rPr lang="fr-FR" sz="2000" dirty="0"/>
            </a:br>
            <a:endParaRPr lang="fr-FR" sz="2000" dirty="0"/>
          </a:p>
          <a:p>
            <a:r>
              <a:rPr lang="fr-FR" sz="2000" u="sng" dirty="0"/>
              <a:t>Appuyer sur la touche Entrée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Q5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Gérer les paragraphes</a:t>
            </a: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8878" y="2294736"/>
            <a:ext cx="571580" cy="457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5551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Espace réservé du contenu 3"/>
          <p:cNvSpPr txBox="1">
            <a:spLocks/>
          </p:cNvSpPr>
          <p:nvPr/>
        </p:nvSpPr>
        <p:spPr>
          <a:xfrm>
            <a:off x="4409954" y="2352974"/>
            <a:ext cx="6862821" cy="33198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dirty="0"/>
              <a:t>Appuyer sur la touche Entrée, supprimer la puce et se décaler</a:t>
            </a:r>
            <a:br>
              <a:rPr lang="fr-FR" sz="2000" dirty="0"/>
            </a:br>
            <a:endParaRPr lang="fr-FR" sz="2000" dirty="0"/>
          </a:p>
          <a:p>
            <a:r>
              <a:rPr lang="fr-FR" sz="2000" dirty="0"/>
              <a:t>Utiliser la combinaison de touches Alt + Entrée</a:t>
            </a:r>
            <a:br>
              <a:rPr lang="fr-FR" sz="2000" dirty="0"/>
            </a:br>
            <a:endParaRPr lang="fr-FR" sz="2000" dirty="0"/>
          </a:p>
          <a:p>
            <a:r>
              <a:rPr lang="fr-FR" sz="2000" dirty="0"/>
              <a:t>Utiliser la touche Tabulation autant de fois que nécessaire</a:t>
            </a:r>
            <a:br>
              <a:rPr lang="fr-FR" sz="2000" dirty="0"/>
            </a:br>
            <a:endParaRPr lang="fr-FR" sz="2000" dirty="0"/>
          </a:p>
          <a:p>
            <a:r>
              <a:rPr lang="fr-FR" sz="2000" dirty="0"/>
              <a:t>Utiliser la barre d'espace autant de fois que nécessaire</a:t>
            </a:r>
            <a:br>
              <a:rPr lang="fr-FR" sz="2000" dirty="0"/>
            </a:br>
            <a:endParaRPr lang="fr-FR" sz="2000" dirty="0"/>
          </a:p>
          <a:p>
            <a:r>
              <a:rPr lang="fr-FR" sz="2000" u="sng" dirty="0"/>
              <a:t>Utiliser la combinaison de touches Majuscule + Entrée</a:t>
            </a:r>
          </a:p>
        </p:txBody>
      </p:sp>
      <p:sp>
        <p:nvSpPr>
          <p:cNvPr id="2" name="Espace réservé du texte 1"/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531837"/>
          </a:xfrm>
        </p:spPr>
        <p:txBody>
          <a:bodyPr/>
          <a:lstStyle/>
          <a:p>
            <a:r>
              <a:rPr lang="fr-FR" dirty="0"/>
              <a:t>Pour passer à la ligne sans changer de paragraphe et faire en sorte que la deuxième soit alignée avec la première comme illustré ci-dessous, il faut :	3/5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Maîtriser la saisie du texte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Q6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Aller à la ligne</a:t>
            </a:r>
          </a:p>
        </p:txBody>
      </p:sp>
      <p:pic>
        <p:nvPicPr>
          <p:cNvPr id="17" name="Espace réservé du contenu 16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858" y="3031950"/>
            <a:ext cx="2790476" cy="1961905"/>
          </a:xfrm>
        </p:spPr>
      </p:pic>
      <p:pic>
        <p:nvPicPr>
          <p:cNvPr id="16" name="Espace réservé du contenu 15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6985" y="3668490"/>
            <a:ext cx="571580" cy="457264"/>
          </a:xfrm>
        </p:spPr>
      </p:pic>
    </p:spTree>
    <p:extLst>
      <p:ext uri="{BB962C8B-B14F-4D97-AF65-F5344CB8AC3E}">
        <p14:creationId xmlns:p14="http://schemas.microsoft.com/office/powerpoint/2010/main" val="38382792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2"/>
          </p:nvPr>
        </p:nvSpPr>
        <p:spPr>
          <a:xfrm>
            <a:off x="3669175" y="2497995"/>
            <a:ext cx="8364400" cy="2589906"/>
          </a:xfrm>
        </p:spPr>
        <p:txBody>
          <a:bodyPr>
            <a:normAutofit/>
          </a:bodyPr>
          <a:lstStyle/>
          <a:p>
            <a:r>
              <a:rPr lang="fr-FR" sz="2000" u="sng" dirty="0"/>
              <a:t>Utiliser respectivement les touches Tabulation et Majuscule + Tabulation</a:t>
            </a:r>
            <a:br>
              <a:rPr lang="fr-FR" sz="2000" dirty="0"/>
            </a:br>
            <a:endParaRPr lang="fr-FR" sz="2000" dirty="0"/>
          </a:p>
          <a:p>
            <a:r>
              <a:rPr lang="fr-FR" sz="2000" dirty="0"/>
              <a:t>Utiliser respectivement les touches Entrée et Majuscule + Entrée</a:t>
            </a:r>
            <a:br>
              <a:rPr lang="fr-FR" sz="2000" dirty="0"/>
            </a:br>
            <a:endParaRPr lang="fr-FR" sz="2000" dirty="0"/>
          </a:p>
          <a:p>
            <a:r>
              <a:rPr lang="fr-FR" sz="2000" dirty="0"/>
              <a:t>Utiliser respectivement les touches Entrée et Alt + Tabulation</a:t>
            </a:r>
            <a:br>
              <a:rPr lang="fr-FR" sz="2000" dirty="0"/>
            </a:br>
            <a:endParaRPr lang="fr-FR" sz="2000" dirty="0"/>
          </a:p>
          <a:p>
            <a:r>
              <a:rPr lang="fr-FR" sz="2000" dirty="0"/>
              <a:t>Utiliser respectivement les touches Tabulation et Ctrl + Tabulation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10270466" cy="385763"/>
          </a:xfrm>
        </p:spPr>
        <p:txBody>
          <a:bodyPr/>
          <a:lstStyle/>
          <a:p>
            <a:r>
              <a:rPr lang="fr-FR" dirty="0"/>
              <a:t>Pour passer du niveau 1 au niveau 2 et réciproquement, il faut :	4/5</a:t>
            </a: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2931840" y="93741"/>
            <a:ext cx="8164551" cy="671938"/>
          </a:xfrm>
        </p:spPr>
        <p:txBody>
          <a:bodyPr/>
          <a:lstStyle/>
          <a:p>
            <a:r>
              <a:rPr lang="fr-FR" dirty="0"/>
              <a:t>Maîtriser la saisie du texte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Q7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Hiérarchiser le texte</a:t>
            </a:r>
          </a:p>
        </p:txBody>
      </p:sp>
      <p:pic>
        <p:nvPicPr>
          <p:cNvPr id="11" name="Espace réservé du contenu 10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524" y="2811996"/>
            <a:ext cx="2790476" cy="1961905"/>
          </a:xfrm>
        </p:spPr>
      </p:pic>
    </p:spTree>
    <p:extLst>
      <p:ext uri="{BB962C8B-B14F-4D97-AF65-F5344CB8AC3E}">
        <p14:creationId xmlns:p14="http://schemas.microsoft.com/office/powerpoint/2010/main" val="35904877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Espace réservé du texte 16"/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419699"/>
          </a:xfrm>
        </p:spPr>
        <p:txBody>
          <a:bodyPr/>
          <a:lstStyle/>
          <a:p>
            <a:r>
              <a:rPr lang="fr-FR" dirty="0"/>
              <a:t>Le texte ci-dessous a été saisi par erreur en minuscules, pour obtenir ce même texte en majuscules, </a:t>
            </a:r>
            <a:br>
              <a:rPr lang="fr-FR" dirty="0"/>
            </a:br>
            <a:r>
              <a:rPr lang="fr-FR" dirty="0"/>
              <a:t>après sélection du texte il faut : 	5/5</a:t>
            </a:r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Maîtriser la saisie du texte</a:t>
            </a:r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Q8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Modifier la casse</a:t>
            </a:r>
          </a:p>
          <a:p>
            <a:endParaRPr lang="fr-FR" dirty="0"/>
          </a:p>
        </p:txBody>
      </p:sp>
      <p:sp>
        <p:nvSpPr>
          <p:cNvPr id="12" name="Espace réservé du contenu 15"/>
          <p:cNvSpPr>
            <a:spLocks noGrp="1"/>
          </p:cNvSpPr>
          <p:nvPr>
            <p:ph sz="half" idx="2"/>
          </p:nvPr>
        </p:nvSpPr>
        <p:spPr>
          <a:xfrm>
            <a:off x="7364393" y="3030682"/>
            <a:ext cx="4175567" cy="2564633"/>
          </a:xfrm>
        </p:spPr>
        <p:txBody>
          <a:bodyPr>
            <a:normAutofit/>
          </a:bodyPr>
          <a:lstStyle/>
          <a:p>
            <a:r>
              <a:rPr lang="fr-FR" sz="2000" dirty="0"/>
              <a:t>Ressaisir le texte en majuscules</a:t>
            </a:r>
            <a:br>
              <a:rPr lang="fr-FR" sz="2000" dirty="0"/>
            </a:br>
            <a:endParaRPr lang="fr-FR" sz="2000" dirty="0"/>
          </a:p>
          <a:p>
            <a:r>
              <a:rPr lang="fr-FR" sz="2000" dirty="0"/>
              <a:t>Cliquer sur le bouton 1</a:t>
            </a:r>
            <a:br>
              <a:rPr lang="fr-FR" sz="2000" dirty="0"/>
            </a:br>
            <a:endParaRPr lang="fr-FR" sz="2000" dirty="0"/>
          </a:p>
          <a:p>
            <a:r>
              <a:rPr lang="fr-FR" sz="2000" u="sng" dirty="0"/>
              <a:t>Cliquer sur le bouton 2</a:t>
            </a:r>
            <a:br>
              <a:rPr lang="fr-FR" sz="2000" dirty="0"/>
            </a:br>
            <a:endParaRPr lang="fr-FR" sz="2000" dirty="0"/>
          </a:p>
          <a:p>
            <a:r>
              <a:rPr lang="fr-FR" sz="2000" dirty="0"/>
              <a:t>Cliquer sur le bouton 3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6849" y="2302110"/>
            <a:ext cx="2590476" cy="1457143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595" y="3869076"/>
            <a:ext cx="6114286" cy="2019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463088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23315</TotalTime>
  <Words>899</Words>
  <Application>Microsoft Office PowerPoint</Application>
  <PresentationFormat>Grand écran</PresentationFormat>
  <Paragraphs>257</Paragraphs>
  <Slides>26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26</vt:i4>
      </vt:variant>
    </vt:vector>
  </HeadingPairs>
  <TitlesOfParts>
    <vt:vector size="32" baseType="lpstr">
      <vt:lpstr>Arial</vt:lpstr>
      <vt:lpstr>Calibri</vt:lpstr>
      <vt:lpstr>Calibri Light</vt:lpstr>
      <vt:lpstr>Wingdings</vt:lpstr>
      <vt:lpstr>Wingdings 2</vt:lpstr>
      <vt:lpstr>Thème Office</vt:lpstr>
      <vt:lpstr>Niveau 1</vt:lpstr>
      <vt:lpstr>Prendre ses repères</vt:lpstr>
      <vt:lpstr>Prendre ses repères</vt:lpstr>
      <vt:lpstr>Prendre ses repères</vt:lpstr>
      <vt:lpstr>Maîtriser la saisie du texte</vt:lpstr>
      <vt:lpstr>Maîtriser la saisie du texte</vt:lpstr>
      <vt:lpstr>Maîtriser la saisie du texte</vt:lpstr>
      <vt:lpstr>Maîtriser la saisie du texte</vt:lpstr>
      <vt:lpstr>Maîtriser la saisie du texte</vt:lpstr>
      <vt:lpstr>Optimiser</vt:lpstr>
      <vt:lpstr>Optimiser</vt:lpstr>
      <vt:lpstr>Optimiser</vt:lpstr>
      <vt:lpstr>Optimiser</vt:lpstr>
      <vt:lpstr>Optimiser</vt:lpstr>
      <vt:lpstr>Optimiser</vt:lpstr>
      <vt:lpstr>Insérer des objets</vt:lpstr>
      <vt:lpstr>Insérer des objets</vt:lpstr>
      <vt:lpstr>Insérer des objets</vt:lpstr>
      <vt:lpstr>Insérer des objets</vt:lpstr>
      <vt:lpstr>Insérer des objets</vt:lpstr>
      <vt:lpstr>Mettre en page et imprimer</vt:lpstr>
      <vt:lpstr>Mettre en page et imprimer</vt:lpstr>
      <vt:lpstr>Faire bouger le diaporama</vt:lpstr>
      <vt:lpstr>Faire bouger le diaporama</vt:lpstr>
      <vt:lpstr>Faire bouger le diaporama</vt:lpstr>
      <vt:lpstr>Faire bouger le diaporama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Niveau 1</dc:title>
  <dc:creator>Efpremium01</dc:creator>
  <cp:lastModifiedBy>Pierre Scotto</cp:lastModifiedBy>
  <cp:revision>152</cp:revision>
  <cp:lastPrinted>2016-03-07T14:30:10Z</cp:lastPrinted>
  <dcterms:created xsi:type="dcterms:W3CDTF">2016-03-07T07:34:20Z</dcterms:created>
  <dcterms:modified xsi:type="dcterms:W3CDTF">2016-08-22T19:21:32Z</dcterms:modified>
</cp:coreProperties>
</file>