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</p:sldIdLst>
  <p:sldSz cx="12192000" cy="6858000"/>
  <p:notesSz cx="6865938" cy="954087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fpremium01" initials="E" lastIdx="26" clrIdx="0">
    <p:extLst>
      <p:ext uri="{19B8F6BF-5375-455C-9EA6-DF929625EA0E}">
        <p15:presenceInfo xmlns:p15="http://schemas.microsoft.com/office/powerpoint/2012/main" userId="Efpremium01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8" d="100"/>
          <a:sy n="98" d="100"/>
        </p:scale>
        <p:origin x="8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6-03-07T10:09:15.210" idx="1">
    <p:pos x="10" y="10"/>
    <p:text>XL_SNA_IMG_Niv1_Q1_001</p:text>
    <p:extLst>
      <p:ext uri="{C676402C-5697-4E1C-873F-D02D1690AC5C}">
        <p15:threadingInfo xmlns:p15="http://schemas.microsoft.com/office/powerpoint/2012/main" timeZoneBias="-6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22/08/2016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5523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22/08/2016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60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22/08/2016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1817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5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89248" y="130955"/>
            <a:ext cx="8164551" cy="67193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22/08/2016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ZoneTexte 9"/>
          <p:cNvSpPr txBox="1"/>
          <p:nvPr userDrawn="1"/>
        </p:nvSpPr>
        <p:spPr>
          <a:xfrm>
            <a:off x="838200" y="161900"/>
            <a:ext cx="207226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2800" dirty="0">
                <a:latin typeface="+mj-lt"/>
              </a:rPr>
              <a:t>Thématique</a:t>
            </a:r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3"/>
          </p:nvPr>
        </p:nvSpPr>
        <p:spPr>
          <a:xfrm>
            <a:off x="936625" y="797002"/>
            <a:ext cx="623888" cy="385763"/>
          </a:xfrm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17" name="Espace réservé du texte 15"/>
          <p:cNvSpPr>
            <a:spLocks noGrp="1"/>
          </p:cNvSpPr>
          <p:nvPr>
            <p:ph type="body" sz="quarter" idx="14"/>
          </p:nvPr>
        </p:nvSpPr>
        <p:spPr>
          <a:xfrm>
            <a:off x="1560513" y="794588"/>
            <a:ext cx="9793285" cy="385763"/>
          </a:xfrm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9" name="ZoneTexte 8"/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r>
              <a:rPr lang="fr-FR" sz="1200" dirty="0"/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3864128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22/08/2016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2853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22/08/2016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  <p:sp>
        <p:nvSpPr>
          <p:cNvPr id="19" name="Espace réservé du texte 15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0" name="Titre 1"/>
          <p:cNvSpPr>
            <a:spLocks noGrp="1"/>
          </p:cNvSpPr>
          <p:nvPr>
            <p:ph type="title"/>
          </p:nvPr>
        </p:nvSpPr>
        <p:spPr>
          <a:xfrm>
            <a:off x="3189248" y="130955"/>
            <a:ext cx="8164551" cy="67193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22" name="ZoneTexte 21"/>
          <p:cNvSpPr txBox="1"/>
          <p:nvPr userDrawn="1"/>
        </p:nvSpPr>
        <p:spPr>
          <a:xfrm>
            <a:off x="838200" y="165380"/>
            <a:ext cx="207226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2800" dirty="0">
                <a:latin typeface="+mj-lt"/>
              </a:rPr>
              <a:t>Thématique</a:t>
            </a:r>
          </a:p>
        </p:txBody>
      </p:sp>
      <p:sp>
        <p:nvSpPr>
          <p:cNvPr id="23" name="Espace réservé du texte 15"/>
          <p:cNvSpPr>
            <a:spLocks noGrp="1"/>
          </p:cNvSpPr>
          <p:nvPr>
            <p:ph type="body" sz="quarter" idx="13"/>
          </p:nvPr>
        </p:nvSpPr>
        <p:spPr>
          <a:xfrm>
            <a:off x="936625" y="797002"/>
            <a:ext cx="623888" cy="385763"/>
          </a:xfrm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4" name="Espace réservé du texte 15"/>
          <p:cNvSpPr>
            <a:spLocks noGrp="1"/>
          </p:cNvSpPr>
          <p:nvPr>
            <p:ph type="body" sz="quarter" idx="14"/>
          </p:nvPr>
        </p:nvSpPr>
        <p:spPr>
          <a:xfrm>
            <a:off x="1560513" y="794588"/>
            <a:ext cx="9793285" cy="385763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5" name="ZoneTexte 24"/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r>
              <a:rPr lang="fr-FR" sz="1200" dirty="0"/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4133715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22/08/2016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0949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22/08/2016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3662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22/08/2016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029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22/08/2016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4139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22/08/2016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781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264767"/>
            <a:ext cx="10515600" cy="671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A35DB-508C-4AF7-BD84-75D769740F61}" type="datetimeFigureOut">
              <a:rPr lang="fr-FR" smtClean="0"/>
              <a:t>22/08/2016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3718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solidFill>
            <a:srgbClr val="2B579A"/>
          </a:solidFill>
        </p:spPr>
        <p:txBody>
          <a:bodyPr/>
          <a:lstStyle/>
          <a:p>
            <a:r>
              <a:rPr lang="fr-FR" dirty="0"/>
              <a:t>Niveau 1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>
                <a:solidFill>
                  <a:srgbClr val="2B579A"/>
                </a:solidFill>
              </a:rPr>
              <a:t>QCM</a:t>
            </a:r>
          </a:p>
          <a:p>
            <a:r>
              <a:rPr lang="fr-FR" i="1" dirty="0">
                <a:solidFill>
                  <a:srgbClr val="2B579A"/>
                </a:solidFill>
              </a:rPr>
              <a:t>Les bonnes réponses sont soulignées</a:t>
            </a:r>
          </a:p>
        </p:txBody>
      </p:sp>
    </p:spTree>
    <p:extLst>
      <p:ext uri="{BB962C8B-B14F-4D97-AF65-F5344CB8AC3E}">
        <p14:creationId xmlns:p14="http://schemas.microsoft.com/office/powerpoint/2010/main" val="24588222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7"/>
          <p:cNvSpPr>
            <a:spLocks noGrp="1"/>
          </p:cNvSpPr>
          <p:nvPr>
            <p:ph sz="half" idx="1"/>
          </p:nvPr>
        </p:nvSpPr>
        <p:spPr>
          <a:xfrm>
            <a:off x="826625" y="2253236"/>
            <a:ext cx="3884271" cy="3849108"/>
          </a:xfrm>
        </p:spPr>
        <p:txBody>
          <a:bodyPr>
            <a:normAutofit/>
          </a:bodyPr>
          <a:lstStyle/>
          <a:p>
            <a:r>
              <a:rPr lang="fr-FR" sz="2000" dirty="0"/>
              <a:t>Aller sur l'onglet Révision et choisir accepter la modification</a:t>
            </a:r>
            <a:br>
              <a:rPr lang="fr-FR" sz="2000" dirty="0"/>
            </a:br>
            <a:endParaRPr lang="fr-FR" sz="2000" dirty="0"/>
          </a:p>
          <a:p>
            <a:r>
              <a:rPr lang="fr-FR" sz="2000" u="sng" dirty="0"/>
              <a:t>Faire un clic droit puis cliquer sur la correction adéquate proposée</a:t>
            </a:r>
            <a:br>
              <a:rPr lang="fr-FR" sz="2000" u="sng" dirty="0"/>
            </a:br>
            <a:endParaRPr lang="fr-FR" sz="2000" u="sng" dirty="0"/>
          </a:p>
          <a:p>
            <a:r>
              <a:rPr lang="fr-FR" sz="2000" dirty="0"/>
              <a:t>Supprimer le mot et le retaper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Sur l'onglet Accueil, activer la commande remplacer et remplacer "</a:t>
            </a:r>
            <a:r>
              <a:rPr lang="fr-FR" sz="2000" dirty="0" err="1"/>
              <a:t>canditature</a:t>
            </a:r>
            <a:r>
              <a:rPr lang="fr-FR" sz="2000" dirty="0"/>
              <a:t>" par "candidature"</a:t>
            </a: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La façon la plus rapide pour corriger le mot souligné en rouge ci-dessous consiste à :	2/4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Corriger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Q9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Corriger un mot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7311" y="2053981"/>
            <a:ext cx="6980952" cy="42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6811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>
          <a:xfrm>
            <a:off x="1248569" y="1424285"/>
            <a:ext cx="10105229" cy="385763"/>
          </a:xfrm>
        </p:spPr>
        <p:txBody>
          <a:bodyPr/>
          <a:lstStyle/>
          <a:p>
            <a:pPr>
              <a:tabLst>
                <a:tab pos="9502775" algn="l"/>
              </a:tabLst>
            </a:pPr>
            <a:r>
              <a:rPr lang="fr-FR" dirty="0"/>
              <a:t>Le nom propre encadré en rouge n'a pas été repéré comme une faute de grammaire par Word (souligné en rouge), parce que :	3/4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Corriger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Q10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Gérer le dictionnaire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8569" y="3387603"/>
            <a:ext cx="2411735" cy="1396927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1394565"/>
              </p:ext>
            </p:extLst>
          </p:nvPr>
        </p:nvGraphicFramePr>
        <p:xfrm>
          <a:off x="4525701" y="2235951"/>
          <a:ext cx="7057986" cy="37002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52070">
                  <a:extLst>
                    <a:ext uri="{9D8B030D-6E8A-4147-A177-3AD203B41FA5}">
                      <a16:colId xmlns:a16="http://schemas.microsoft.com/office/drawing/2014/main" val="1754014930"/>
                    </a:ext>
                  </a:extLst>
                </a:gridCol>
                <a:gridCol w="802958">
                  <a:extLst>
                    <a:ext uri="{9D8B030D-6E8A-4147-A177-3AD203B41FA5}">
                      <a16:colId xmlns:a16="http://schemas.microsoft.com/office/drawing/2014/main" val="2340565188"/>
                    </a:ext>
                  </a:extLst>
                </a:gridCol>
                <a:gridCol w="802958">
                  <a:extLst>
                    <a:ext uri="{9D8B030D-6E8A-4147-A177-3AD203B41FA5}">
                      <a16:colId xmlns:a16="http://schemas.microsoft.com/office/drawing/2014/main" val="599612290"/>
                    </a:ext>
                  </a:extLst>
                </a:gridCol>
              </a:tblGrid>
              <a:tr h="507249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Vrai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Faux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08837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Il est saisi en majuscules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3589587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Il a été ajouté au dictionnaire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7895928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Word ne contrôle pas les noms propres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4005636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On a indiqué d'ignorer l'erreur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06362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49060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LEFEVRE s'écrit LEFEBVRE, lorsque l'on saisit un B au point d'insertion, Word :	4/4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Corriger</a:t>
            </a:r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>
          <a:xfrm>
            <a:off x="936624" y="2331683"/>
            <a:ext cx="5834565" cy="3666594"/>
          </a:xfrm>
        </p:spPr>
        <p:txBody>
          <a:bodyPr>
            <a:noAutofit/>
          </a:bodyPr>
          <a:lstStyle/>
          <a:p>
            <a:r>
              <a:rPr lang="fr-FR" dirty="0"/>
              <a:t>Efface le E</a:t>
            </a:r>
            <a:br>
              <a:rPr lang="fr-FR" dirty="0"/>
            </a:br>
            <a:endParaRPr lang="fr-FR" dirty="0"/>
          </a:p>
          <a:p>
            <a:r>
              <a:rPr lang="fr-FR" dirty="0"/>
              <a:t>Efface le V</a:t>
            </a:r>
            <a:br>
              <a:rPr lang="fr-FR" dirty="0"/>
            </a:br>
            <a:endParaRPr lang="fr-FR" dirty="0"/>
          </a:p>
          <a:p>
            <a:r>
              <a:rPr lang="fr-FR" u="sng" dirty="0"/>
              <a:t>Insère le B entre le E et le V</a:t>
            </a:r>
            <a:br>
              <a:rPr lang="fr-FR" dirty="0"/>
            </a:br>
            <a:endParaRPr lang="fr-FR" dirty="0"/>
          </a:p>
          <a:p>
            <a:r>
              <a:rPr lang="fr-FR" dirty="0"/>
              <a:t>Affiche un message d'erreur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Q11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Connaître les contraintes de la correction manuelle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5450" y="2850970"/>
            <a:ext cx="3571429" cy="1619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70305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288768"/>
          </a:xfrm>
        </p:spPr>
        <p:txBody>
          <a:bodyPr/>
          <a:lstStyle/>
          <a:p>
            <a:r>
              <a:rPr lang="fr-FR" dirty="0"/>
              <a:t>Pour mettre le texte sélectionné en Gras et souligné on peut :	1/6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Mettre en forme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Q12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Utiliser les attributs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914" y="2126298"/>
            <a:ext cx="6249453" cy="3802532"/>
          </a:xfrm>
          <a:prstGeom prst="rect">
            <a:avLst/>
          </a:prstGeom>
        </p:spPr>
      </p:pic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8819847"/>
              </p:ext>
            </p:extLst>
          </p:nvPr>
        </p:nvGraphicFramePr>
        <p:xfrm>
          <a:off x="6632293" y="1956987"/>
          <a:ext cx="5432385" cy="4746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25702">
                  <a:extLst>
                    <a:ext uri="{9D8B030D-6E8A-4147-A177-3AD203B41FA5}">
                      <a16:colId xmlns:a16="http://schemas.microsoft.com/office/drawing/2014/main" val="1052982933"/>
                    </a:ext>
                  </a:extLst>
                </a:gridCol>
                <a:gridCol w="497712">
                  <a:extLst>
                    <a:ext uri="{9D8B030D-6E8A-4147-A177-3AD203B41FA5}">
                      <a16:colId xmlns:a16="http://schemas.microsoft.com/office/drawing/2014/main" val="4171080011"/>
                    </a:ext>
                  </a:extLst>
                </a:gridCol>
                <a:gridCol w="408971">
                  <a:extLst>
                    <a:ext uri="{9D8B030D-6E8A-4147-A177-3AD203B41FA5}">
                      <a16:colId xmlns:a16="http://schemas.microsoft.com/office/drawing/2014/main" val="2000977939"/>
                    </a:ext>
                  </a:extLst>
                </a:gridCol>
              </a:tblGrid>
              <a:tr h="90196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endParaRPr lang="fr-FR" b="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Vrai</a:t>
                      </a:r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faux</a:t>
                      </a:r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5505578"/>
                  </a:ext>
                </a:extLst>
              </a:tr>
              <a:tr h="916542">
                <a:tc>
                  <a:txBody>
                    <a:bodyPr/>
                    <a:lstStyle/>
                    <a:p>
                      <a:pPr marL="358775" indent="-358775">
                        <a:buFont typeface="+mj-lt"/>
                        <a:buNone/>
                      </a:pPr>
                      <a:r>
                        <a:rPr lang="fr-FR" sz="2400" b="0" dirty="0">
                          <a:sym typeface="Wingdings" panose="05000000000000000000" pitchFamily="2" charset="2"/>
                        </a:rPr>
                        <a:t> </a:t>
                      </a:r>
                      <a:r>
                        <a:rPr lang="fr-FR" b="0" dirty="0"/>
                        <a:t>Utiliser les boutons G et S de l'onglet Accueil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baseline="0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baseline="0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9789813"/>
                  </a:ext>
                </a:extLst>
              </a:tr>
              <a:tr h="916542">
                <a:tc>
                  <a:txBody>
                    <a:bodyPr/>
                    <a:lstStyle/>
                    <a:p>
                      <a:pPr marL="358775" marR="0" lvl="0" indent="-3587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fr-FR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 </a:t>
                      </a:r>
                      <a:r>
                        <a:rPr lang="fr-FR" b="0" dirty="0"/>
                        <a:t>Utiliser les boutons G et S de la mini barre d'outils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baseline="0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baseline="0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4516969"/>
                  </a:ext>
                </a:extLst>
              </a:tr>
              <a:tr h="916542">
                <a:tc>
                  <a:txBody>
                    <a:bodyPr/>
                    <a:lstStyle/>
                    <a:p>
                      <a:pPr marL="358775" marR="0" lvl="0" indent="-3587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fr-FR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 </a:t>
                      </a:r>
                      <a:r>
                        <a:rPr lang="fr-FR" b="0" dirty="0"/>
                        <a:t>Activer</a:t>
                      </a:r>
                      <a:r>
                        <a:rPr lang="fr-FR" b="0" baseline="0" dirty="0"/>
                        <a:t> la commande Police du menu contextuel (clic droit) et choisir gras italique</a:t>
                      </a:r>
                      <a:endParaRPr lang="fr-FR" b="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baseline="0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baseline="0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1471141"/>
                  </a:ext>
                </a:extLst>
              </a:tr>
              <a:tr h="916542">
                <a:tc>
                  <a:txBody>
                    <a:bodyPr/>
                    <a:lstStyle/>
                    <a:p>
                      <a:pPr marL="358775" marR="0" lvl="0" indent="-3587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fr-FR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 </a:t>
                      </a:r>
                      <a:r>
                        <a:rPr lang="fr-FR" b="0" dirty="0"/>
                        <a:t>Activer la commande Modification / Attributs et choisir gras italique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fr-FR" b="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baseline="0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baseline="0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85438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69231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288768"/>
          </a:xfrm>
        </p:spPr>
        <p:txBody>
          <a:bodyPr/>
          <a:lstStyle/>
          <a:p>
            <a:r>
              <a:rPr lang="fr-FR" dirty="0"/>
              <a:t>Pour modifier la police et augmenter la taille du texte sélectionné, on peut :	2/6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Mettre en forme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Q13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Modifier la police et la taille</a:t>
            </a:r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0518384"/>
              </p:ext>
            </p:extLst>
          </p:nvPr>
        </p:nvGraphicFramePr>
        <p:xfrm>
          <a:off x="5636871" y="1956987"/>
          <a:ext cx="6427807" cy="45248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54985">
                  <a:extLst>
                    <a:ext uri="{9D8B030D-6E8A-4147-A177-3AD203B41FA5}">
                      <a16:colId xmlns:a16="http://schemas.microsoft.com/office/drawing/2014/main" val="1052982933"/>
                    </a:ext>
                  </a:extLst>
                </a:gridCol>
                <a:gridCol w="588912">
                  <a:extLst>
                    <a:ext uri="{9D8B030D-6E8A-4147-A177-3AD203B41FA5}">
                      <a16:colId xmlns:a16="http://schemas.microsoft.com/office/drawing/2014/main" val="4171080011"/>
                    </a:ext>
                  </a:extLst>
                </a:gridCol>
                <a:gridCol w="483910">
                  <a:extLst>
                    <a:ext uri="{9D8B030D-6E8A-4147-A177-3AD203B41FA5}">
                      <a16:colId xmlns:a16="http://schemas.microsoft.com/office/drawing/2014/main" val="2000977939"/>
                    </a:ext>
                  </a:extLst>
                </a:gridCol>
              </a:tblGrid>
              <a:tr h="893412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endParaRPr lang="fr-FR" b="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Vrai</a:t>
                      </a:r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faux</a:t>
                      </a:r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5505578"/>
                  </a:ext>
                </a:extLst>
              </a:tr>
              <a:tr h="907856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fr-FR" b="0" dirty="0"/>
                        <a:t>Modifier la police en (1) et la taille en (2)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baseline="0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baseline="0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9789813"/>
                  </a:ext>
                </a:extLst>
              </a:tr>
              <a:tr h="9078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fr-FR" b="0" dirty="0"/>
                        <a:t>Modifier la police en (1) et la taille en (3)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baseline="0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0" baseline="0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4516969"/>
                  </a:ext>
                </a:extLst>
              </a:tr>
              <a:tr h="9078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fr-FR" b="0" dirty="0"/>
                        <a:t>Modifier la police en (1) et la taille en (4)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baseline="0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baseline="0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1471141"/>
                  </a:ext>
                </a:extLst>
              </a:tr>
              <a:tr h="907856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fr-FR" b="0" dirty="0"/>
                        <a:t>Modifier la police en (1) et la taille en (5)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baseline="0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baseline="0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8543810"/>
                  </a:ext>
                </a:extLst>
              </a:tr>
            </a:tbl>
          </a:graphicData>
        </a:graphic>
      </p:graphicFrame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414" y="2231166"/>
            <a:ext cx="5296760" cy="3579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5044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288768"/>
          </a:xfrm>
        </p:spPr>
        <p:txBody>
          <a:bodyPr/>
          <a:lstStyle/>
          <a:p>
            <a:r>
              <a:rPr lang="fr-FR" dirty="0"/>
              <a:t>Pour insérer un téléphone devant le numéro, sur l'onglet Insérer, il faut utiliser la commande :	3/6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Mettre en forme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Q14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Utiliser des caractères spéciaux</a:t>
            </a:r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>
          <a:xfrm>
            <a:off x="5936888" y="3248926"/>
            <a:ext cx="5834565" cy="3348643"/>
          </a:xfrm>
        </p:spPr>
        <p:txBody>
          <a:bodyPr>
            <a:noAutofit/>
          </a:bodyPr>
          <a:lstStyle/>
          <a:p>
            <a:r>
              <a:rPr lang="fr-FR" dirty="0"/>
              <a:t>Formes</a:t>
            </a:r>
            <a:br>
              <a:rPr lang="fr-FR" dirty="0"/>
            </a:br>
            <a:endParaRPr lang="fr-FR" dirty="0"/>
          </a:p>
          <a:p>
            <a:r>
              <a:rPr lang="fr-FR" dirty="0" err="1"/>
              <a:t>WordArt</a:t>
            </a:r>
            <a:br>
              <a:rPr lang="fr-FR" dirty="0"/>
            </a:br>
            <a:endParaRPr lang="fr-FR" dirty="0"/>
          </a:p>
          <a:p>
            <a:r>
              <a:rPr lang="fr-FR" dirty="0"/>
              <a:t>Objet</a:t>
            </a:r>
            <a:br>
              <a:rPr lang="fr-FR" dirty="0"/>
            </a:br>
            <a:endParaRPr lang="fr-FR" dirty="0"/>
          </a:p>
          <a:p>
            <a:r>
              <a:rPr lang="fr-FR" u="sng" dirty="0"/>
              <a:t>Symbole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753" y="1843984"/>
            <a:ext cx="7695238" cy="1161905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479" y="3832771"/>
            <a:ext cx="3638095" cy="2180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0512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288768"/>
          </a:xfrm>
        </p:spPr>
        <p:txBody>
          <a:bodyPr/>
          <a:lstStyle/>
          <a:p>
            <a:r>
              <a:rPr lang="fr-FR" dirty="0"/>
              <a:t>Le signataire et son titre doivent être centrés dans la page, pour cela il faut utiliser :	4/6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Mettre en forme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Q15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Modifier l'alignement</a:t>
            </a:r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>
          <a:xfrm>
            <a:off x="7271523" y="2900309"/>
            <a:ext cx="4514126" cy="2517552"/>
          </a:xfrm>
        </p:spPr>
        <p:txBody>
          <a:bodyPr>
            <a:noAutofit/>
          </a:bodyPr>
          <a:lstStyle/>
          <a:p>
            <a:r>
              <a:rPr lang="fr-FR" sz="2000" dirty="0"/>
              <a:t>Augmenter le retrait (1)</a:t>
            </a:r>
            <a:br>
              <a:rPr lang="fr-FR" sz="2000" dirty="0"/>
            </a:br>
            <a:endParaRPr lang="fr-FR" sz="2000" dirty="0"/>
          </a:p>
          <a:p>
            <a:r>
              <a:rPr lang="fr-FR" sz="2000" u="sng" dirty="0"/>
              <a:t>Centrer (2)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La touche Tabulation 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La barre d'espacement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190" y="2387657"/>
            <a:ext cx="6800000" cy="3542857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0560" y="4159085"/>
            <a:ext cx="571429" cy="4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8123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288768"/>
          </a:xfrm>
        </p:spPr>
        <p:txBody>
          <a:bodyPr/>
          <a:lstStyle/>
          <a:p>
            <a:r>
              <a:rPr lang="fr-FR" dirty="0"/>
              <a:t>Pour décaler le destinataire au 8</a:t>
            </a:r>
            <a:r>
              <a:rPr lang="fr-FR" baseline="30000" dirty="0"/>
              <a:t>ème</a:t>
            </a:r>
            <a:r>
              <a:rPr lang="fr-FR" dirty="0"/>
              <a:t> centimètre, il faut :	5/6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Mettre en forme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Q16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Faire des retraits</a:t>
            </a:r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>
          <a:xfrm>
            <a:off x="7271523" y="2429784"/>
            <a:ext cx="4805248" cy="389414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2000" u="sng" dirty="0"/>
              <a:t>Décaler le retrait à gauche au centimètre 8</a:t>
            </a:r>
            <a:br>
              <a:rPr lang="fr-FR" sz="2000" u="sng" dirty="0"/>
            </a:br>
            <a:endParaRPr lang="fr-FR" sz="2000" u="sng" dirty="0"/>
          </a:p>
          <a:p>
            <a:pPr marL="514350" indent="-514350">
              <a:buFont typeface="+mj-lt"/>
              <a:buAutoNum type="arabicPeriod"/>
            </a:pPr>
            <a:r>
              <a:rPr lang="fr-FR" sz="2000" dirty="0"/>
              <a:t>Cliquer autant de fois que nécessaire sur le bouton augmenter le retrait</a:t>
            </a:r>
            <a:br>
              <a:rPr lang="fr-FR" sz="2000" dirty="0"/>
            </a:br>
            <a:endParaRPr lang="fr-FR" sz="2000" dirty="0"/>
          </a:p>
          <a:p>
            <a:pPr marL="514350" indent="-514350">
              <a:buFont typeface="+mj-lt"/>
              <a:buAutoNum type="arabicPeriod"/>
            </a:pPr>
            <a:r>
              <a:rPr lang="fr-FR" sz="2000" dirty="0"/>
              <a:t>Couper la sélection et la coller au centimètre 8</a:t>
            </a:r>
            <a:br>
              <a:rPr lang="fr-FR" sz="2000" dirty="0"/>
            </a:br>
            <a:endParaRPr lang="fr-FR" sz="2000" dirty="0"/>
          </a:p>
          <a:p>
            <a:pPr marL="514350" indent="-514350">
              <a:buFont typeface="+mj-lt"/>
              <a:buAutoNum type="arabicPeriod"/>
            </a:pPr>
            <a:r>
              <a:rPr lang="fr-FR" sz="2000" dirty="0"/>
              <a:t>Activer la commande modifier/ modifier le retrait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734" y="2281616"/>
            <a:ext cx="6923809" cy="4190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50242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288768"/>
          </a:xfrm>
        </p:spPr>
        <p:txBody>
          <a:bodyPr/>
          <a:lstStyle/>
          <a:p>
            <a:r>
              <a:rPr lang="fr-FR" dirty="0"/>
              <a:t>Pour positionne "Paris, le" au 8</a:t>
            </a:r>
            <a:r>
              <a:rPr lang="fr-FR" baseline="30000" dirty="0"/>
              <a:t>ème</a:t>
            </a:r>
            <a:r>
              <a:rPr lang="fr-FR" dirty="0"/>
              <a:t> centimètre de la ligne de la façon la plus efficace, il faut :	6/6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Mettre en forme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Q17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Utiliser une tabulation</a:t>
            </a:r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>
          <a:xfrm>
            <a:off x="7271523" y="2631097"/>
            <a:ext cx="4805248" cy="3491514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2000" dirty="0"/>
              <a:t>Appuyer autant de fois que nécessaire sur la touche Tabulation</a:t>
            </a:r>
            <a:br>
              <a:rPr lang="fr-FR" sz="2000" dirty="0"/>
            </a:br>
            <a:endParaRPr lang="fr-FR" sz="2000" dirty="0"/>
          </a:p>
          <a:p>
            <a:pPr marL="514350" indent="-514350">
              <a:buFont typeface="+mj-lt"/>
              <a:buAutoNum type="arabicPeriod"/>
            </a:pPr>
            <a:r>
              <a:rPr lang="fr-FR" sz="2000" dirty="0"/>
              <a:t>Insérer autant d'espaces que nécessaire</a:t>
            </a:r>
            <a:br>
              <a:rPr lang="fr-FR" sz="2000" dirty="0"/>
            </a:br>
            <a:r>
              <a:rPr lang="fr-FR" sz="2000" dirty="0"/>
              <a:t>Poser une tabulation au centimètre 8 et appuyer sur la touche 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2000" u="sng" dirty="0"/>
              <a:t>tabulation</a:t>
            </a:r>
            <a:br>
              <a:rPr lang="fr-FR" sz="2000" dirty="0"/>
            </a:br>
            <a:endParaRPr lang="fr-FR" sz="2000" dirty="0"/>
          </a:p>
          <a:p>
            <a:pPr marL="514350" indent="-514350">
              <a:buFont typeface="+mj-lt"/>
              <a:buAutoNum type="arabicPeriod"/>
            </a:pPr>
            <a:r>
              <a:rPr lang="fr-FR" sz="2000" dirty="0"/>
              <a:t>Déplacer l'outil de retrait à gauche </a:t>
            </a: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8910" y="2981006"/>
            <a:ext cx="456983" cy="365586"/>
          </a:xfrm>
          <a:prstGeom prst="rect">
            <a:avLst/>
          </a:prstGeom>
        </p:spPr>
      </p:pic>
      <p:pic>
        <p:nvPicPr>
          <p:cNvPr id="1028" name="Picture 4" descr="C:\Users\EFPREM~1\AppData\Local\Temp\SNAGHTML1f2bd864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7149" y="5208286"/>
            <a:ext cx="290841" cy="530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9498" y="4792388"/>
            <a:ext cx="456983" cy="365586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1709" y="2281616"/>
            <a:ext cx="6809524" cy="4190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82231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288768"/>
          </a:xfrm>
        </p:spPr>
        <p:txBody>
          <a:bodyPr/>
          <a:lstStyle/>
          <a:p>
            <a:r>
              <a:rPr lang="fr-FR" dirty="0"/>
              <a:t>Pour vérifier la mise en page avant d'imprimer, on peut :	1/5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Mettre en page et imprimer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Q18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Vérifier la page avant l'impression</a:t>
            </a:r>
          </a:p>
        </p:txBody>
      </p:sp>
      <p:graphicFrame>
        <p:nvGraphicFramePr>
          <p:cNvPr id="12" name="Espace réservé du contenu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1332966"/>
              </p:ext>
            </p:extLst>
          </p:nvPr>
        </p:nvGraphicFramePr>
        <p:xfrm>
          <a:off x="838200" y="1825625"/>
          <a:ext cx="10515597" cy="37002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56321">
                  <a:extLst>
                    <a:ext uri="{9D8B030D-6E8A-4147-A177-3AD203B41FA5}">
                      <a16:colId xmlns:a16="http://schemas.microsoft.com/office/drawing/2014/main" val="1754014930"/>
                    </a:ext>
                  </a:extLst>
                </a:gridCol>
                <a:gridCol w="979638">
                  <a:extLst>
                    <a:ext uri="{9D8B030D-6E8A-4147-A177-3AD203B41FA5}">
                      <a16:colId xmlns:a16="http://schemas.microsoft.com/office/drawing/2014/main" val="2340565188"/>
                    </a:ext>
                  </a:extLst>
                </a:gridCol>
                <a:gridCol w="979638">
                  <a:extLst>
                    <a:ext uri="{9D8B030D-6E8A-4147-A177-3AD203B41FA5}">
                      <a16:colId xmlns:a16="http://schemas.microsoft.com/office/drawing/2014/main" val="599612290"/>
                    </a:ext>
                  </a:extLst>
                </a:gridCol>
              </a:tblGrid>
              <a:tr h="507249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Vrai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Faux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08837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Modifier le pourcentage de zoom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3589587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Aller sur l'onglet Fichier et choisir imprimer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7895928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Aller sur l'onglet Mise en page (Disposition) et choisir Taille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4005636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Aller sur l'onglet Affichage et choisir une page dans le groupe Zoom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06362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5972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Espace réservé du contenu 1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3779" y="2053982"/>
            <a:ext cx="9542857" cy="4085714"/>
          </a:xfrm>
        </p:spPr>
      </p:pic>
      <p:sp>
        <p:nvSpPr>
          <p:cNvPr id="13" name="Espace réservé du texte 1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Poser les étiquettes sur la partie correspondante de le fenêtre Excel	1/3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Prendre ses repères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Q1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Les différentes parties de l’écran de démarrage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8994853" y="6337115"/>
            <a:ext cx="2049797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/>
              <a:t>Barre d’outil accès rapide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2796606" y="6337115"/>
            <a:ext cx="990434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/>
              <a:t>Ruban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4091905" y="6337115"/>
            <a:ext cx="1728438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/>
              <a:t>Page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6125208" y="6337115"/>
            <a:ext cx="2564779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/>
              <a:t>Barre de défilement (ascenseur)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170751" y="6337115"/>
            <a:ext cx="1320990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/>
              <a:t>Barre d’état</a:t>
            </a:r>
          </a:p>
        </p:txBody>
      </p:sp>
    </p:spTree>
    <p:extLst>
      <p:ext uri="{BB962C8B-B14F-4D97-AF65-F5344CB8AC3E}">
        <p14:creationId xmlns:p14="http://schemas.microsoft.com/office/powerpoint/2010/main" val="3218031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4.79167E-6 2.22222E-6 L -0.56914 -0.6092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464" y="-30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250"/>
                            </p:stCondLst>
                            <p:childTnLst>
                              <p:par>
                                <p:cTn id="8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2.22222E-6 L 0.48933 -0.47477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466" y="-237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250"/>
                            </p:stCondLst>
                            <p:childTnLst>
                              <p:par>
                                <p:cTn id="11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2.22222E-6 L -0.00156 -0.26158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" y="-130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250"/>
                            </p:stCondLst>
                            <p:childTnLst>
                              <p:par>
                                <p:cTn id="1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2.22222E-6 L 0.27591 -0.34653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89" y="-17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25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2.22222E-6 L 0.16862 -0.07778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24" y="-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1" animBg="1"/>
      <p:bldP spid="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288768"/>
          </a:xfrm>
        </p:spPr>
        <p:txBody>
          <a:bodyPr/>
          <a:lstStyle/>
          <a:p>
            <a:r>
              <a:rPr lang="fr-FR" dirty="0"/>
              <a:t>Pour "aérer" le texte et le répartir dans la page on peut insérer des lignes (paragraphes vides). Pour cela il est possible de :	2/5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Mettre en page et imprimer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Q19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Répartir le texte dans la page</a:t>
            </a:r>
          </a:p>
        </p:txBody>
      </p:sp>
      <p:graphicFrame>
        <p:nvGraphicFramePr>
          <p:cNvPr id="12" name="Espace réservé du contenu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9426031"/>
              </p:ext>
            </p:extLst>
          </p:nvPr>
        </p:nvGraphicFramePr>
        <p:xfrm>
          <a:off x="2793304" y="1825625"/>
          <a:ext cx="8560493" cy="37002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65493">
                  <a:extLst>
                    <a:ext uri="{9D8B030D-6E8A-4147-A177-3AD203B41FA5}">
                      <a16:colId xmlns:a16="http://schemas.microsoft.com/office/drawing/2014/main" val="1754014930"/>
                    </a:ext>
                  </a:extLst>
                </a:gridCol>
                <a:gridCol w="797500">
                  <a:extLst>
                    <a:ext uri="{9D8B030D-6E8A-4147-A177-3AD203B41FA5}">
                      <a16:colId xmlns:a16="http://schemas.microsoft.com/office/drawing/2014/main" val="2340565188"/>
                    </a:ext>
                  </a:extLst>
                </a:gridCol>
                <a:gridCol w="797500">
                  <a:extLst>
                    <a:ext uri="{9D8B030D-6E8A-4147-A177-3AD203B41FA5}">
                      <a16:colId xmlns:a16="http://schemas.microsoft.com/office/drawing/2014/main" val="599612290"/>
                    </a:ext>
                  </a:extLst>
                </a:gridCol>
              </a:tblGrid>
              <a:tr h="507249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Vrai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Faux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08837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Appuyer sur la touche Entrée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3589587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Aller sur l'onglet Mise en page (Disposition) / Page / Saut de ligne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7895928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Aller sur l'onglet Insertion / Saut / Saut de ligne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4005636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Modifier l'espacement après (avant) le paragraphe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0636216"/>
                  </a:ext>
                </a:extLst>
              </a:tr>
            </a:tbl>
          </a:graphicData>
        </a:graphic>
      </p:graphicFrame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465" y="2525858"/>
            <a:ext cx="2123810" cy="30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13411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288768"/>
          </a:xfrm>
        </p:spPr>
        <p:txBody>
          <a:bodyPr/>
          <a:lstStyle/>
          <a:p>
            <a:r>
              <a:rPr lang="fr-FR" dirty="0"/>
              <a:t>Dans la partie Aperçu, un seule manipulation est possible, laquelle ?	3/5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Mettre en page et imprimer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Q20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Utiliser l'aperçu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7189938" y="2718742"/>
            <a:ext cx="4163860" cy="3269293"/>
          </a:xfrm>
        </p:spPr>
        <p:txBody>
          <a:bodyPr>
            <a:normAutofit/>
          </a:bodyPr>
          <a:lstStyle/>
          <a:p>
            <a:r>
              <a:rPr lang="fr-FR" sz="2000" dirty="0"/>
              <a:t>Corriger le texte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Modifier les marges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Changer la mise en page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Décaler un paragraphe</a:t>
            </a:r>
            <a:br>
              <a:rPr lang="fr-FR" sz="2000" dirty="0"/>
            </a:br>
            <a:endParaRPr lang="fr-FR" sz="2000" dirty="0"/>
          </a:p>
          <a:p>
            <a:r>
              <a:rPr lang="fr-FR" sz="2000" u="sng" dirty="0"/>
              <a:t>Modifier le zoom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790" y="2205770"/>
            <a:ext cx="6761905" cy="4295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62011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288768"/>
          </a:xfrm>
        </p:spPr>
        <p:txBody>
          <a:bodyPr/>
          <a:lstStyle/>
          <a:p>
            <a:r>
              <a:rPr lang="fr-FR" dirty="0"/>
              <a:t>L'aperçu est accessible sur l'onglet Fichier, quel autre moyen peut-on mettre en œuvre ?	4/5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Mettre en page et imprimer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Q21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Accélérer l'accès à l'aperçu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7189938" y="2718742"/>
            <a:ext cx="4163860" cy="3269293"/>
          </a:xfrm>
        </p:spPr>
        <p:txBody>
          <a:bodyPr>
            <a:normAutofit/>
          </a:bodyPr>
          <a:lstStyle/>
          <a:p>
            <a:r>
              <a:rPr lang="fr-FR" sz="2000" dirty="0"/>
              <a:t>Corriger le texte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Modifier les marges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Changer la mise en page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Décaler un paragraphe</a:t>
            </a:r>
            <a:br>
              <a:rPr lang="fr-FR" sz="2000" dirty="0"/>
            </a:br>
            <a:endParaRPr lang="fr-FR" sz="2000" dirty="0"/>
          </a:p>
          <a:p>
            <a:r>
              <a:rPr lang="fr-FR" sz="2000" u="sng" dirty="0"/>
              <a:t>Modifier le zoom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790" y="2205770"/>
            <a:ext cx="6761905" cy="4295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0524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288768"/>
          </a:xfrm>
        </p:spPr>
        <p:txBody>
          <a:bodyPr/>
          <a:lstStyle/>
          <a:p>
            <a:r>
              <a:rPr lang="fr-FR" dirty="0"/>
              <a:t>Le format PDF est communément utilisé. Pour transformer un document Word en document PDF on peut :	5/5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Mettre en page et imprimer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Q22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Imprimer en PDF</a:t>
            </a:r>
          </a:p>
        </p:txBody>
      </p:sp>
      <p:graphicFrame>
        <p:nvGraphicFramePr>
          <p:cNvPr id="10" name="Espace réservé du contenu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883784"/>
              </p:ext>
            </p:extLst>
          </p:nvPr>
        </p:nvGraphicFramePr>
        <p:xfrm>
          <a:off x="838200" y="1825625"/>
          <a:ext cx="10515597" cy="44984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56321">
                  <a:extLst>
                    <a:ext uri="{9D8B030D-6E8A-4147-A177-3AD203B41FA5}">
                      <a16:colId xmlns:a16="http://schemas.microsoft.com/office/drawing/2014/main" val="1754014930"/>
                    </a:ext>
                  </a:extLst>
                </a:gridCol>
                <a:gridCol w="979638">
                  <a:extLst>
                    <a:ext uri="{9D8B030D-6E8A-4147-A177-3AD203B41FA5}">
                      <a16:colId xmlns:a16="http://schemas.microsoft.com/office/drawing/2014/main" val="2340565188"/>
                    </a:ext>
                  </a:extLst>
                </a:gridCol>
                <a:gridCol w="979638">
                  <a:extLst>
                    <a:ext uri="{9D8B030D-6E8A-4147-A177-3AD203B41FA5}">
                      <a16:colId xmlns:a16="http://schemas.microsoft.com/office/drawing/2014/main" val="599612290"/>
                    </a:ext>
                  </a:extLst>
                </a:gridCol>
              </a:tblGrid>
              <a:tr h="507249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Vrai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Faux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08837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Obligatoirement passer par un outil du genre PDF Creator (Modifier l'imprimante)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3589587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Aller sur l'onglet Fichier et choisir Exporter ou Enregistrer et envoyer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7895928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Aller sur l'onglet Fichier et modifier le type de fichier lors de la commande Enregistrer sous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4005636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Word ne gère pas le PDF, il faut passer par un outil complémentaire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0636216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Imprimer le document et le scanner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98681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6985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288768"/>
          </a:xfrm>
        </p:spPr>
        <p:txBody>
          <a:bodyPr/>
          <a:lstStyle/>
          <a:p>
            <a:r>
              <a:rPr lang="fr-FR" dirty="0"/>
              <a:t>Pour insérer dans un texte un tableau du type ci-dessous, après s'être positionné à l'endroit désiré, il faut :	1/3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Utiliser les tableaux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Q23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Insérer un tableau</a:t>
            </a:r>
          </a:p>
        </p:txBody>
      </p:sp>
      <p:sp>
        <p:nvSpPr>
          <p:cNvPr id="11" name="Espace réservé du contenu 3"/>
          <p:cNvSpPr txBox="1">
            <a:spLocks/>
          </p:cNvSpPr>
          <p:nvPr/>
        </p:nvSpPr>
        <p:spPr>
          <a:xfrm>
            <a:off x="6361905" y="2505206"/>
            <a:ext cx="5612977" cy="35448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Onglet Création / Tableau / Préciser le nombre de lignes et de colonnes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Onglet Mise en page / Colonnes / Préciser le nombre de lignes et de colonnes</a:t>
            </a:r>
          </a:p>
          <a:p>
            <a:endParaRPr lang="fr-FR" sz="2000" u="sng" dirty="0"/>
          </a:p>
          <a:p>
            <a:r>
              <a:rPr lang="fr-FR" sz="2000" u="sng" dirty="0"/>
              <a:t>Onglet Insertion / Tableau / Colorer le nombre de lignes et de colonnes 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Onglet Accueil / Styles / Tableau</a:t>
            </a:r>
          </a:p>
        </p:txBody>
      </p:sp>
      <p:pic>
        <p:nvPicPr>
          <p:cNvPr id="8" name="Espace réservé du contenu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57295"/>
            <a:ext cx="6361905" cy="1961905"/>
          </a:xfrm>
        </p:spPr>
      </p:pic>
    </p:spTree>
    <p:extLst>
      <p:ext uri="{BB962C8B-B14F-4D97-AF65-F5344CB8AC3E}">
        <p14:creationId xmlns:p14="http://schemas.microsoft.com/office/powerpoint/2010/main" val="30427251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2097097"/>
            <a:ext cx="5181600" cy="4351338"/>
          </a:xfrm>
        </p:spPr>
        <p:txBody>
          <a:bodyPr>
            <a:normAutofit/>
          </a:bodyPr>
          <a:lstStyle/>
          <a:p>
            <a:r>
              <a:rPr lang="fr-FR" sz="2000" dirty="0"/>
              <a:t>Modifier la largeur d'une colonne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Sélectionner une ligne</a:t>
            </a:r>
            <a:br>
              <a:rPr lang="fr-FR" sz="2000" dirty="0"/>
            </a:b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Modifier la hauteur d'une ligne</a:t>
            </a:r>
            <a:br>
              <a:rPr lang="fr-FR" sz="2000" dirty="0"/>
            </a:b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Modifier le texte</a:t>
            </a:r>
            <a:br>
              <a:rPr lang="fr-FR" sz="2000" dirty="0"/>
            </a:b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Sélectionner une colonne</a:t>
            </a:r>
          </a:p>
        </p:txBody>
      </p:sp>
      <p:sp>
        <p:nvSpPr>
          <p:cNvPr id="1033" name="Espace réservé du texte 103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À quelle action correspondent les formes du pointeur de souris ci-dessous ?	2/3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Utiliser les tableaux</a:t>
            </a:r>
          </a:p>
        </p:txBody>
      </p:sp>
      <p:sp>
        <p:nvSpPr>
          <p:cNvPr id="1031" name="Espace réservé du texte 1030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Q24</a:t>
            </a:r>
          </a:p>
        </p:txBody>
      </p:sp>
      <p:sp>
        <p:nvSpPr>
          <p:cNvPr id="1032" name="Espace réservé du texte 103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Reconnaitre les formes du pointeur de souris</a:t>
            </a:r>
          </a:p>
        </p:txBody>
      </p:sp>
      <p:cxnSp>
        <p:nvCxnSpPr>
          <p:cNvPr id="7" name="Connecteur droit avec flèche 6"/>
          <p:cNvCxnSpPr>
            <a:stCxn id="9" idx="3"/>
          </p:cNvCxnSpPr>
          <p:nvPr/>
        </p:nvCxnSpPr>
        <p:spPr>
          <a:xfrm>
            <a:off x="2248188" y="2251021"/>
            <a:ext cx="3977197" cy="611802"/>
          </a:xfrm>
          <a:prstGeom prst="straightConnector1">
            <a:avLst/>
          </a:prstGeom>
          <a:ln w="12700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>
            <a:stCxn id="10" idx="3"/>
          </p:cNvCxnSpPr>
          <p:nvPr/>
        </p:nvCxnSpPr>
        <p:spPr>
          <a:xfrm>
            <a:off x="2200569" y="3254769"/>
            <a:ext cx="4024816" cy="653878"/>
          </a:xfrm>
          <a:prstGeom prst="straightConnector1">
            <a:avLst/>
          </a:prstGeom>
          <a:ln w="12700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>
            <a:stCxn id="13" idx="3"/>
          </p:cNvCxnSpPr>
          <p:nvPr/>
        </p:nvCxnSpPr>
        <p:spPr>
          <a:xfrm flipV="1">
            <a:off x="2233902" y="4825393"/>
            <a:ext cx="3935813" cy="1231096"/>
          </a:xfrm>
          <a:prstGeom prst="straightConnector1">
            <a:avLst/>
          </a:prstGeom>
          <a:ln w="12700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>
            <a:stCxn id="12" idx="3"/>
          </p:cNvCxnSpPr>
          <p:nvPr/>
        </p:nvCxnSpPr>
        <p:spPr>
          <a:xfrm flipV="1">
            <a:off x="2186283" y="2269170"/>
            <a:ext cx="4043473" cy="1908395"/>
          </a:xfrm>
          <a:prstGeom prst="straightConnector1">
            <a:avLst/>
          </a:prstGeom>
          <a:ln w="12700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>
            <a:stCxn id="5" idx="3"/>
          </p:cNvCxnSpPr>
          <p:nvPr/>
        </p:nvCxnSpPr>
        <p:spPr>
          <a:xfrm>
            <a:off x="2138664" y="5081313"/>
            <a:ext cx="4086721" cy="641843"/>
          </a:xfrm>
          <a:prstGeom prst="straightConnector1">
            <a:avLst/>
          </a:prstGeom>
          <a:ln w="12700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3426" y="4990837"/>
            <a:ext cx="95238" cy="180952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3902" y="2074830"/>
            <a:ext cx="314286" cy="352381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521" y="3145245"/>
            <a:ext cx="219048" cy="219048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5807" y="4082327"/>
            <a:ext cx="190476" cy="190476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8188" y="5889822"/>
            <a:ext cx="285714" cy="33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862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Espace réservé du texte 103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Pour mettre le tableau en forme quels outils de Word doit-on utiliser ?	3/3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Utiliser les tableaux</a:t>
            </a:r>
          </a:p>
        </p:txBody>
      </p:sp>
      <p:sp>
        <p:nvSpPr>
          <p:cNvPr id="1031" name="Espace réservé du texte 1030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Q25</a:t>
            </a:r>
          </a:p>
        </p:txBody>
      </p:sp>
      <p:sp>
        <p:nvSpPr>
          <p:cNvPr id="1032" name="Espace réservé du texte 103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Mettre le tableau en forme</a:t>
            </a:r>
          </a:p>
        </p:txBody>
      </p:sp>
      <p:sp>
        <p:nvSpPr>
          <p:cNvPr id="19" name="Espace réservé du contenu 3"/>
          <p:cNvSpPr txBox="1">
            <a:spLocks/>
          </p:cNvSpPr>
          <p:nvPr/>
        </p:nvSpPr>
        <p:spPr>
          <a:xfrm>
            <a:off x="5614989" y="2505206"/>
            <a:ext cx="6359894" cy="35448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Tout est disponible sur l'onglet Accueil</a:t>
            </a:r>
            <a:br>
              <a:rPr lang="fr-FR" sz="2000" dirty="0"/>
            </a:br>
            <a:endParaRPr lang="fr-FR" sz="2000" dirty="0"/>
          </a:p>
          <a:p>
            <a:r>
              <a:rPr lang="fr-FR" sz="2000" u="sng" dirty="0"/>
              <a:t>Word affiche un onglet contextuel Outils de tableau où tout est disponible</a:t>
            </a:r>
          </a:p>
          <a:p>
            <a:endParaRPr lang="fr-FR" sz="2000" u="sng" dirty="0"/>
          </a:p>
          <a:p>
            <a:r>
              <a:rPr lang="fr-FR" sz="2000" dirty="0"/>
              <a:t>Word affiche un panneau de mise en forme sur la droite de l'écran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Tous les outils sont disponibles dans le groupe Modification de l'accueil</a:t>
            </a:r>
          </a:p>
        </p:txBody>
      </p:sp>
      <p:pic>
        <p:nvPicPr>
          <p:cNvPr id="11" name="Espace réservé du contenu 10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020" y="2958309"/>
            <a:ext cx="5181600" cy="1985762"/>
          </a:xfrm>
        </p:spPr>
      </p:pic>
    </p:spTree>
    <p:extLst>
      <p:ext uri="{BB962C8B-B14F-4D97-AF65-F5344CB8AC3E}">
        <p14:creationId xmlns:p14="http://schemas.microsoft.com/office/powerpoint/2010/main" val="7172666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Espace réservé du texte 103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Pour mettre des puces devant les paragraphes sélectionnés, on peut :	1/4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Structurer le texte</a:t>
            </a:r>
          </a:p>
        </p:txBody>
      </p:sp>
      <p:sp>
        <p:nvSpPr>
          <p:cNvPr id="1031" name="Espace réservé du texte 1030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Q26</a:t>
            </a:r>
          </a:p>
        </p:txBody>
      </p:sp>
      <p:sp>
        <p:nvSpPr>
          <p:cNvPr id="1032" name="Espace réservé du texte 103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Utiliser des puces</a:t>
            </a:r>
          </a:p>
        </p:txBody>
      </p:sp>
      <p:sp>
        <p:nvSpPr>
          <p:cNvPr id="19" name="Espace réservé du contenu 3"/>
          <p:cNvSpPr txBox="1">
            <a:spLocks/>
          </p:cNvSpPr>
          <p:nvPr/>
        </p:nvSpPr>
        <p:spPr>
          <a:xfrm>
            <a:off x="5637291" y="2926432"/>
            <a:ext cx="6359894" cy="27024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Onglet Insertion / Symbole / choisir la puce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Onglet Création / Effets / choisir la puce</a:t>
            </a:r>
            <a:br>
              <a:rPr lang="fr-FR" sz="2000" dirty="0"/>
            </a:br>
            <a:endParaRPr lang="fr-FR" sz="2000" u="sng" dirty="0"/>
          </a:p>
          <a:p>
            <a:r>
              <a:rPr lang="fr-FR" sz="2000" dirty="0"/>
              <a:t>Onglet Accueil / Police / choisir la puce</a:t>
            </a:r>
            <a:br>
              <a:rPr lang="fr-FR" sz="2000" dirty="0"/>
            </a:br>
            <a:endParaRPr lang="fr-FR" sz="2000" dirty="0"/>
          </a:p>
          <a:p>
            <a:r>
              <a:rPr lang="fr-FR" sz="2000" u="sng" dirty="0"/>
              <a:t>Onglet / Accueil / bouton Puces / Choisir la puce</a:t>
            </a:r>
          </a:p>
        </p:txBody>
      </p:sp>
      <p:pic>
        <p:nvPicPr>
          <p:cNvPr id="8" name="Espace réservé du contenu 7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809155"/>
            <a:ext cx="5181600" cy="2936968"/>
          </a:xfrm>
        </p:spPr>
      </p:pic>
    </p:spTree>
    <p:extLst>
      <p:ext uri="{BB962C8B-B14F-4D97-AF65-F5344CB8AC3E}">
        <p14:creationId xmlns:p14="http://schemas.microsoft.com/office/powerpoint/2010/main" val="18459652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Espace réservé du texte 103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La puce obtenue par défaut est modifiable. Qu'est-il impossible de modifier?	2/4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Structurer le texte</a:t>
            </a:r>
          </a:p>
        </p:txBody>
      </p:sp>
      <p:sp>
        <p:nvSpPr>
          <p:cNvPr id="1031" name="Espace réservé du texte 1030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Q27</a:t>
            </a:r>
          </a:p>
        </p:txBody>
      </p:sp>
      <p:sp>
        <p:nvSpPr>
          <p:cNvPr id="1032" name="Espace réservé du texte 103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Modifier les puces</a:t>
            </a:r>
          </a:p>
        </p:txBody>
      </p:sp>
      <p:sp>
        <p:nvSpPr>
          <p:cNvPr id="19" name="Espace réservé du contenu 3"/>
          <p:cNvSpPr txBox="1">
            <a:spLocks/>
          </p:cNvSpPr>
          <p:nvPr/>
        </p:nvSpPr>
        <p:spPr>
          <a:xfrm>
            <a:off x="7098101" y="2826071"/>
            <a:ext cx="4164631" cy="27024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La taille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La couleur</a:t>
            </a:r>
            <a:br>
              <a:rPr lang="fr-FR" sz="2000" dirty="0"/>
            </a:br>
            <a:endParaRPr lang="fr-FR" sz="2000" u="sng" dirty="0"/>
          </a:p>
          <a:p>
            <a:r>
              <a:rPr lang="fr-FR" sz="2000" dirty="0"/>
              <a:t>La forme</a:t>
            </a:r>
            <a:br>
              <a:rPr lang="fr-FR" sz="2000" dirty="0"/>
            </a:br>
            <a:endParaRPr lang="fr-FR" sz="2000" dirty="0"/>
          </a:p>
          <a:p>
            <a:r>
              <a:rPr lang="fr-FR" sz="2000" u="sng" dirty="0"/>
              <a:t>La casse</a:t>
            </a: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028" y="3326192"/>
            <a:ext cx="5181600" cy="1256615"/>
          </a:xfrm>
          <a:ln>
            <a:solidFill>
              <a:schemeClr val="bg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427498214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Espace réservé du texte 103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Pour mettre des puces devant les paragraphes sélectionnés, on peut :	3/4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Structurer le texte</a:t>
            </a:r>
          </a:p>
        </p:txBody>
      </p:sp>
      <p:sp>
        <p:nvSpPr>
          <p:cNvPr id="1031" name="Espace réservé du texte 1030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Q28</a:t>
            </a:r>
          </a:p>
        </p:txBody>
      </p:sp>
      <p:sp>
        <p:nvSpPr>
          <p:cNvPr id="1032" name="Espace réservé du texte 103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Utiliser des puces</a:t>
            </a:r>
          </a:p>
        </p:txBody>
      </p:sp>
      <p:sp>
        <p:nvSpPr>
          <p:cNvPr id="19" name="Espace réservé du contenu 3"/>
          <p:cNvSpPr txBox="1">
            <a:spLocks/>
          </p:cNvSpPr>
          <p:nvPr/>
        </p:nvSpPr>
        <p:spPr>
          <a:xfrm>
            <a:off x="5637291" y="2750446"/>
            <a:ext cx="6359894" cy="27024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Onglet Insertion / Numérotation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Saisir les chiffres</a:t>
            </a:r>
            <a:br>
              <a:rPr lang="fr-FR" sz="2000" dirty="0"/>
            </a:br>
            <a:endParaRPr lang="fr-FR" sz="2000" u="sng" dirty="0"/>
          </a:p>
          <a:p>
            <a:r>
              <a:rPr lang="fr-FR" sz="2000" u="sng" dirty="0"/>
              <a:t>Onglet Accueil / Numérotation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Onglet Révision / Numérotation</a:t>
            </a: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903" y="2698759"/>
            <a:ext cx="5181600" cy="2805789"/>
          </a:xfrm>
        </p:spPr>
      </p:pic>
    </p:spTree>
    <p:extLst>
      <p:ext uri="{BB962C8B-B14F-4D97-AF65-F5344CB8AC3E}">
        <p14:creationId xmlns:p14="http://schemas.microsoft.com/office/powerpoint/2010/main" val="2822340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sz="half" idx="1"/>
          </p:nvPr>
        </p:nvSpPr>
        <p:spPr>
          <a:xfrm>
            <a:off x="838200" y="2144889"/>
            <a:ext cx="5181600" cy="4032074"/>
          </a:xfrm>
        </p:spPr>
        <p:txBody>
          <a:bodyPr>
            <a:normAutofit/>
          </a:bodyPr>
          <a:lstStyle/>
          <a:p>
            <a:r>
              <a:rPr lang="fr-FR" sz="2000" dirty="0"/>
              <a:t>Une ligne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Une portion de texte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Un paragraphe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La totalité d'un document</a:t>
            </a:r>
          </a:p>
          <a:p>
            <a:endParaRPr lang="fr-FR" sz="2000" dirty="0"/>
          </a:p>
          <a:p>
            <a:r>
              <a:rPr lang="fr-FR" sz="2000" dirty="0"/>
              <a:t>Des lignes non contigües</a:t>
            </a:r>
          </a:p>
          <a:p>
            <a:endParaRPr lang="fr-FR" sz="2000" dirty="0"/>
          </a:p>
          <a:p>
            <a:r>
              <a:rPr lang="fr-FR" sz="2000" dirty="0"/>
              <a:t>La marge du haut</a:t>
            </a: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Comment sélectionner :	2/3 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Prendre ses repères</a:t>
            </a:r>
            <a:endParaRPr lang="fr-FR" sz="1600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Q2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Les sélections</a:t>
            </a:r>
          </a:p>
        </p:txBody>
      </p:sp>
      <p:graphicFrame>
        <p:nvGraphicFramePr>
          <p:cNvPr id="16" name="Tableau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8466758"/>
              </p:ext>
            </p:extLst>
          </p:nvPr>
        </p:nvGraphicFramePr>
        <p:xfrm>
          <a:off x="6615288" y="1843986"/>
          <a:ext cx="4941712" cy="43329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4623">
                  <a:extLst>
                    <a:ext uri="{9D8B030D-6E8A-4147-A177-3AD203B41FA5}">
                      <a16:colId xmlns:a16="http://schemas.microsoft.com/office/drawing/2014/main" val="1500512293"/>
                    </a:ext>
                  </a:extLst>
                </a:gridCol>
                <a:gridCol w="697089">
                  <a:extLst>
                    <a:ext uri="{9D8B030D-6E8A-4147-A177-3AD203B41FA5}">
                      <a16:colId xmlns:a16="http://schemas.microsoft.com/office/drawing/2014/main" val="1264918871"/>
                    </a:ext>
                  </a:extLst>
                </a:gridCol>
              </a:tblGrid>
              <a:tr h="7221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Cliquer glisser la souris avec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7544523"/>
                  </a:ext>
                </a:extLst>
              </a:tr>
              <a:tr h="722163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Cliquer avec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7287619"/>
                  </a:ext>
                </a:extLst>
              </a:tr>
              <a:tr h="722163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Cliquer avec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3708288"/>
                  </a:ext>
                </a:extLst>
              </a:tr>
              <a:tr h="722163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Double-cliquer avec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1250322"/>
                  </a:ext>
                </a:extLst>
              </a:tr>
              <a:tr h="722163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Ctrl et cliquer avec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7255261"/>
                  </a:ext>
                </a:extLst>
              </a:tr>
              <a:tr h="722163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Triple cliquer avec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5487274"/>
                  </a:ext>
                </a:extLst>
              </a:tr>
            </a:tbl>
          </a:graphicData>
        </a:graphic>
      </p:graphicFrame>
      <p:pic>
        <p:nvPicPr>
          <p:cNvPr id="63" name="Image 62" descr="C:\Users\PSFLOR~1\AppData\Local\Temp\SNAGHTML5402b0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1747" y="1962364"/>
            <a:ext cx="524403" cy="511319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8074" y="2704113"/>
            <a:ext cx="428076" cy="479964"/>
          </a:xfrm>
          <a:prstGeom prst="rect">
            <a:avLst/>
          </a:prstGeom>
        </p:spPr>
      </p:pic>
      <p:pic>
        <p:nvPicPr>
          <p:cNvPr id="19" name="Imag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5803" y="3414507"/>
            <a:ext cx="450347" cy="487877"/>
          </a:xfrm>
          <a:prstGeom prst="rect">
            <a:avLst/>
          </a:prstGeom>
        </p:spPr>
      </p:pic>
      <p:pic>
        <p:nvPicPr>
          <p:cNvPr id="66" name="Image 6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8074" y="5553603"/>
            <a:ext cx="428076" cy="479964"/>
          </a:xfrm>
          <a:prstGeom prst="rect">
            <a:avLst/>
          </a:prstGeom>
        </p:spPr>
      </p:pic>
      <p:pic>
        <p:nvPicPr>
          <p:cNvPr id="67" name="Image 6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8074" y="4132814"/>
            <a:ext cx="428076" cy="479964"/>
          </a:xfrm>
          <a:prstGeom prst="rect">
            <a:avLst/>
          </a:prstGeom>
        </p:spPr>
      </p:pic>
      <p:pic>
        <p:nvPicPr>
          <p:cNvPr id="68" name="Image 6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8074" y="4843208"/>
            <a:ext cx="428076" cy="479964"/>
          </a:xfrm>
          <a:prstGeom prst="rect">
            <a:avLst/>
          </a:prstGeom>
        </p:spPr>
      </p:pic>
      <p:cxnSp>
        <p:nvCxnSpPr>
          <p:cNvPr id="69" name="Connecteur droit avec flèche 68"/>
          <p:cNvCxnSpPr/>
          <p:nvPr/>
        </p:nvCxnSpPr>
        <p:spPr>
          <a:xfrm>
            <a:off x="2302933" y="2302933"/>
            <a:ext cx="4312355" cy="620889"/>
          </a:xfrm>
          <a:prstGeom prst="straightConnector1">
            <a:avLst/>
          </a:prstGeom>
          <a:ln w="12700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necteur droit avec flèche 71"/>
          <p:cNvCxnSpPr/>
          <p:nvPr/>
        </p:nvCxnSpPr>
        <p:spPr>
          <a:xfrm flipV="1">
            <a:off x="3397956" y="2144889"/>
            <a:ext cx="3217332" cy="891822"/>
          </a:xfrm>
          <a:prstGeom prst="straightConnector1">
            <a:avLst/>
          </a:prstGeom>
          <a:ln w="12700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cteur droit avec flèche 74"/>
          <p:cNvCxnSpPr/>
          <p:nvPr/>
        </p:nvCxnSpPr>
        <p:spPr>
          <a:xfrm>
            <a:off x="2946400" y="3702757"/>
            <a:ext cx="3668888" cy="733776"/>
          </a:xfrm>
          <a:prstGeom prst="straightConnector1">
            <a:avLst/>
          </a:prstGeom>
          <a:ln w="12700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cteur droit avec flèche 77"/>
          <p:cNvCxnSpPr/>
          <p:nvPr/>
        </p:nvCxnSpPr>
        <p:spPr>
          <a:xfrm>
            <a:off x="3894667" y="4323645"/>
            <a:ext cx="2720621" cy="1444977"/>
          </a:xfrm>
          <a:prstGeom prst="straightConnector1">
            <a:avLst/>
          </a:prstGeom>
          <a:ln w="12700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cteur droit avec flèche 80"/>
          <p:cNvCxnSpPr/>
          <p:nvPr/>
        </p:nvCxnSpPr>
        <p:spPr>
          <a:xfrm flipV="1">
            <a:off x="3793067" y="5113867"/>
            <a:ext cx="2822221" cy="33866"/>
          </a:xfrm>
          <a:prstGeom prst="straightConnector1">
            <a:avLst/>
          </a:prstGeom>
          <a:ln w="12700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necteur droit avec flèche 83"/>
          <p:cNvCxnSpPr/>
          <p:nvPr/>
        </p:nvCxnSpPr>
        <p:spPr>
          <a:xfrm flipV="1">
            <a:off x="3059289" y="3578578"/>
            <a:ext cx="3555999" cy="2348089"/>
          </a:xfrm>
          <a:prstGeom prst="straightConnector1">
            <a:avLst/>
          </a:prstGeom>
          <a:ln w="12700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3206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Espace réservé du texte 103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Du fait des paragraphes non numérotés, il arrive que la numérotation d'un paragraphe recommence à 1. pour corriger il faut :	4/4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Structurer le texte</a:t>
            </a:r>
          </a:p>
        </p:txBody>
      </p:sp>
      <p:sp>
        <p:nvSpPr>
          <p:cNvPr id="1031" name="Espace réservé du texte 1030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Q29</a:t>
            </a:r>
          </a:p>
        </p:txBody>
      </p:sp>
      <p:sp>
        <p:nvSpPr>
          <p:cNvPr id="1032" name="Espace réservé du texte 103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Gérer les numéros</a:t>
            </a:r>
          </a:p>
        </p:txBody>
      </p:sp>
      <p:sp>
        <p:nvSpPr>
          <p:cNvPr id="19" name="Espace réservé du contenu 3"/>
          <p:cNvSpPr txBox="1">
            <a:spLocks/>
          </p:cNvSpPr>
          <p:nvPr/>
        </p:nvSpPr>
        <p:spPr>
          <a:xfrm>
            <a:off x="5637291" y="2750446"/>
            <a:ext cx="6359894" cy="27024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Onglet Accueil / Modifier / Numérotation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Taper les bons chiffres</a:t>
            </a:r>
            <a:br>
              <a:rPr lang="fr-FR" sz="2000" dirty="0"/>
            </a:br>
            <a:endParaRPr lang="fr-FR" sz="2000" u="sng" dirty="0"/>
          </a:p>
          <a:p>
            <a:r>
              <a:rPr lang="fr-FR" sz="2000" dirty="0"/>
              <a:t>Onglet Accueil / Styles / Liste numérotée</a:t>
            </a:r>
            <a:br>
              <a:rPr lang="fr-FR" sz="2000" dirty="0"/>
            </a:br>
            <a:endParaRPr lang="fr-FR" sz="2000" dirty="0"/>
          </a:p>
          <a:p>
            <a:r>
              <a:rPr lang="fr-FR" sz="2000" u="sng" dirty="0"/>
              <a:t>Onglet Accueil / Numérotation / Définir la valeur de la numérotation / à la suite de la précédente</a:t>
            </a: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903" y="2698759"/>
            <a:ext cx="5181600" cy="2805789"/>
          </a:xfrm>
        </p:spPr>
      </p:pic>
    </p:spTree>
    <p:extLst>
      <p:ext uri="{BB962C8B-B14F-4D97-AF65-F5344CB8AC3E}">
        <p14:creationId xmlns:p14="http://schemas.microsoft.com/office/powerpoint/2010/main" val="218408077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Espace réservé du texte 103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Pour positionner une image de façon à ce que le texte se répartisse autour, on peut :	1/1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Illustrer avec des images ou des objets</a:t>
            </a:r>
          </a:p>
        </p:txBody>
      </p:sp>
      <p:sp>
        <p:nvSpPr>
          <p:cNvPr id="1031" name="Espace réservé du texte 1030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Q30</a:t>
            </a:r>
          </a:p>
        </p:txBody>
      </p:sp>
      <p:sp>
        <p:nvSpPr>
          <p:cNvPr id="1032" name="Espace réservé du texte 103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Positionner une image dans le texte</a:t>
            </a:r>
          </a:p>
        </p:txBody>
      </p:sp>
      <p:pic>
        <p:nvPicPr>
          <p:cNvPr id="7" name="Espace réservé du contenu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789" y="3116783"/>
            <a:ext cx="4952381" cy="2438095"/>
          </a:xfrm>
        </p:spPr>
      </p:pic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6848247"/>
              </p:ext>
            </p:extLst>
          </p:nvPr>
        </p:nvGraphicFramePr>
        <p:xfrm>
          <a:off x="5285679" y="2235951"/>
          <a:ext cx="6668427" cy="37002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5677">
                  <a:extLst>
                    <a:ext uri="{9D8B030D-6E8A-4147-A177-3AD203B41FA5}">
                      <a16:colId xmlns:a16="http://schemas.microsoft.com/office/drawing/2014/main" val="1754014930"/>
                    </a:ext>
                  </a:extLst>
                </a:gridCol>
                <a:gridCol w="680224">
                  <a:extLst>
                    <a:ext uri="{9D8B030D-6E8A-4147-A177-3AD203B41FA5}">
                      <a16:colId xmlns:a16="http://schemas.microsoft.com/office/drawing/2014/main" val="2340565188"/>
                    </a:ext>
                  </a:extLst>
                </a:gridCol>
                <a:gridCol w="702526">
                  <a:extLst>
                    <a:ext uri="{9D8B030D-6E8A-4147-A177-3AD203B41FA5}">
                      <a16:colId xmlns:a16="http://schemas.microsoft.com/office/drawing/2014/main" val="599612290"/>
                    </a:ext>
                  </a:extLst>
                </a:gridCol>
              </a:tblGrid>
              <a:tr h="507249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Vrai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Faux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08837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Clic</a:t>
                      </a:r>
                      <a:r>
                        <a:rPr lang="fr-FR" sz="2000" b="0" baseline="0" dirty="0">
                          <a:solidFill>
                            <a:schemeClr val="tx1"/>
                          </a:solidFill>
                        </a:rPr>
                        <a:t> droit / Image (Format de l'image) / Onglet habillage / carré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3589587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Onglet Outils Image / Format / Habillage (renvoyer à la ligne automatiquement) / carré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7895928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Onglet Outils Image / Format / Position / Choisir la position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4005636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Déplacer l'image avec la souris vers l'endroit cible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06362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8504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2097097"/>
            <a:ext cx="5181600" cy="4351338"/>
          </a:xfrm>
        </p:spPr>
        <p:txBody>
          <a:bodyPr>
            <a:normAutofit/>
          </a:bodyPr>
          <a:lstStyle/>
          <a:p>
            <a:r>
              <a:rPr lang="fr-FR" sz="2000" dirty="0"/>
              <a:t>Sélectionner ligne/paragraphe/document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Déplacer le point d'insertion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Afficher/masquer les marges du document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Déplacer le texte sélectionné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Activer une commande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Reproduire la mise en forme</a:t>
            </a:r>
          </a:p>
        </p:txBody>
      </p:sp>
      <p:sp>
        <p:nvSpPr>
          <p:cNvPr id="1033" name="Espace réservé du texte 103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À quelle action correspondent les formes du pointeur de souris ci-dessous ?	3/3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Prendre ses repères</a:t>
            </a:r>
          </a:p>
        </p:txBody>
      </p:sp>
      <p:sp>
        <p:nvSpPr>
          <p:cNvPr id="1031" name="Espace réservé du texte 1030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Q3</a:t>
            </a:r>
          </a:p>
        </p:txBody>
      </p:sp>
      <p:sp>
        <p:nvSpPr>
          <p:cNvPr id="1032" name="Espace réservé du texte 103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Le pointeur de souris</a:t>
            </a:r>
          </a:p>
        </p:txBody>
      </p:sp>
      <p:pic>
        <p:nvPicPr>
          <p:cNvPr id="11" name="Image 10" descr="C:\Users\PSFLOR~1\AppData\Local\Temp\SNAGHTML5402b0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0428" y="5450483"/>
            <a:ext cx="219075" cy="25908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" name="Connecteur droit avec flèche 6"/>
          <p:cNvCxnSpPr/>
          <p:nvPr/>
        </p:nvCxnSpPr>
        <p:spPr>
          <a:xfrm>
            <a:off x="2606602" y="2423808"/>
            <a:ext cx="3668887" cy="1150471"/>
          </a:xfrm>
          <a:prstGeom prst="straightConnector1">
            <a:avLst/>
          </a:prstGeom>
          <a:ln w="12700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>
            <a:off x="2590707" y="3097662"/>
            <a:ext cx="3727625" cy="1198510"/>
          </a:xfrm>
          <a:prstGeom prst="straightConnector1">
            <a:avLst/>
          </a:prstGeom>
          <a:ln w="12700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>
            <a:stCxn id="20" idx="3"/>
          </p:cNvCxnSpPr>
          <p:nvPr/>
        </p:nvCxnSpPr>
        <p:spPr>
          <a:xfrm>
            <a:off x="2502346" y="3678540"/>
            <a:ext cx="3773143" cy="1311448"/>
          </a:xfrm>
          <a:prstGeom prst="straightConnector1">
            <a:avLst/>
          </a:prstGeom>
          <a:ln w="12700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>
            <a:stCxn id="3" idx="3"/>
          </p:cNvCxnSpPr>
          <p:nvPr/>
        </p:nvCxnSpPr>
        <p:spPr>
          <a:xfrm flipV="1">
            <a:off x="2507108" y="2251021"/>
            <a:ext cx="3712998" cy="2045151"/>
          </a:xfrm>
          <a:prstGeom prst="straightConnector1">
            <a:avLst/>
          </a:prstGeom>
          <a:ln w="12700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>
            <a:stCxn id="21" idx="3"/>
          </p:cNvCxnSpPr>
          <p:nvPr/>
        </p:nvCxnSpPr>
        <p:spPr>
          <a:xfrm>
            <a:off x="2569013" y="4961422"/>
            <a:ext cx="3665092" cy="671499"/>
          </a:xfrm>
          <a:prstGeom prst="straightConnector1">
            <a:avLst/>
          </a:prstGeom>
          <a:ln w="12700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>
            <a:stCxn id="11" idx="3"/>
          </p:cNvCxnSpPr>
          <p:nvPr/>
        </p:nvCxnSpPr>
        <p:spPr>
          <a:xfrm flipV="1">
            <a:off x="2459503" y="2909681"/>
            <a:ext cx="3815986" cy="2670342"/>
          </a:xfrm>
          <a:prstGeom prst="straightConnector1">
            <a:avLst/>
          </a:prstGeom>
          <a:ln w="12700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2822" y="4119981"/>
            <a:ext cx="314286" cy="352381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5680" y="2300420"/>
            <a:ext cx="228571" cy="247619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4251" y="2837099"/>
            <a:ext cx="371429" cy="400000"/>
          </a:xfrm>
          <a:prstGeom prst="rect">
            <a:avLst/>
          </a:prstGeom>
        </p:spPr>
      </p:pic>
      <p:pic>
        <p:nvPicPr>
          <p:cNvPr id="20" name="Image 1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7584" y="3526159"/>
            <a:ext cx="304762" cy="304762"/>
          </a:xfrm>
          <a:prstGeom prst="rect">
            <a:avLst/>
          </a:prstGeom>
        </p:spPr>
      </p:pic>
      <p:pic>
        <p:nvPicPr>
          <p:cNvPr id="21" name="Image 2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0918" y="4761422"/>
            <a:ext cx="438095" cy="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192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Pour positionner le point d'insertion dans une partie vierge d'un document, il faut :	1/4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Saisir du texte</a:t>
            </a:r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>
          <a:xfrm>
            <a:off x="794722" y="2227384"/>
            <a:ext cx="6699738" cy="4312563"/>
          </a:xfrm>
        </p:spPr>
        <p:txBody>
          <a:bodyPr/>
          <a:lstStyle/>
          <a:p>
            <a:r>
              <a:rPr lang="fr-FR" dirty="0"/>
              <a:t>C'est impossible dans Word</a:t>
            </a:r>
            <a:br>
              <a:rPr lang="fr-FR" dirty="0"/>
            </a:br>
            <a:endParaRPr lang="fr-FR" dirty="0"/>
          </a:p>
          <a:p>
            <a:r>
              <a:rPr lang="fr-FR" dirty="0"/>
              <a:t>Utiliser la touche Tabulation </a:t>
            </a:r>
            <a:br>
              <a:rPr lang="fr-FR" dirty="0"/>
            </a:br>
            <a:endParaRPr lang="fr-FR" dirty="0"/>
          </a:p>
          <a:p>
            <a:r>
              <a:rPr lang="fr-FR" dirty="0"/>
              <a:t>Utiliser les flèches directionnelles</a:t>
            </a:r>
            <a:br>
              <a:rPr lang="fr-FR" dirty="0"/>
            </a:br>
            <a:endParaRPr lang="fr-FR" dirty="0"/>
          </a:p>
          <a:p>
            <a:r>
              <a:rPr lang="fr-FR" dirty="0"/>
              <a:t>Double-cliquer à l'endroit désiré</a:t>
            </a:r>
            <a:br>
              <a:rPr lang="fr-FR" dirty="0"/>
            </a:br>
            <a:endParaRPr lang="fr-FR" dirty="0"/>
          </a:p>
          <a:p>
            <a:r>
              <a:rPr lang="fr-FR" dirty="0"/>
              <a:t>Cliquer à l'endroit désiré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Q4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Positionner sa saisie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7769" y="3049958"/>
            <a:ext cx="571429" cy="457143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423" y="3049958"/>
            <a:ext cx="5361905" cy="1752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7075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Pour terminer la saisie d'un paragraphe suivant, il faut :	2/4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Saisir du texte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3083777" y="2297150"/>
            <a:ext cx="6024446" cy="3890963"/>
          </a:xfrm>
        </p:spPr>
        <p:txBody>
          <a:bodyPr/>
          <a:lstStyle/>
          <a:p>
            <a:r>
              <a:rPr lang="fr-FR" dirty="0"/>
              <a:t>Presser la touche flèche vers le bas</a:t>
            </a:r>
          </a:p>
          <a:p>
            <a:endParaRPr lang="fr-FR" dirty="0"/>
          </a:p>
          <a:p>
            <a:r>
              <a:rPr lang="fr-FR" u="sng" dirty="0"/>
              <a:t>Presser la touche Entrée</a:t>
            </a:r>
          </a:p>
          <a:p>
            <a:endParaRPr lang="fr-FR" dirty="0"/>
          </a:p>
          <a:p>
            <a:r>
              <a:rPr lang="fr-FR" dirty="0"/>
              <a:t>Presser la touche Tabulation</a:t>
            </a:r>
          </a:p>
          <a:p>
            <a:endParaRPr lang="fr-FR" dirty="0"/>
          </a:p>
          <a:p>
            <a:r>
              <a:rPr lang="fr-FR" dirty="0"/>
              <a:t>Cliquer sous le paragraphe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Q5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Terminer un paragraphe</a:t>
            </a:r>
          </a:p>
        </p:txBody>
      </p:sp>
    </p:spTree>
    <p:extLst>
      <p:ext uri="{BB962C8B-B14F-4D97-AF65-F5344CB8AC3E}">
        <p14:creationId xmlns:p14="http://schemas.microsoft.com/office/powerpoint/2010/main" val="398555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6"/>
          <p:cNvSpPr>
            <a:spLocks noGrp="1"/>
          </p:cNvSpPr>
          <p:nvPr>
            <p:ph sz="half" idx="1"/>
          </p:nvPr>
        </p:nvSpPr>
        <p:spPr>
          <a:xfrm>
            <a:off x="3387170" y="2053982"/>
            <a:ext cx="5181600" cy="3362970"/>
          </a:xfrm>
        </p:spPr>
        <p:txBody>
          <a:bodyPr>
            <a:normAutofit/>
          </a:bodyPr>
          <a:lstStyle/>
          <a:p>
            <a:r>
              <a:rPr lang="fr-FR" sz="2000" dirty="0"/>
              <a:t>Laisse le texte comme il est saisi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Laisse le texte comme il est saisi et souligne le premier mot en rouge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Laisse le texte comme il est saisi et souligne le premier mot en vert</a:t>
            </a:r>
            <a:br>
              <a:rPr lang="fr-FR" sz="2000" dirty="0"/>
            </a:br>
            <a:endParaRPr lang="fr-FR" sz="2000" dirty="0"/>
          </a:p>
          <a:p>
            <a:r>
              <a:rPr lang="fr-FR" sz="2000" u="sng" dirty="0"/>
              <a:t>Convertit la première lettre en majuscule</a:t>
            </a:r>
          </a:p>
          <a:p>
            <a:endParaRPr lang="fr-FR" sz="2000" dirty="0"/>
          </a:p>
        </p:txBody>
      </p:sp>
      <p:sp>
        <p:nvSpPr>
          <p:cNvPr id="2" name="Espace réservé du texte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Par défaut, lorsque l'on commence la saisie d'une phrase en minuscule, Word : 	3/4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Saisir du texte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Q6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Saisir</a:t>
            </a:r>
          </a:p>
        </p:txBody>
      </p:sp>
    </p:spTree>
    <p:extLst>
      <p:ext uri="{BB962C8B-B14F-4D97-AF65-F5344CB8AC3E}">
        <p14:creationId xmlns:p14="http://schemas.microsoft.com/office/powerpoint/2010/main" val="3838279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>
          <a:xfrm>
            <a:off x="7426712" y="2364059"/>
            <a:ext cx="3927088" cy="3812904"/>
          </a:xfrm>
        </p:spPr>
        <p:txBody>
          <a:bodyPr>
            <a:normAutofit/>
          </a:bodyPr>
          <a:lstStyle/>
          <a:p>
            <a:r>
              <a:rPr lang="fr-FR" sz="2000" dirty="0"/>
              <a:t>Utiliser la touche Effacement arrière</a:t>
            </a:r>
            <a:br>
              <a:rPr lang="fr-FR" sz="2000" dirty="0"/>
            </a:br>
            <a:endParaRPr lang="fr-FR" sz="2000" dirty="0"/>
          </a:p>
          <a:p>
            <a:r>
              <a:rPr lang="fr-FR" sz="2000" u="sng" dirty="0"/>
              <a:t>Utiliser la touche </a:t>
            </a:r>
            <a:r>
              <a:rPr lang="fr-FR" sz="2000" u="sng" dirty="0" err="1"/>
              <a:t>Suppr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Utiliser la touche </a:t>
            </a:r>
            <a:r>
              <a:rPr lang="fr-FR" sz="2000" dirty="0" err="1"/>
              <a:t>Inser</a:t>
            </a:r>
            <a:br>
              <a:rPr lang="fr-FR" sz="2000" u="sng" dirty="0"/>
            </a:br>
            <a:endParaRPr lang="fr-FR" sz="2000" u="sng" dirty="0"/>
          </a:p>
          <a:p>
            <a:r>
              <a:rPr lang="fr-FR" sz="2000" dirty="0"/>
              <a:t>Retaper le mot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10270466" cy="385763"/>
          </a:xfrm>
        </p:spPr>
        <p:txBody>
          <a:bodyPr/>
          <a:lstStyle/>
          <a:p>
            <a:r>
              <a:rPr lang="fr-FR" dirty="0"/>
              <a:t>Positionné comme indiqué ci-dessous, pour corriger le mot souligné (effacer le t ) il faut :      	4/4  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2931840" y="93741"/>
            <a:ext cx="8164551" cy="671938"/>
          </a:xfrm>
        </p:spPr>
        <p:txBody>
          <a:bodyPr/>
          <a:lstStyle/>
          <a:p>
            <a:r>
              <a:rPr lang="fr-FR" dirty="0"/>
              <a:t>Saisir du texte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Q7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Corriger en cours de saisie</a:t>
            </a: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92" y="2053982"/>
            <a:ext cx="6980952" cy="42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0487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contenu 15"/>
          <p:cNvSpPr>
            <a:spLocks noGrp="1"/>
          </p:cNvSpPr>
          <p:nvPr>
            <p:ph sz="half" idx="2"/>
          </p:nvPr>
        </p:nvSpPr>
        <p:spPr>
          <a:xfrm>
            <a:off x="6172200" y="2430966"/>
            <a:ext cx="5181600" cy="3222702"/>
          </a:xfrm>
        </p:spPr>
        <p:txBody>
          <a:bodyPr>
            <a:normAutofit/>
          </a:bodyPr>
          <a:lstStyle/>
          <a:p>
            <a:r>
              <a:rPr lang="fr-FR" sz="2000" dirty="0"/>
              <a:t>Ressaisir le texte en majuscules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Cliquer sur le bouton 1</a:t>
            </a:r>
            <a:br>
              <a:rPr lang="fr-FR" sz="2000" dirty="0"/>
            </a:br>
            <a:endParaRPr lang="fr-FR" sz="2000" dirty="0"/>
          </a:p>
          <a:p>
            <a:r>
              <a:rPr lang="fr-FR" sz="2000" u="sng" dirty="0"/>
              <a:t>Cliquer sur le bouton 2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Cliquer sur le bouton 3</a:t>
            </a:r>
          </a:p>
        </p:txBody>
      </p:sp>
      <p:sp>
        <p:nvSpPr>
          <p:cNvPr id="17" name="Espace réservé du texte 16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419699"/>
          </a:xfrm>
        </p:spPr>
        <p:txBody>
          <a:bodyPr/>
          <a:lstStyle/>
          <a:p>
            <a:r>
              <a:rPr lang="fr-FR" dirty="0"/>
              <a:t>Le texte ci-dessous a été saisi par erreur en minuscules, pour obtenir ce même texte en majuscules, </a:t>
            </a:r>
            <a:br>
              <a:rPr lang="fr-FR" dirty="0"/>
            </a:br>
            <a:r>
              <a:rPr lang="fr-FR" dirty="0"/>
              <a:t>après sélection du texte il faut :	1/4</a:t>
            </a:r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Corriger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Q8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Convertir de majuscules en minuscules ou réciproquement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8569" y="2053982"/>
            <a:ext cx="2323809" cy="1533333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275" y="3587315"/>
            <a:ext cx="4533333" cy="212381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18463088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5312</TotalTime>
  <Words>1266</Words>
  <Application>Microsoft Office PowerPoint</Application>
  <PresentationFormat>Grand écran</PresentationFormat>
  <Paragraphs>338</Paragraphs>
  <Slides>31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31</vt:i4>
      </vt:variant>
    </vt:vector>
  </HeadingPairs>
  <TitlesOfParts>
    <vt:vector size="37" baseType="lpstr">
      <vt:lpstr>Arial</vt:lpstr>
      <vt:lpstr>Calibri</vt:lpstr>
      <vt:lpstr>Calibri Light</vt:lpstr>
      <vt:lpstr>Wingdings</vt:lpstr>
      <vt:lpstr>Wingdings 2</vt:lpstr>
      <vt:lpstr>Thème Office</vt:lpstr>
      <vt:lpstr>Niveau 1</vt:lpstr>
      <vt:lpstr>Prendre ses repères</vt:lpstr>
      <vt:lpstr>Prendre ses repères</vt:lpstr>
      <vt:lpstr>Prendre ses repères</vt:lpstr>
      <vt:lpstr>Saisir du texte</vt:lpstr>
      <vt:lpstr>Saisir du texte</vt:lpstr>
      <vt:lpstr>Saisir du texte</vt:lpstr>
      <vt:lpstr>Saisir du texte</vt:lpstr>
      <vt:lpstr>Corriger</vt:lpstr>
      <vt:lpstr>Corriger</vt:lpstr>
      <vt:lpstr>Corriger</vt:lpstr>
      <vt:lpstr>Corriger</vt:lpstr>
      <vt:lpstr>Mettre en forme</vt:lpstr>
      <vt:lpstr>Mettre en forme</vt:lpstr>
      <vt:lpstr>Mettre en forme</vt:lpstr>
      <vt:lpstr>Mettre en forme</vt:lpstr>
      <vt:lpstr>Mettre en forme</vt:lpstr>
      <vt:lpstr>Mettre en forme</vt:lpstr>
      <vt:lpstr>Mettre en page et imprimer</vt:lpstr>
      <vt:lpstr>Mettre en page et imprimer</vt:lpstr>
      <vt:lpstr>Mettre en page et imprimer</vt:lpstr>
      <vt:lpstr>Mettre en page et imprimer</vt:lpstr>
      <vt:lpstr>Mettre en page et imprimer</vt:lpstr>
      <vt:lpstr>Utiliser les tableaux</vt:lpstr>
      <vt:lpstr>Utiliser les tableaux</vt:lpstr>
      <vt:lpstr>Utiliser les tableaux</vt:lpstr>
      <vt:lpstr>Structurer le texte</vt:lpstr>
      <vt:lpstr>Structurer le texte</vt:lpstr>
      <vt:lpstr>Structurer le texte</vt:lpstr>
      <vt:lpstr>Structurer le texte</vt:lpstr>
      <vt:lpstr>Illustrer avec des images ou des objets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Niveau 1</dc:title>
  <dc:creator>Efpremium01</dc:creator>
  <cp:lastModifiedBy>Pierre Scotto</cp:lastModifiedBy>
  <cp:revision>174</cp:revision>
  <cp:lastPrinted>2016-03-07T14:30:10Z</cp:lastPrinted>
  <dcterms:created xsi:type="dcterms:W3CDTF">2016-03-07T07:34:20Z</dcterms:created>
  <dcterms:modified xsi:type="dcterms:W3CDTF">2016-08-22T13:46:04Z</dcterms:modified>
</cp:coreProperties>
</file>